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69" r:id="rId3"/>
    <p:sldId id="270" r:id="rId4"/>
    <p:sldId id="271" r:id="rId5"/>
    <p:sldId id="272" r:id="rId6"/>
    <p:sldId id="362" r:id="rId7"/>
    <p:sldId id="276" r:id="rId8"/>
    <p:sldId id="351" r:id="rId9"/>
    <p:sldId id="277" r:id="rId10"/>
    <p:sldId id="366" r:id="rId11"/>
    <p:sldId id="278" r:id="rId12"/>
    <p:sldId id="352" r:id="rId13"/>
    <p:sldId id="279" r:id="rId14"/>
    <p:sldId id="367" r:id="rId15"/>
    <p:sldId id="280" r:id="rId16"/>
    <p:sldId id="353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E3103E-B609-4F48-9018-ABC2FB8CD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77E0C35-2C18-4041-A80A-7057504ED4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8314A87-D435-478B-AE4E-8DD8EDAA2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71FE0-3BAD-4A6C-9F12-F9A1CB32A79D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23B17FD-0E80-4490-8AAD-F71D26B12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4369A9E-4555-4D66-BD07-ED8E2B930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5A1E-22EF-43E7-AC86-6A9C1BAB72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5956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E1DDDC-464E-466B-80F3-53980D733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917EF5C-49ED-49FD-81B9-98465BF722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2E22BB3-0C95-4B80-9131-F9F0F20E4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71FE0-3BAD-4A6C-9F12-F9A1CB32A79D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20E9720-7F81-41F0-ACBB-B12779313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B55F70-3370-4E9F-B6C0-967CBE11B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5A1E-22EF-43E7-AC86-6A9C1BAB72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982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2B266B7-00C2-4A2C-B652-D772F15E7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A70A671-A793-4570-A49D-78C789501C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2203AC2-A2F3-448A-87AA-767AB32BB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71FE0-3BAD-4A6C-9F12-F9A1CB32A79D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45E476A-666B-4870-B0D5-4B3EFC013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25EAF02-92BB-48AD-B0AC-F8A770CF0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5A1E-22EF-43E7-AC86-6A9C1BAB72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1890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B9A4-75AC-4606-9692-EBD69BBC9437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B6A42-BE09-445F-9D06-3A559F860F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9125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B9A4-75AC-4606-9692-EBD69BBC9437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B6A42-BE09-445F-9D06-3A559F860F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7944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B9A4-75AC-4606-9692-EBD69BBC9437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B6A42-BE09-445F-9D06-3A559F860F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62827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B9A4-75AC-4606-9692-EBD69BBC9437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B6A42-BE09-445F-9D06-3A559F860F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8911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B9A4-75AC-4606-9692-EBD69BBC9437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B6A42-BE09-445F-9D06-3A559F860F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45422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B9A4-75AC-4606-9692-EBD69BBC9437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B6A42-BE09-445F-9D06-3A559F860F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59328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B9A4-75AC-4606-9692-EBD69BBC9437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B6A42-BE09-445F-9D06-3A559F860F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40635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B9A4-75AC-4606-9692-EBD69BBC9437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B6A42-BE09-445F-9D06-3A559F860F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337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EDD12A-2E93-4B9B-820B-4D25929A7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B7D3D23-A8D1-47FC-A8AE-3026F057E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088E5D9-D9FE-4AE4-A0B8-B3756BCEE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71FE0-3BAD-4A6C-9F12-F9A1CB32A79D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83C3409-1CB5-431C-BC3E-CAD134B58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58D556-231D-4B82-B821-C86C80DDD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5A1E-22EF-43E7-AC86-6A9C1BAB72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5692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B9A4-75AC-4606-9692-EBD69BBC9437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B6A42-BE09-445F-9D06-3A559F860F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4434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B9A4-75AC-4606-9692-EBD69BBC9437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B6A42-BE09-445F-9D06-3A559F860F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05020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B9A4-75AC-4606-9692-EBD69BBC9437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B6A42-BE09-445F-9D06-3A559F860F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3524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B9A4-75AC-4606-9692-EBD69BBC9437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B6A42-BE09-445F-9D06-3A559F860F7E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57340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B9A4-75AC-4606-9692-EBD69BBC9437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B6A42-BE09-445F-9D06-3A559F860F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00388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B9A4-75AC-4606-9692-EBD69BBC9437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B6A42-BE09-445F-9D06-3A559F860F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357041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B9A4-75AC-4606-9692-EBD69BBC9437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B6A42-BE09-445F-9D06-3A559F860F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7351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B9A4-75AC-4606-9692-EBD69BBC9437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B6A42-BE09-445F-9D06-3A559F860F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71805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B9A4-75AC-4606-9692-EBD69BBC9437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B6A42-BE09-445F-9D06-3A559F860F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138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96DCBA-93C4-4448-8965-54CBB8DDE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42D16B9-FAD0-456B-947D-D0783D93D4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BF61D47-0BB3-46F5-A322-D191D187F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71FE0-3BAD-4A6C-9F12-F9A1CB32A79D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56436DB-435B-434E-BC85-698B89BF8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369C88-407E-4D17-89AC-570304240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5A1E-22EF-43E7-AC86-6A9C1BAB72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3250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D0F582-7ADF-4898-8FF1-7D235AB98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9F1214-4771-43D7-ACD4-93FDDD5A90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F4AD97A-0B70-4BF7-873F-29E6ECCB4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E21A50D-F461-4E00-AC00-4573B80A4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71FE0-3BAD-4A6C-9F12-F9A1CB32A79D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F366A4B-B1E2-404C-ADB5-DCB1FBD9B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F3EB391-9D7E-4017-BCA4-13044464F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5A1E-22EF-43E7-AC86-6A9C1BAB72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2912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359872-B553-412C-BC0C-0A992C842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644F5F4-65A3-4660-994A-0F4DE29103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D549DEB-6FBD-4CCC-865A-1541A3147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727B977-6E82-4B8E-AD77-214F15244E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BCEDE97-3334-413E-A2AC-26E71C7CDE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4E29510-1EA4-433B-97F6-7A157189F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71FE0-3BAD-4A6C-9F12-F9A1CB32A79D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E4CD7C0-9058-4254-87A4-3E7C3F3E8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0851749B-6A3E-4DE3-93EB-601296DDD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5A1E-22EF-43E7-AC86-6A9C1BAB72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9974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DE3C5C-EA7E-49F6-B990-BCD223F0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56C4DB4-C426-48E3-A78F-874310E4A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71FE0-3BAD-4A6C-9F12-F9A1CB32A79D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9B8E2F8-CE09-4994-AF5A-321DC2375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7E92540-16F9-4238-9B94-8A3FDC657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5A1E-22EF-43E7-AC86-6A9C1BAB72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673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BB7A220-0EDE-427F-8F4E-899046CCB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71FE0-3BAD-4A6C-9F12-F9A1CB32A79D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3B71A3EE-D107-47ED-B579-83F218287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F4E35BF-F9E4-41DA-A5EB-0088A811E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5A1E-22EF-43E7-AC86-6A9C1BAB72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651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1F768E-841D-4968-BB7E-83C5BC4BC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5A7EE5-7FE2-4013-BA39-A169DABED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D3E0884-211A-4572-9721-0D1936AE28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6B6CFF2-6DBA-4F1A-998D-E7150468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71FE0-3BAD-4A6C-9F12-F9A1CB32A79D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E0F5789-8F4D-4DCC-BFDE-3BE8EF69F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B2B4A93-2A27-4545-91C2-F90369763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5A1E-22EF-43E7-AC86-6A9C1BAB72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1579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0F4054-77CF-4995-B383-6E37F59FE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5D774CA-6FDC-45DF-B691-4CC2B0AB76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703DC0B-E2F6-4E7A-A29A-FBCCB8B40A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E9D2C9-5C54-486D-8853-364884607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71FE0-3BAD-4A6C-9F12-F9A1CB32A79D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3AA1653-8B1E-499A-9F4F-C63B5FBE8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33E11E-F65C-44C9-9EEB-0675242EC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5A1E-22EF-43E7-AC86-6A9C1BAB72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637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465862C-2949-4A4E-8D48-9576D5849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CE3B5D8-E751-4CDA-8577-45B0971122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1DE921E-B5A4-40AD-895D-19E849F589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71FE0-3BAD-4A6C-9F12-F9A1CB32A79D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3CEC7B1-DC99-41E8-AB5E-A26B627450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0B5282A-75E1-49D4-AAF5-31A84F8AC6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75A1E-22EF-43E7-AC86-6A9C1BAB72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065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2DEB9A4-75AC-4606-9692-EBD69BBC9437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B6A42-BE09-445F-9D06-3A559F860F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098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634836" y="1425667"/>
            <a:ext cx="9005454" cy="2387600"/>
          </a:xfrm>
        </p:spPr>
        <p:txBody>
          <a:bodyPr>
            <a:noAutofit/>
          </a:bodyPr>
          <a:lstStyle/>
          <a:p>
            <a:pPr algn="ctr"/>
            <a:r>
              <a:rPr lang="tr-TR" sz="5400" dirty="0"/>
              <a:t>T.C. </a:t>
            </a:r>
            <a:br>
              <a:rPr lang="tr-TR" sz="5400" dirty="0"/>
            </a:br>
            <a:r>
              <a:rPr lang="tr-TR" sz="5400" dirty="0"/>
              <a:t>KASTAMONU ÜNİVERSİTESİ</a:t>
            </a:r>
            <a:br>
              <a:rPr lang="tr-TR" sz="5400" dirty="0"/>
            </a:br>
            <a:r>
              <a:rPr lang="tr-TR" sz="5400" dirty="0"/>
              <a:t>TURİZM FAKÜLTESİ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65563" y="4379316"/>
            <a:ext cx="9144000" cy="2106034"/>
          </a:xfrm>
        </p:spPr>
        <p:txBody>
          <a:bodyPr/>
          <a:lstStyle/>
          <a:p>
            <a:pPr algn="ctr"/>
            <a:r>
              <a:rPr lang="tr-TR" dirty="0"/>
              <a:t>Gastronomi ve Mutfak Sanatları Bölümü</a:t>
            </a:r>
          </a:p>
          <a:p>
            <a:endParaRPr lang="tr-TR" dirty="0"/>
          </a:p>
          <a:p>
            <a:pPr algn="ctr"/>
            <a:endParaRPr lang="tr-TR" dirty="0"/>
          </a:p>
          <a:p>
            <a:pPr algn="ctr"/>
            <a:r>
              <a:rPr lang="tr-TR" dirty="0"/>
              <a:t>Gastronomi ile ilgili kavramlar ve </a:t>
            </a:r>
            <a:r>
              <a:rPr lang="tr-TR"/>
              <a:t>gastronomi turizmi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564505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0CC6AF-3400-49A4-91A0-C101A09BD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sv-SE" dirty="0"/>
              <a:t>Gastronomi ürünleri</a:t>
            </a:r>
            <a:r>
              <a:rPr lang="tr-TR" dirty="0" err="1"/>
              <a:t>nin</a:t>
            </a:r>
            <a:r>
              <a:rPr lang="sv-SE" dirty="0"/>
              <a:t> turistik ürün olarak</a:t>
            </a:r>
            <a:r>
              <a:rPr lang="tr-TR" dirty="0"/>
              <a:t> gelişimi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178AAE-EFDA-4F1E-B220-2A4247AEC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Gastronomi ürünleri, turistik ürün olarak </a:t>
            </a:r>
            <a:r>
              <a:rPr lang="tr-TR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yerel gelişim, yatay gelişim, dikey gelişim ve çapraz gelişim </a:t>
            </a:r>
            <a:r>
              <a:rPr lang="tr-TR" sz="2400" dirty="0"/>
              <a:t>aşamaları olmak üzere 4 farklı sınıfta değerlendirilebilir. Her aşamada gastronomi ürünleri ile ilgili farklı bir özellik vurgulanmakta ve bu sayede gastronomi ürünlerine gösterilen ilgi derecesinde artış gözlenmektedir.</a:t>
            </a:r>
          </a:p>
        </p:txBody>
      </p:sp>
    </p:spTree>
    <p:extLst>
      <p:ext uri="{BB962C8B-B14F-4D97-AF65-F5344CB8AC3E}">
        <p14:creationId xmlns:p14="http://schemas.microsoft.com/office/powerpoint/2010/main" val="3468463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F3D539-6E21-4B8C-84FD-5B9A6CADB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C3B9C5-7F8F-4A92-9E86-68E3BD6CB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İlk aşama olan yerel gelişim aşamasında yerel kaynaklar ile üretilen </a:t>
            </a:r>
            <a:r>
              <a:rPr lang="tr-TR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yerel gastronomi ürünleri doğrudan turistlere</a:t>
            </a:r>
            <a:r>
              <a:rPr lang="tr-TR" sz="2400" dirty="0"/>
              <a:t> sunulmaktadır; turizm bölgelerinde yerel halk tarafından kurulan satış noktalarında satılan yöresel ürünler (Meyve, sebze, reçeller vb.) bu sınıfa örnek gösterilebilir.</a:t>
            </a:r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0586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9584BE-59DB-4B77-AFBE-66CFF1BBB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800D89-6065-48C2-8C28-896B31CB02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İkinci aşama yatay gelişim aşamasıdır; yerel gastronomi ürünleri uygun kalite standartları çerçevesinde üretilip </a:t>
            </a:r>
            <a:r>
              <a:rPr lang="tr-TR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paketlenerek</a:t>
            </a:r>
            <a:r>
              <a:rPr lang="tr-TR" sz="2400" dirty="0"/>
              <a:t> turistlere sunulmaktadır. Yöreye ait peynir, yöre üzümlerinden üretilmiş şarap, yöresel tatlılar gibi ürünler bu sınıfa örnek gösterilebilir. </a:t>
            </a:r>
          </a:p>
        </p:txBody>
      </p:sp>
    </p:spTree>
    <p:extLst>
      <p:ext uri="{BB962C8B-B14F-4D97-AF65-F5344CB8AC3E}">
        <p14:creationId xmlns:p14="http://schemas.microsoft.com/office/powerpoint/2010/main" val="2600573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1A9C47-7879-4AF1-8FCC-BBB870E71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6D3616-9B72-49BF-A448-9A1BBF72B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Bu aşama, turist-</a:t>
            </a:r>
            <a:r>
              <a:rPr lang="tr-TR" sz="2400" dirty="0" err="1"/>
              <a:t>lerin</a:t>
            </a:r>
            <a:r>
              <a:rPr lang="tr-TR" sz="2400" dirty="0"/>
              <a:t> evlerine dönüşlerinde yöresel gastronomi ürünlerini anı, hediye olarak </a:t>
            </a:r>
            <a:r>
              <a:rPr lang="tr-TR" sz="2400" dirty="0" err="1"/>
              <a:t>sa</a:t>
            </a:r>
            <a:r>
              <a:rPr lang="tr-TR" sz="2400" dirty="0"/>
              <a:t>-tın almasını mümkün kılmaktadır. Bu sayede bölgeye ait gastronomi ürünleri ve kültürü ile ilgili bölgeyi </a:t>
            </a:r>
            <a:r>
              <a:rPr lang="tr-TR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ziyaret etmeyen kişiler için de farkındalık yaratılabilmekte</a:t>
            </a:r>
            <a:r>
              <a:rPr lang="tr-TR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/>
              <a:t>ve bu durum bölgenin turistik anlamda çekiciliğine katkı sağlanmaktadır.</a:t>
            </a:r>
          </a:p>
        </p:txBody>
      </p:sp>
    </p:spTree>
    <p:extLst>
      <p:ext uri="{BB962C8B-B14F-4D97-AF65-F5344CB8AC3E}">
        <p14:creationId xmlns:p14="http://schemas.microsoft.com/office/powerpoint/2010/main" val="4891613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4189DE-194E-46C6-BBC4-3610005C6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6D9E51-AD4F-4C3B-9880-0F4AACE6B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Üçüncü aşama dikey gelişim aşamasıdır; yerel gastronomi ürünleri </a:t>
            </a:r>
            <a:r>
              <a:rPr lang="tr-TR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bir başka turizm ürünü ile birleştirilerek</a:t>
            </a:r>
            <a:r>
              <a:rPr lang="tr-TR" sz="2800" b="1" i="1" dirty="0"/>
              <a:t> </a:t>
            </a:r>
            <a:r>
              <a:rPr lang="tr-TR" sz="2400" dirty="0"/>
              <a:t>turistlere sunulmaktadır. Tur paketlerinde yerel çiftliklere, zeytinyağı, peynir, şarap üretim tesislerine ziyaret, yemek kurslarına yer verilmesi bu aşamaya örnek olarak gösterilebilir.</a:t>
            </a:r>
          </a:p>
        </p:txBody>
      </p:sp>
    </p:spTree>
    <p:extLst>
      <p:ext uri="{BB962C8B-B14F-4D97-AF65-F5344CB8AC3E}">
        <p14:creationId xmlns:p14="http://schemas.microsoft.com/office/powerpoint/2010/main" val="400343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1B0DD8-7A0A-4838-96C0-842F210B2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861379-A5B5-4E00-95DE-A290C38DE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Dördüncü aşama ise çapraz gelişim aşamasıdır. Bu aşamada gastronomi ürünlerinin geliştirilmesine, çeşitlendirilmesine ve bilinçli turistler tarafından deneyimlenmesi sağlanarak </a:t>
            </a:r>
            <a:r>
              <a:rPr lang="tr-TR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ürünlerin çekiciliklerinin </a:t>
            </a:r>
            <a:r>
              <a:rPr lang="tr-TR" sz="2400" dirty="0"/>
              <a:t>arttırılmasına odaklanılmıştır. Gastronomi ürünleri ile ilgili </a:t>
            </a:r>
            <a:r>
              <a:rPr lang="tr-TR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reklam faaliyetleri</a:t>
            </a:r>
            <a:r>
              <a:rPr lang="tr-TR" sz="2400" dirty="0"/>
              <a:t>, saklı kalmış gastronomi ürünlerinin hayata geçirilmesi için yapılan çalışmalar, yöresel tarifler ile ilgili </a:t>
            </a:r>
            <a:r>
              <a:rPr lang="tr-TR" sz="28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kitap çalışmaları </a:t>
            </a:r>
            <a:r>
              <a:rPr lang="tr-TR" sz="2400" dirty="0"/>
              <a:t>bu aşamaya örnek olarak gösterilebilir.</a:t>
            </a:r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789801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73830F1-618A-479D-834A-147C0C811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862455" cy="925916"/>
          </a:xfrm>
        </p:spPr>
        <p:txBody>
          <a:bodyPr/>
          <a:lstStyle/>
          <a:p>
            <a:pPr algn="just"/>
            <a:r>
              <a:rPr lang="tr-TR" dirty="0"/>
              <a:t>Gastronomi İle İlgili Temel Kavramlar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409B763-8AC8-46D8-AEBE-216A9B072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Gurman</a:t>
            </a:r>
            <a:r>
              <a:rPr lang="tr-TR" sz="2400" dirty="0"/>
              <a:t>: boğazına düşkün, doymak bilmeden yemek yiyen</a:t>
            </a:r>
          </a:p>
          <a:p>
            <a:pPr algn="just"/>
            <a:r>
              <a:rPr lang="tr-TR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Gurme</a:t>
            </a:r>
            <a:r>
              <a:rPr lang="tr-TR" sz="2400" dirty="0"/>
              <a:t>: ağzının tadını bilen iyi yiyecek uzmanı, tatbilir kaliteli şarabı ayırt edebilen, yemek şarap uyumu konusunda uzman, yemeğin lezzeti ile ilgili eleştiri yapabilecek düzeyde bilgiye sahip kimse.</a:t>
            </a:r>
          </a:p>
          <a:p>
            <a:pPr algn="just"/>
            <a:r>
              <a:rPr lang="tr-TR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Gurme (TDK)</a:t>
            </a:r>
            <a:r>
              <a:rPr lang="tr-TR" sz="2400" dirty="0"/>
              <a:t>: yemeğin topraktan sofraya gelene kadarki süreci hakkında derin bilgiye sahip; koku ve tatları ayırt edebilen, yemek tarihine hâkim, lezzetin peşinden giden kişi</a:t>
            </a:r>
          </a:p>
        </p:txBody>
      </p:sp>
    </p:spTree>
    <p:extLst>
      <p:ext uri="{BB962C8B-B14F-4D97-AF65-F5344CB8AC3E}">
        <p14:creationId xmlns:p14="http://schemas.microsoft.com/office/powerpoint/2010/main" val="719004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6898A3-C7FF-4B09-A646-AFD3AF8CD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3E5A83-8BB5-4DC9-BCC1-DD7FE11FD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Gastronom</a:t>
            </a:r>
            <a:r>
              <a:rPr lang="tr-TR" sz="2400" dirty="0"/>
              <a:t>: gastronomi uzmanı, yemek araştırmacısı, Yemek pişirmeyen ama iyi yemeği bilen kişi, gastronomi alanında araştırmalar yapan aynı zamanda yemek pişirme ustası</a:t>
            </a:r>
          </a:p>
          <a:p>
            <a:pPr algn="just"/>
            <a:r>
              <a:rPr lang="tr-TR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Gastronom (TDK): </a:t>
            </a:r>
            <a:r>
              <a:rPr lang="sv-SE" sz="2400" dirty="0"/>
              <a:t>iyi yemekten anlayan, damak zevki olan kişi</a:t>
            </a:r>
            <a:r>
              <a:rPr lang="tr-TR" sz="2400" dirty="0"/>
              <a:t>.</a:t>
            </a:r>
          </a:p>
          <a:p>
            <a:pPr algn="just"/>
            <a:r>
              <a:rPr lang="tr-TR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Glouton</a:t>
            </a:r>
            <a:r>
              <a:rPr lang="tr-TR" sz="2400" dirty="0"/>
              <a:t>: Oburluk (</a:t>
            </a:r>
            <a:r>
              <a:rPr lang="tr-TR" sz="2400" dirty="0" err="1"/>
              <a:t>gurman</a:t>
            </a:r>
            <a:r>
              <a:rPr lang="tr-TR" sz="2400" dirty="0"/>
              <a:t> üst seviyesi)</a:t>
            </a:r>
          </a:p>
          <a:p>
            <a:pPr algn="just"/>
            <a:r>
              <a:rPr lang="tr-TR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Gusto</a:t>
            </a:r>
            <a:r>
              <a:rPr lang="tr-TR" sz="2400" dirty="0"/>
              <a:t>: sadece yemek yemekten zevk almayıp tüm görgü kurallarını uygulayarak hoş sohbetlerle yemek yemeyi zenginleştiren kişi.</a:t>
            </a:r>
          </a:p>
        </p:txBody>
      </p:sp>
    </p:spTree>
    <p:extLst>
      <p:ext uri="{BB962C8B-B14F-4D97-AF65-F5344CB8AC3E}">
        <p14:creationId xmlns:p14="http://schemas.microsoft.com/office/powerpoint/2010/main" val="1997634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C7237C-1C47-4DE9-A4D3-8566493E9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D72D86-A606-40E0-8C18-C805FB031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Foodie</a:t>
            </a:r>
            <a:r>
              <a:rPr lang="tr-TR" sz="2400" dirty="0"/>
              <a:t>: amatör olarak, yemek ve gıda ürünleri ile aşırı derecede ilgilenerek ve mutfakta bu ilgilerini hobi olarak sürdüren hatta restoran ya da yerel üretici </a:t>
            </a:r>
            <a:r>
              <a:rPr lang="tr-TR" sz="2400" dirty="0" err="1"/>
              <a:t>pa</a:t>
            </a:r>
            <a:r>
              <a:rPr lang="tr-TR" sz="2400" dirty="0"/>
              <a:t>-zarlarına taşıyan kişilerdir.</a:t>
            </a:r>
          </a:p>
          <a:p>
            <a:pPr algn="just"/>
            <a:r>
              <a:rPr lang="tr-TR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Gustasyon</a:t>
            </a:r>
            <a:r>
              <a:rPr lang="tr-TR" sz="2400" dirty="0"/>
              <a:t>: Tat duyusu</a:t>
            </a:r>
          </a:p>
          <a:p>
            <a:pPr algn="just"/>
            <a:r>
              <a:rPr lang="tr-TR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Degüstasyon</a:t>
            </a:r>
            <a:r>
              <a:rPr lang="tr-TR" sz="2400" dirty="0"/>
              <a:t>: Tadım uzmanı</a:t>
            </a:r>
          </a:p>
          <a:p>
            <a:pPr algn="just"/>
            <a:r>
              <a:rPr lang="tr-TR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Degüstatör</a:t>
            </a:r>
            <a:r>
              <a:rPr lang="tr-TR" sz="2400" dirty="0"/>
              <a:t> </a:t>
            </a:r>
          </a:p>
          <a:p>
            <a:pPr algn="just"/>
            <a:r>
              <a:rPr lang="tr-TR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Gastronomi turizmi</a:t>
            </a:r>
          </a:p>
          <a:p>
            <a:pPr algn="just"/>
            <a:r>
              <a:rPr lang="tr-TR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Gastro</a:t>
            </a:r>
            <a:r>
              <a:rPr lang="tr-TR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turist</a:t>
            </a:r>
          </a:p>
        </p:txBody>
      </p:sp>
    </p:spTree>
    <p:extLst>
      <p:ext uri="{BB962C8B-B14F-4D97-AF65-F5344CB8AC3E}">
        <p14:creationId xmlns:p14="http://schemas.microsoft.com/office/powerpoint/2010/main" val="3785933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42713B4-B512-4515-83FF-298299F9A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3E674A-A553-4EB8-A146-573F508E9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Gastronomik</a:t>
            </a:r>
            <a:r>
              <a:rPr lang="tr-TR" sz="2400" dirty="0"/>
              <a:t>: Gastronomi ile ilgili </a:t>
            </a:r>
          </a:p>
          <a:p>
            <a:r>
              <a:rPr lang="tr-TR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Gastrofil</a:t>
            </a:r>
            <a:r>
              <a:rPr lang="tr-TR" sz="2400" dirty="0"/>
              <a:t>: Midesine düşkün ve yemek yemeyi seven</a:t>
            </a:r>
          </a:p>
          <a:p>
            <a:r>
              <a:rPr lang="tr-TR" sz="2400" b="1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Gastrofilizm</a:t>
            </a:r>
            <a:r>
              <a:rPr lang="tr-TR" sz="2400" dirty="0"/>
              <a:t>: İyi yeme-içme düşüncesi</a:t>
            </a:r>
          </a:p>
        </p:txBody>
      </p:sp>
    </p:spTree>
    <p:extLst>
      <p:ext uri="{BB962C8B-B14F-4D97-AF65-F5344CB8AC3E}">
        <p14:creationId xmlns:p14="http://schemas.microsoft.com/office/powerpoint/2010/main" val="3065096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EBA30A-E408-44F4-AF44-E775D053C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Turistik Ürün Olarak Gastronomi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FA65115-7FD6-4A3A-AD5A-CEC35FBB3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Çekicilik unsuru</a:t>
            </a:r>
            <a:r>
              <a:rPr lang="tr-TR" sz="2400" dirty="0"/>
              <a:t>; Geleneksel mutfak kültürünün bir coğrafik bölgenin tanıtım ve reklamının yapılmasında destinasyon tarafından kullanıla-bilir güçlü bir araç olması ve insanlar tarafından merak edilen bir itici güç olması gastronomiyi güçlü bir çekim unsuruna dönüştürmektedir.</a:t>
            </a:r>
          </a:p>
        </p:txBody>
      </p:sp>
    </p:spTree>
    <p:extLst>
      <p:ext uri="{BB962C8B-B14F-4D97-AF65-F5344CB8AC3E}">
        <p14:creationId xmlns:p14="http://schemas.microsoft.com/office/powerpoint/2010/main" val="1152948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041788-0AD7-472C-83EF-6DB80BE52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7CFA85-563B-415E-A528-9590A2931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Bütünleşik ürünün temel unsurlarından biri olması</a:t>
            </a:r>
            <a:r>
              <a:rPr lang="tr-TR" sz="2400" dirty="0"/>
              <a:t>; Yeme-içme olmadan bir seyahatin gerçekleştirilebilmesi imkânsızdır ve de yeme-içme harcamaları ancak belli bir oranda kısılabilir. Ayrıca, turistlerin seyahatleri esnasında yeme ve içmeye ayırdıkları bütçe, günlük hayatlarında dışarıda yeme-içmeye harcadıkları bütçeden daha fazla olmaktadır.</a:t>
            </a:r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085487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C1C656-63B6-4E29-9ED2-40DDE1DDA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E0FC2B-CE4C-43E9-94CA-A22DF2201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Temel seyahat motivasyonu olabilmesi</a:t>
            </a:r>
            <a:r>
              <a:rPr lang="tr-TR" sz="2400" dirty="0"/>
              <a:t>; Fransa ve İtalya örneğinde olduğu gibi bazı bölgelerin sadece gastronomileri ile ziyaretçi çeke-bilme gücü, gastronomiyi destekleyici faaliyet olmaktan çıkararak asıl ziyaret sebebine dönüştürebilmektedir.</a:t>
            </a:r>
          </a:p>
        </p:txBody>
      </p:sp>
    </p:spTree>
    <p:extLst>
      <p:ext uri="{BB962C8B-B14F-4D97-AF65-F5344CB8AC3E}">
        <p14:creationId xmlns:p14="http://schemas.microsoft.com/office/powerpoint/2010/main" val="1576867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6B3691-9DA5-430B-818C-BD06B0A43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C9B587-4956-4529-A762-CD17E0A3B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Kültürel bir olgu olması</a:t>
            </a:r>
            <a:r>
              <a:rPr lang="tr-TR" sz="2400" dirty="0"/>
              <a:t>; Kültürel mirasın en temel temsilcilerinden biri olması ve gastronomi teması etrafında yörelere has festival, atölye, kongre, tadım gibi çok farklı özellikte etkinliklerin gerçekleştirilebilmesi gastronomiyi ürün olarak güçlü kılan özellikler arasındadır.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68763279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647</Words>
  <Application>Microsoft Office PowerPoint</Application>
  <PresentationFormat>Geniş ekran</PresentationFormat>
  <Paragraphs>34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Wingdings 3</vt:lpstr>
      <vt:lpstr>Office Teması</vt:lpstr>
      <vt:lpstr>İyon</vt:lpstr>
      <vt:lpstr>T.C.  KASTAMONU ÜNİVERSİTESİ TURİZM FAKÜLTESİ</vt:lpstr>
      <vt:lpstr>Gastronomi İle İlgili Temel Kavramlar</vt:lpstr>
      <vt:lpstr>PowerPoint Sunusu</vt:lpstr>
      <vt:lpstr>PowerPoint Sunusu</vt:lpstr>
      <vt:lpstr>PowerPoint Sunusu</vt:lpstr>
      <vt:lpstr>Turistik Ürün Olarak Gastronomi</vt:lpstr>
      <vt:lpstr>PowerPoint Sunusu</vt:lpstr>
      <vt:lpstr>PowerPoint Sunusu</vt:lpstr>
      <vt:lpstr>PowerPoint Sunusu</vt:lpstr>
      <vt:lpstr>Gastronomi ürünlerinin turistik ürün olarak gelişimi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T.C.  KASTAMONU ÜNİVERSİTESİ TURİZM FAKÜLTESİ</dc:title>
  <dc:creator>pc</dc:creator>
  <cp:lastModifiedBy>pc</cp:lastModifiedBy>
  <cp:revision>2</cp:revision>
  <dcterms:created xsi:type="dcterms:W3CDTF">2025-06-18T07:11:31Z</dcterms:created>
  <dcterms:modified xsi:type="dcterms:W3CDTF">2025-09-11T10:44:37Z</dcterms:modified>
</cp:coreProperties>
</file>