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3" r:id="rId2"/>
  </p:sldMasterIdLst>
  <p:notesMasterIdLst>
    <p:notesMasterId r:id="rId8"/>
  </p:notesMasterIdLst>
  <p:sldIdLst>
    <p:sldId id="420" r:id="rId3"/>
    <p:sldId id="333" r:id="rId4"/>
    <p:sldId id="334" r:id="rId5"/>
    <p:sldId id="335" r:id="rId6"/>
    <p:sldId id="33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4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18446F-B4EF-4715-9156-B6484FA21EE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0037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1200" dirty="0">
                <a:solidFill>
                  <a:srgbClr val="C00000"/>
                </a:solidFill>
              </a:rPr>
              <a:t>Kasıt:</a:t>
            </a:r>
            <a:r>
              <a:rPr lang="tr-TR" sz="1200" dirty="0"/>
              <a:t> kişinin hukuka aykırı olarak, sonucu bilerek ve isteyerek hareket etmesi.</a:t>
            </a:r>
          </a:p>
          <a:p>
            <a:pPr marL="0" indent="0">
              <a:buNone/>
            </a:pPr>
            <a:r>
              <a:rPr lang="tr-TR" sz="1200" dirty="0">
                <a:solidFill>
                  <a:srgbClr val="C00000"/>
                </a:solidFill>
              </a:rPr>
              <a:t>İhmal:</a:t>
            </a:r>
            <a:r>
              <a:rPr lang="tr-TR" sz="1200" dirty="0"/>
              <a:t> kişinin; hukuka aykırı sonucu istememekle birlikte bu sonucu önlemek için durumun gerektirdiği dikkat ve ihtimamı göstermemesidir.</a:t>
            </a:r>
          </a:p>
          <a:p>
            <a:pPr marL="0" indent="0">
              <a:buNone/>
            </a:pPr>
            <a:endParaRPr lang="tr-TR" sz="120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dirty="0"/>
              <a:t>İşyerinde iş kazası sonucu yaralanma veya ölüm olayı meydana geldiğinde, Cumhuriyet Savcısı kim veya kimlerin olumsuz davranışlarının bu kazaya neden olduğunu araştıracaktır.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18446F-B4EF-4715-9156-B6484FA21EE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995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/>
              <a:t>İŞ HUKUKU AÇISINDAN İŞ KAZASI SONUCU YARALANAN İŞÇİNİN VEYA ÖLÜMÜ SONUCU YAKINLARININ AÇABİLECEKLERİ TAZMİNAT DAVALARI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18446F-B4EF-4715-9156-B6484FA21EE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7341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18446F-B4EF-4715-9156-B6484FA21EE2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31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0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28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16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143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62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90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22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4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5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9711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4000" dirty="0">
                <a:solidFill>
                  <a:schemeClr val="bg1"/>
                </a:solidFill>
                <a:latin typeface="Tahoma" pitchFamily="34" charset="0"/>
              </a:rPr>
              <a:t>KİŞİSEL KORUYUCULAR</a:t>
            </a:r>
          </a:p>
        </p:txBody>
      </p:sp>
      <p:sp>
        <p:nvSpPr>
          <p:cNvPr id="5" name="Oval 4"/>
          <p:cNvSpPr/>
          <p:nvPr/>
        </p:nvSpPr>
        <p:spPr>
          <a:xfrm>
            <a:off x="3276600" y="13716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ELLER </a:t>
            </a:r>
            <a:b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PARMAKLAR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13716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VÜCUT KORUNMASI</a:t>
            </a:r>
          </a:p>
        </p:txBody>
      </p:sp>
      <p:sp>
        <p:nvSpPr>
          <p:cNvPr id="7" name="Oval 6"/>
          <p:cNvSpPr/>
          <p:nvPr/>
        </p:nvSpPr>
        <p:spPr>
          <a:xfrm>
            <a:off x="6019800" y="13716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AYAKLARIN KORUNMASI</a:t>
            </a:r>
          </a:p>
        </p:txBody>
      </p:sp>
      <p:sp>
        <p:nvSpPr>
          <p:cNvPr id="8" name="Oval 7"/>
          <p:cNvSpPr/>
          <p:nvPr/>
        </p:nvSpPr>
        <p:spPr>
          <a:xfrm>
            <a:off x="3276600" y="30480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GÖZLER</a:t>
            </a:r>
            <a:b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</a:t>
            </a:r>
            <a:b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YÜZ</a:t>
            </a:r>
          </a:p>
        </p:txBody>
      </p:sp>
      <p:sp>
        <p:nvSpPr>
          <p:cNvPr id="9" name="Oval 8"/>
          <p:cNvSpPr/>
          <p:nvPr/>
        </p:nvSpPr>
        <p:spPr>
          <a:xfrm>
            <a:off x="533400" y="30480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KULAKLARIN KORUNMASI</a:t>
            </a:r>
          </a:p>
        </p:txBody>
      </p:sp>
      <p:sp>
        <p:nvSpPr>
          <p:cNvPr id="10" name="Oval 9"/>
          <p:cNvSpPr/>
          <p:nvPr/>
        </p:nvSpPr>
        <p:spPr>
          <a:xfrm>
            <a:off x="6019800" y="3048000"/>
            <a:ext cx="2362200" cy="12192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SOLUNUM ORGANLARI</a:t>
            </a:r>
          </a:p>
        </p:txBody>
      </p:sp>
    </p:spTree>
    <p:extLst>
      <p:ext uri="{BB962C8B-B14F-4D97-AF65-F5344CB8AC3E}">
        <p14:creationId xmlns:p14="http://schemas.microsoft.com/office/powerpoint/2010/main" val="93744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CEZALAR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457200" y="1295400"/>
            <a:ext cx="74676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Cezai sorumluluk, kusurlu davranışın sonucudur.</a:t>
            </a:r>
          </a:p>
        </p:txBody>
      </p:sp>
      <p:sp>
        <p:nvSpPr>
          <p:cNvPr id="5" name="Oval 4"/>
          <p:cNvSpPr/>
          <p:nvPr/>
        </p:nvSpPr>
        <p:spPr>
          <a:xfrm>
            <a:off x="1066800" y="2133600"/>
            <a:ext cx="27432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KASIT</a:t>
            </a:r>
          </a:p>
        </p:txBody>
      </p:sp>
      <p:sp>
        <p:nvSpPr>
          <p:cNvPr id="7" name="Oval 6"/>
          <p:cNvSpPr/>
          <p:nvPr/>
        </p:nvSpPr>
        <p:spPr>
          <a:xfrm>
            <a:off x="4953000" y="2133600"/>
            <a:ext cx="2743200" cy="1066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İHMAL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575" y="3622570"/>
            <a:ext cx="1974850" cy="2201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4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dirty="0"/>
              <a:t>TAZMİNAT DAVALARI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09600" y="1676400"/>
            <a:ext cx="7848600" cy="1631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1-Maddi Tazminat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-İş göremezlik tazminatı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-Destekten yoksun kalma tazminatı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-Rücu Tazminatı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2-Manevi Tazminat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656" y="3581400"/>
            <a:ext cx="5264332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14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MADDİ TAZMİNAT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1371600"/>
            <a:ext cx="2514600" cy="990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İŞ GÖREMEMEZLİK</a:t>
            </a:r>
          </a:p>
        </p:txBody>
      </p:sp>
      <p:sp>
        <p:nvSpPr>
          <p:cNvPr id="5" name="Oval 4"/>
          <p:cNvSpPr/>
          <p:nvPr/>
        </p:nvSpPr>
        <p:spPr>
          <a:xfrm>
            <a:off x="3352800" y="1371600"/>
            <a:ext cx="2514600" cy="990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DESTEKTEN YOKSUN KALMA</a:t>
            </a:r>
          </a:p>
        </p:txBody>
      </p:sp>
      <p:sp>
        <p:nvSpPr>
          <p:cNvPr id="6" name="Oval 5"/>
          <p:cNvSpPr/>
          <p:nvPr/>
        </p:nvSpPr>
        <p:spPr>
          <a:xfrm>
            <a:off x="6172200" y="1371600"/>
            <a:ext cx="2514600" cy="9906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RÜCU</a:t>
            </a:r>
          </a:p>
        </p:txBody>
      </p:sp>
      <p:sp>
        <p:nvSpPr>
          <p:cNvPr id="8" name="Başlık 1"/>
          <p:cNvSpPr txBox="1">
            <a:spLocks/>
          </p:cNvSpPr>
          <p:nvPr/>
        </p:nvSpPr>
        <p:spPr>
          <a:xfrm>
            <a:off x="457200" y="2667000"/>
            <a:ext cx="8229600" cy="79216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MANEVİ TAZMİNAT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457200" y="3570157"/>
            <a:ext cx="73152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Manevi Tazminat Belirleme Kriterleri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457200" y="4114800"/>
            <a:ext cx="822960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Zararın büyüklüğüne,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Mağdurun ekonomik durumuna 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İşverenin ekonomik durumuna göre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Hakim tarafından takdir edilir.</a:t>
            </a:r>
          </a:p>
        </p:txBody>
      </p:sp>
    </p:spTree>
    <p:extLst>
      <p:ext uri="{BB962C8B-B14F-4D97-AF65-F5344CB8AC3E}">
        <p14:creationId xmlns:p14="http://schemas.microsoft.com/office/powerpoint/2010/main" val="17206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670</TotalTime>
  <Words>163</Words>
  <Application>Microsoft Office PowerPoint</Application>
  <PresentationFormat>Ekran Gösterisi (4:3)</PresentationFormat>
  <Paragraphs>41</Paragraphs>
  <Slides>5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Wingdings</vt:lpstr>
      <vt:lpstr>Office Theme</vt:lpstr>
      <vt:lpstr>Office Teması</vt:lpstr>
      <vt:lpstr>T.C.  KASTAMONU ÜNİVERSİTESİ</vt:lpstr>
      <vt:lpstr>KİŞİSEL KORUYUCULAR</vt:lpstr>
      <vt:lpstr>CEZALAR</vt:lpstr>
      <vt:lpstr>TAZMİNAT DAVALARI</vt:lpstr>
      <vt:lpstr>MADDİ TAZMİNAT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66</cp:revision>
  <dcterms:created xsi:type="dcterms:W3CDTF">2006-08-16T00:00:00Z</dcterms:created>
  <dcterms:modified xsi:type="dcterms:W3CDTF">2025-09-16T09:06:49Z</dcterms:modified>
</cp:coreProperties>
</file>