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8" r:id="rId6"/>
    <p:sldId id="291" r:id="rId7"/>
    <p:sldId id="292" r:id="rId8"/>
    <p:sldId id="277" r:id="rId9"/>
    <p:sldId id="280" r:id="rId10"/>
    <p:sldId id="281" r:id="rId11"/>
    <p:sldId id="293" r:id="rId12"/>
    <p:sldId id="294" r:id="rId13"/>
    <p:sldId id="282" r:id="rId14"/>
    <p:sldId id="283" r:id="rId15"/>
    <p:sldId id="284" r:id="rId16"/>
    <p:sldId id="285" r:id="rId17"/>
    <p:sldId id="286" r:id="rId18"/>
    <p:sldId id="287" r:id="rId19"/>
    <p:sldId id="288" r:id="rId20"/>
    <p:sldId id="296" r:id="rId21"/>
    <p:sldId id="295" r:id="rId22"/>
    <p:sldId id="289" r:id="rId23"/>
    <p:sldId id="290" r:id="rId24"/>
    <p:sldId id="27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0F65C5-87CD-4F54-BC21-1990E9A1B8A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26D5610-B1E6-48D5-A407-85E45AF751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C83F554-061D-4093-90AB-609A1DF89B0D}"/>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5" name="Alt Bilgi Yer Tutucusu 4">
            <a:extLst>
              <a:ext uri="{FF2B5EF4-FFF2-40B4-BE49-F238E27FC236}">
                <a16:creationId xmlns:a16="http://schemas.microsoft.com/office/drawing/2014/main" id="{E106DD62-F60C-4C7D-B833-68D26C7A32D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4CCC0BA-734F-4A4F-94C0-F96015EE93DB}"/>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2629313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593404-4C38-4AB8-98B0-54090F1FEE5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14FE8CD-7A62-4C33-9EBE-D7CF2C8EDC7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32B6F75-1738-4AC4-8987-E7EFE6D4F804}"/>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5" name="Alt Bilgi Yer Tutucusu 4">
            <a:extLst>
              <a:ext uri="{FF2B5EF4-FFF2-40B4-BE49-F238E27FC236}">
                <a16:creationId xmlns:a16="http://schemas.microsoft.com/office/drawing/2014/main" id="{E0ECB533-B645-4C14-9E5D-9F5F0D469A9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7DE63A8-46B6-4E54-93BF-6BD4F518393D}"/>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3228717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35285FE-C387-416E-AA9F-4B99A8C0ADF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1021B1E-C659-4E1E-9EBF-D45DB0BD804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3B937D4-5948-4136-BF61-1A3315325AFD}"/>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5" name="Alt Bilgi Yer Tutucusu 4">
            <a:extLst>
              <a:ext uri="{FF2B5EF4-FFF2-40B4-BE49-F238E27FC236}">
                <a16:creationId xmlns:a16="http://schemas.microsoft.com/office/drawing/2014/main" id="{2290E33D-849A-4D02-B1A0-C57961186F6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368609C-AD28-4F92-B00C-EBF6BC918649}"/>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2656438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6C800D-66A7-48EB-A7C8-CCE61E0D0B4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DD94A11-3DCD-4D71-BD4C-AFF64146F2B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F66C46-FEF9-421A-BEF2-3E452DA5041A}"/>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5" name="Alt Bilgi Yer Tutucusu 4">
            <a:extLst>
              <a:ext uri="{FF2B5EF4-FFF2-40B4-BE49-F238E27FC236}">
                <a16:creationId xmlns:a16="http://schemas.microsoft.com/office/drawing/2014/main" id="{94CFAA5D-65FD-4089-98A2-22B392E7757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E97882A-591C-461F-BAAA-6A1A45BDD79F}"/>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2823285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71BD47-39D0-4D57-B73E-2B9D760A7D6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E43D602-71EC-4B3E-AFC9-BF89229DED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EA3B936-B24A-40FB-BCAA-710E87A12473}"/>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5" name="Alt Bilgi Yer Tutucusu 4">
            <a:extLst>
              <a:ext uri="{FF2B5EF4-FFF2-40B4-BE49-F238E27FC236}">
                <a16:creationId xmlns:a16="http://schemas.microsoft.com/office/drawing/2014/main" id="{594BD5E4-0872-44C9-B38C-49D63A847FB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1E3D1A2-7FA2-4227-B268-B736316CD60F}"/>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1857464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1769DA-AA46-41D4-BD21-AF2685EBC6B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58908EF-21C2-40B5-9490-42F64FC512C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40A295F-FB78-4A4A-8598-4D72238F66C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345692B-AAA7-46D7-9727-997DB4A060FC}"/>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6" name="Alt Bilgi Yer Tutucusu 5">
            <a:extLst>
              <a:ext uri="{FF2B5EF4-FFF2-40B4-BE49-F238E27FC236}">
                <a16:creationId xmlns:a16="http://schemas.microsoft.com/office/drawing/2014/main" id="{F8F76B96-D332-4350-818C-15F9BA2CBAE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E89E19E-5120-4D45-B43F-38CF1D50FD61}"/>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3623011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A2E870-A495-43C6-89A2-8EC17F2C3E6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E9DA5D5-D3DB-428F-B532-DBA8121CDB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AAB4444-F1B5-48AA-BDCD-935FA7E14DD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E068B2D-27EE-44AA-813C-FE9481058C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D41E19B-F749-4090-AF0A-A90753C65C2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1BA3974-94FB-4407-B8BB-8E3C97CBD0BD}"/>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8" name="Alt Bilgi Yer Tutucusu 7">
            <a:extLst>
              <a:ext uri="{FF2B5EF4-FFF2-40B4-BE49-F238E27FC236}">
                <a16:creationId xmlns:a16="http://schemas.microsoft.com/office/drawing/2014/main" id="{EA5C515D-BCE6-4BBE-A5E3-1E54F975F7E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E45AEFA-2C04-4520-BC1F-9CA8051AA249}"/>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756083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2745FF-E038-47D1-91F4-735F3012EBD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FCDD09F-5AE5-481E-8F42-DD54A1A124F6}"/>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4" name="Alt Bilgi Yer Tutucusu 3">
            <a:extLst>
              <a:ext uri="{FF2B5EF4-FFF2-40B4-BE49-F238E27FC236}">
                <a16:creationId xmlns:a16="http://schemas.microsoft.com/office/drawing/2014/main" id="{9DD88425-E93F-41E6-BFD5-9F1FB051417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F4F2DAD-FFF9-40E9-A5BB-9149420DB69B}"/>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3167338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FCB28A8-F8A0-4D15-A39A-463AB0BEA254}"/>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3" name="Alt Bilgi Yer Tutucusu 2">
            <a:extLst>
              <a:ext uri="{FF2B5EF4-FFF2-40B4-BE49-F238E27FC236}">
                <a16:creationId xmlns:a16="http://schemas.microsoft.com/office/drawing/2014/main" id="{51E788D8-A1BD-46E8-9A2A-C6731FA06A7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A62C516-3633-4BEA-8446-D9C3C2A05B68}"/>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2047085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2A912D-64D0-439A-9DE6-13CA6D61BBF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75C2E6D-802D-4A1A-8BED-BCA99FF1E8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A56693A-A6A8-4330-BD05-C3E6AA1ADA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496ED05-D5E7-4345-84D5-3956A1202806}"/>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6" name="Alt Bilgi Yer Tutucusu 5">
            <a:extLst>
              <a:ext uri="{FF2B5EF4-FFF2-40B4-BE49-F238E27FC236}">
                <a16:creationId xmlns:a16="http://schemas.microsoft.com/office/drawing/2014/main" id="{A7F77AFA-F9F6-4C8B-B07C-6D62088C1CD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669124A-E657-433E-AC4D-E65B1BC411A7}"/>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1397504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93D13C-E877-4B29-95CE-34EF200BD8E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A55ACB7-018D-4A65-BB15-8C974BD764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8E9B3DE-4573-4A96-8AB5-778F5D2D2B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63A1419-0CA4-4DBD-8785-C018B08A683A}"/>
              </a:ext>
            </a:extLst>
          </p:cNvPr>
          <p:cNvSpPr>
            <a:spLocks noGrp="1"/>
          </p:cNvSpPr>
          <p:nvPr>
            <p:ph type="dt" sz="half" idx="10"/>
          </p:nvPr>
        </p:nvSpPr>
        <p:spPr/>
        <p:txBody>
          <a:bodyPr/>
          <a:lstStyle/>
          <a:p>
            <a:fld id="{742DF43D-542C-4C78-990E-A5960C083096}" type="datetimeFigureOut">
              <a:rPr lang="tr-TR" smtClean="0"/>
              <a:t>21.05.2026</a:t>
            </a:fld>
            <a:endParaRPr lang="tr-TR"/>
          </a:p>
        </p:txBody>
      </p:sp>
      <p:sp>
        <p:nvSpPr>
          <p:cNvPr id="6" name="Alt Bilgi Yer Tutucusu 5">
            <a:extLst>
              <a:ext uri="{FF2B5EF4-FFF2-40B4-BE49-F238E27FC236}">
                <a16:creationId xmlns:a16="http://schemas.microsoft.com/office/drawing/2014/main" id="{46657A0E-D004-4AE5-BB87-D3267D97F62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152CD91-1AF6-4D7A-A3F8-9F2D9A63CBE3}"/>
              </a:ext>
            </a:extLst>
          </p:cNvPr>
          <p:cNvSpPr>
            <a:spLocks noGrp="1"/>
          </p:cNvSpPr>
          <p:nvPr>
            <p:ph type="sldNum" sz="quarter" idx="12"/>
          </p:nvPr>
        </p:nvSpPr>
        <p:spPr/>
        <p:txBody>
          <a:bodyPr/>
          <a:lstStyle/>
          <a:p>
            <a:fld id="{76CB707F-0B41-41F1-9F34-EEFBD0C9FA11}" type="slidenum">
              <a:rPr lang="tr-TR" smtClean="0"/>
              <a:t>‹#›</a:t>
            </a:fld>
            <a:endParaRPr lang="tr-TR"/>
          </a:p>
        </p:txBody>
      </p:sp>
    </p:spTree>
    <p:extLst>
      <p:ext uri="{BB962C8B-B14F-4D97-AF65-F5344CB8AC3E}">
        <p14:creationId xmlns:p14="http://schemas.microsoft.com/office/powerpoint/2010/main" val="2371651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B1F6369-C977-42AF-80A2-6E370B35D1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6E7610D-E6AE-4623-AE76-88AE5DD80A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4BBFCAA-9A24-4A0A-B86F-728843D961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2DF43D-542C-4C78-990E-A5960C083096}" type="datetimeFigureOut">
              <a:rPr lang="tr-TR" smtClean="0"/>
              <a:t>21.05.2026</a:t>
            </a:fld>
            <a:endParaRPr lang="tr-TR"/>
          </a:p>
        </p:txBody>
      </p:sp>
      <p:sp>
        <p:nvSpPr>
          <p:cNvPr id="5" name="Alt Bilgi Yer Tutucusu 4">
            <a:extLst>
              <a:ext uri="{FF2B5EF4-FFF2-40B4-BE49-F238E27FC236}">
                <a16:creationId xmlns:a16="http://schemas.microsoft.com/office/drawing/2014/main" id="{D5F8FEE6-7217-4AE0-B879-58E95FE5C0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A3E57E5-8968-474A-9166-E46F2C3939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CB707F-0B41-41F1-9F34-EEFBD0C9FA11}" type="slidenum">
              <a:rPr lang="tr-TR" smtClean="0"/>
              <a:t>‹#›</a:t>
            </a:fld>
            <a:endParaRPr lang="tr-TR"/>
          </a:p>
        </p:txBody>
      </p:sp>
    </p:spTree>
    <p:extLst>
      <p:ext uri="{BB962C8B-B14F-4D97-AF65-F5344CB8AC3E}">
        <p14:creationId xmlns:p14="http://schemas.microsoft.com/office/powerpoint/2010/main" val="1735585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0091E1-B685-480D-92AE-72E2614DF211}"/>
              </a:ext>
            </a:extLst>
          </p:cNvPr>
          <p:cNvSpPr>
            <a:spLocks noGrp="1"/>
          </p:cNvSpPr>
          <p:nvPr>
            <p:ph type="ctrTitle"/>
          </p:nvPr>
        </p:nvSpPr>
        <p:spPr/>
        <p:txBody>
          <a:bodyPr/>
          <a:lstStyle/>
          <a:p>
            <a:r>
              <a:rPr lang="tr-TR" dirty="0"/>
              <a:t>MESLEKİ YABANCI DİL I</a:t>
            </a:r>
          </a:p>
        </p:txBody>
      </p:sp>
      <p:sp>
        <p:nvSpPr>
          <p:cNvPr id="3" name="Alt Başlık 2">
            <a:extLst>
              <a:ext uri="{FF2B5EF4-FFF2-40B4-BE49-F238E27FC236}">
                <a16:creationId xmlns:a16="http://schemas.microsoft.com/office/drawing/2014/main" id="{F9472935-B1C8-49FB-84A6-7D35F50C9EAE}"/>
              </a:ext>
            </a:extLst>
          </p:cNvPr>
          <p:cNvSpPr>
            <a:spLocks noGrp="1"/>
          </p:cNvSpPr>
          <p:nvPr>
            <p:ph type="subTitle" idx="1"/>
          </p:nvPr>
        </p:nvSpPr>
        <p:spPr/>
        <p:txBody>
          <a:bodyPr/>
          <a:lstStyle/>
          <a:p>
            <a:r>
              <a:rPr lang="tr-TR" dirty="0"/>
              <a:t>Dr. </a:t>
            </a:r>
            <a:r>
              <a:rPr lang="tr-TR" dirty="0" err="1"/>
              <a:t>Öğr</a:t>
            </a:r>
            <a:r>
              <a:rPr lang="tr-TR" dirty="0"/>
              <a:t>. Üyesi Naciye Sündüz OĞUZ</a:t>
            </a:r>
          </a:p>
        </p:txBody>
      </p:sp>
    </p:spTree>
    <p:extLst>
      <p:ext uri="{BB962C8B-B14F-4D97-AF65-F5344CB8AC3E}">
        <p14:creationId xmlns:p14="http://schemas.microsoft.com/office/powerpoint/2010/main" val="3662718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F96F51-7AD0-409F-91BF-5ADB233E210B}"/>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3</a:t>
            </a:r>
            <a:endParaRPr lang="tr-TR" dirty="0"/>
          </a:p>
        </p:txBody>
      </p:sp>
      <p:sp>
        <p:nvSpPr>
          <p:cNvPr id="3" name="İçerik Yer Tutucusu 2">
            <a:extLst>
              <a:ext uri="{FF2B5EF4-FFF2-40B4-BE49-F238E27FC236}">
                <a16:creationId xmlns:a16="http://schemas.microsoft.com/office/drawing/2014/main" id="{E7FB885C-6A9A-4A89-B7FA-9C9D1DD0BA6C}"/>
              </a:ext>
            </a:extLst>
          </p:cNvPr>
          <p:cNvSpPr>
            <a:spLocks noGrp="1"/>
          </p:cNvSpPr>
          <p:nvPr>
            <p:ph idx="1"/>
          </p:nvPr>
        </p:nvSpPr>
        <p:spPr/>
        <p:txBody>
          <a:bodyPr/>
          <a:lstStyle/>
          <a:p>
            <a:r>
              <a:rPr lang="en-US" dirty="0"/>
              <a:t>When we play, our body releases (</a:t>
            </a:r>
            <a:r>
              <a:rPr lang="en-US" dirty="0" err="1"/>
              <a:t>salgılamak</a:t>
            </a:r>
            <a:r>
              <a:rPr lang="en-US" dirty="0"/>
              <a:t>) endorphins, also known as 'happiness hormones,' which make us feel good. Additionally, sports help us build confidence (</a:t>
            </a:r>
            <a:r>
              <a:rPr lang="en-US" dirty="0" err="1"/>
              <a:t>kendinden</a:t>
            </a:r>
            <a:r>
              <a:rPr lang="en-US" dirty="0"/>
              <a:t> </a:t>
            </a:r>
            <a:r>
              <a:rPr lang="en-US" dirty="0" err="1"/>
              <a:t>emin</a:t>
            </a:r>
            <a:r>
              <a:rPr lang="en-US" dirty="0"/>
              <a:t>), patience, and time management skills. Whether it is running, swimming, or playing football, doing sports regularly keeps both our mind and body in good shape. Everyone, regardless (ne </a:t>
            </a:r>
            <a:r>
              <a:rPr lang="en-US" dirty="0" err="1"/>
              <a:t>olursa</a:t>
            </a:r>
            <a:r>
              <a:rPr lang="en-US" dirty="0"/>
              <a:t> </a:t>
            </a:r>
            <a:r>
              <a:rPr lang="en-US" dirty="0" err="1"/>
              <a:t>olsun</a:t>
            </a:r>
            <a:r>
              <a:rPr lang="en-US" dirty="0"/>
              <a:t>) of age, should include sports in their daily routine to live a healthier, happier, and more balanced (</a:t>
            </a:r>
            <a:r>
              <a:rPr lang="en-US" dirty="0" err="1"/>
              <a:t>dengeli</a:t>
            </a:r>
            <a:r>
              <a:rPr lang="en-US"/>
              <a:t>) life.</a:t>
            </a:r>
          </a:p>
          <a:p>
            <a:endParaRPr lang="tr-TR"/>
          </a:p>
        </p:txBody>
      </p:sp>
    </p:spTree>
    <p:extLst>
      <p:ext uri="{BB962C8B-B14F-4D97-AF65-F5344CB8AC3E}">
        <p14:creationId xmlns:p14="http://schemas.microsoft.com/office/powerpoint/2010/main" val="686728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BE71CD-3CA3-4E90-A3D5-1405FBAD282D}"/>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4</a:t>
            </a:r>
            <a:endParaRPr lang="tr-TR" dirty="0"/>
          </a:p>
        </p:txBody>
      </p:sp>
      <p:sp>
        <p:nvSpPr>
          <p:cNvPr id="3" name="İçerik Yer Tutucusu 2">
            <a:extLst>
              <a:ext uri="{FF2B5EF4-FFF2-40B4-BE49-F238E27FC236}">
                <a16:creationId xmlns:a16="http://schemas.microsoft.com/office/drawing/2014/main" id="{04A1AAA3-8856-4104-8EFF-66CD1A2E146D}"/>
              </a:ext>
            </a:extLst>
          </p:cNvPr>
          <p:cNvSpPr>
            <a:spLocks noGrp="1"/>
          </p:cNvSpPr>
          <p:nvPr>
            <p:ph idx="1"/>
          </p:nvPr>
        </p:nvSpPr>
        <p:spPr/>
        <p:txBody>
          <a:bodyPr>
            <a:normAutofit lnSpcReduction="10000"/>
          </a:bodyPr>
          <a:lstStyle/>
          <a:p>
            <a:r>
              <a:rPr lang="en-US" dirty="0"/>
              <a:t>Healthy food is very important for our body and mind. It gives us the energy we need to study, work, and enjoy life. Eating healthy food every day helps us stay strong and protects us from many diseases. Fruits, vegetables, whole grains (tam </a:t>
            </a:r>
            <a:r>
              <a:rPr lang="en-US" dirty="0" err="1"/>
              <a:t>tahıl</a:t>
            </a:r>
            <a:r>
              <a:rPr lang="en-US" dirty="0"/>
              <a:t>), and lean meats (</a:t>
            </a:r>
            <a:r>
              <a:rPr lang="en-US" dirty="0" err="1"/>
              <a:t>yağsız</a:t>
            </a:r>
            <a:r>
              <a:rPr lang="en-US" dirty="0"/>
              <a:t> et) are examples of healthy food. These foods are rich in vitamins, minerals, and fiber, which help our body work properly.</a:t>
            </a:r>
          </a:p>
          <a:p>
            <a:r>
              <a:rPr lang="en-US" dirty="0"/>
              <a:t>When we eat too much fast food, sugar, or oily meals, we may feel tired or gain weight. Unhealthy food can cause problems like obesity, heart disease, and diabetes. That is why it is better to avoid junk food (</a:t>
            </a:r>
            <a:r>
              <a:rPr lang="en-US" dirty="0" err="1"/>
              <a:t>abur</a:t>
            </a:r>
            <a:r>
              <a:rPr lang="en-US" dirty="0"/>
              <a:t> </a:t>
            </a:r>
            <a:r>
              <a:rPr lang="en-US" dirty="0" err="1"/>
              <a:t>cubur</a:t>
            </a:r>
            <a:r>
              <a:rPr lang="en-US" dirty="0"/>
              <a:t>) and choose natural and fresh foods instead. Drinking enough water and reducing salt and sugar intake (</a:t>
            </a:r>
            <a:r>
              <a:rPr lang="en-US" dirty="0" err="1"/>
              <a:t>alım</a:t>
            </a:r>
            <a:r>
              <a:rPr lang="en-US" dirty="0"/>
              <a:t>) is also important for good health.</a:t>
            </a:r>
          </a:p>
          <a:p>
            <a:endParaRPr lang="tr-TR" dirty="0"/>
          </a:p>
        </p:txBody>
      </p:sp>
    </p:spTree>
    <p:extLst>
      <p:ext uri="{BB962C8B-B14F-4D97-AF65-F5344CB8AC3E}">
        <p14:creationId xmlns:p14="http://schemas.microsoft.com/office/powerpoint/2010/main" val="1299913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303F7F-F377-4AE2-B991-72C7874F73EE}"/>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4</a:t>
            </a:r>
            <a:endParaRPr lang="tr-TR" dirty="0"/>
          </a:p>
        </p:txBody>
      </p:sp>
      <p:sp>
        <p:nvSpPr>
          <p:cNvPr id="3" name="İçerik Yer Tutucusu 2">
            <a:extLst>
              <a:ext uri="{FF2B5EF4-FFF2-40B4-BE49-F238E27FC236}">
                <a16:creationId xmlns:a16="http://schemas.microsoft.com/office/drawing/2014/main" id="{A87FC508-FB8B-4A93-8F06-98CDA17826F7}"/>
              </a:ext>
            </a:extLst>
          </p:cNvPr>
          <p:cNvSpPr>
            <a:spLocks noGrp="1"/>
          </p:cNvSpPr>
          <p:nvPr>
            <p:ph idx="1"/>
          </p:nvPr>
        </p:nvSpPr>
        <p:spPr/>
        <p:txBody>
          <a:bodyPr/>
          <a:lstStyle/>
          <a:p>
            <a:r>
              <a:rPr lang="en-US" dirty="0"/>
              <a:t>Healthy eating also helps our brain. Students who eat well can concentrate better in class and feel more active during the day. A good breakfast, for example, helps us start the day with more focus and energy.</a:t>
            </a:r>
          </a:p>
          <a:p>
            <a:r>
              <a:rPr lang="en-US" dirty="0"/>
              <a:t>We should learn about nutrition (</a:t>
            </a:r>
            <a:r>
              <a:rPr lang="en-US" dirty="0" err="1"/>
              <a:t>beslenme</a:t>
            </a:r>
            <a:r>
              <a:rPr lang="en-US" dirty="0"/>
              <a:t>) and help others make better food choices. Healthy food is not only for people who are sick—it is for everyone who wants to live a long and happy life.</a:t>
            </a:r>
          </a:p>
          <a:p>
            <a:r>
              <a:rPr lang="en-US" dirty="0"/>
              <a:t>In short, eating healthy is a simple but powerful way to improve our lives. It helps us feel better, look better, and do better in everything we do.</a:t>
            </a:r>
          </a:p>
          <a:p>
            <a:endParaRPr lang="tr-TR" dirty="0"/>
          </a:p>
        </p:txBody>
      </p:sp>
    </p:spTree>
    <p:extLst>
      <p:ext uri="{BB962C8B-B14F-4D97-AF65-F5344CB8AC3E}">
        <p14:creationId xmlns:p14="http://schemas.microsoft.com/office/powerpoint/2010/main" val="2983542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40FD00-DDC2-471F-A11B-14D27A4450F5}"/>
              </a:ext>
            </a:extLst>
          </p:cNvPr>
          <p:cNvSpPr>
            <a:spLocks noGrp="1"/>
          </p:cNvSpPr>
          <p:nvPr>
            <p:ph type="title"/>
          </p:nvPr>
        </p:nvSpPr>
        <p:spPr/>
        <p:txBody>
          <a:bodyPr/>
          <a:lstStyle/>
          <a:p>
            <a:r>
              <a:rPr lang="en-US" dirty="0">
                <a:solidFill>
                  <a:srgbClr val="FF0000"/>
                </a:solidFill>
              </a:rPr>
              <a:t>THE PRESENT PERFECT TENSE &amp; MEDICAL CONTEXT</a:t>
            </a:r>
            <a:endParaRPr lang="tr-TR" dirty="0">
              <a:solidFill>
                <a:srgbClr val="FF0000"/>
              </a:solidFill>
            </a:endParaRPr>
          </a:p>
        </p:txBody>
      </p:sp>
      <p:sp>
        <p:nvSpPr>
          <p:cNvPr id="3" name="İçerik Yer Tutucusu 2">
            <a:extLst>
              <a:ext uri="{FF2B5EF4-FFF2-40B4-BE49-F238E27FC236}">
                <a16:creationId xmlns:a16="http://schemas.microsoft.com/office/drawing/2014/main" id="{D450A3C8-C602-41C7-A959-DA5EE96483E3}"/>
              </a:ext>
            </a:extLst>
          </p:cNvPr>
          <p:cNvSpPr>
            <a:spLocks noGrp="1"/>
          </p:cNvSpPr>
          <p:nvPr>
            <p:ph idx="1"/>
          </p:nvPr>
        </p:nvSpPr>
        <p:spPr/>
        <p:txBody>
          <a:bodyPr/>
          <a:lstStyle/>
          <a:p>
            <a:endParaRPr lang="tr-TR" dirty="0"/>
          </a:p>
          <a:p>
            <a:r>
              <a:rPr lang="tr-TR" dirty="0" err="1"/>
              <a:t>Present</a:t>
            </a:r>
            <a:r>
              <a:rPr lang="tr-TR" dirty="0"/>
              <a:t> Perfect Tense; geçmişte ne zaman yapıldığı değil, yapılıp yapılmadığı veya sonucunun şu anı nasıl etkilediği önemli olan eylemleri anlatırken kullanılır.</a:t>
            </a:r>
          </a:p>
          <a:p>
            <a:pPr marL="0" indent="0">
              <a:buNone/>
            </a:pPr>
            <a:endParaRPr lang="tr-TR" dirty="0"/>
          </a:p>
        </p:txBody>
      </p:sp>
    </p:spTree>
    <p:extLst>
      <p:ext uri="{BB962C8B-B14F-4D97-AF65-F5344CB8AC3E}">
        <p14:creationId xmlns:p14="http://schemas.microsoft.com/office/powerpoint/2010/main" val="1983307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04E58C-4C4F-44A2-BAE6-DEF084FAEA72}"/>
              </a:ext>
            </a:extLst>
          </p:cNvPr>
          <p:cNvSpPr>
            <a:spLocks noGrp="1"/>
          </p:cNvSpPr>
          <p:nvPr>
            <p:ph type="title"/>
          </p:nvPr>
        </p:nvSpPr>
        <p:spPr/>
        <p:txBody>
          <a:bodyPr/>
          <a:lstStyle/>
          <a:p>
            <a:r>
              <a:rPr lang="tr-TR" dirty="0">
                <a:solidFill>
                  <a:srgbClr val="FF0000"/>
                </a:solidFill>
              </a:rPr>
              <a:t>FORMATION (YAPI)</a:t>
            </a:r>
          </a:p>
        </p:txBody>
      </p:sp>
      <p:sp>
        <p:nvSpPr>
          <p:cNvPr id="3" name="İçerik Yer Tutucusu 2">
            <a:extLst>
              <a:ext uri="{FF2B5EF4-FFF2-40B4-BE49-F238E27FC236}">
                <a16:creationId xmlns:a16="http://schemas.microsoft.com/office/drawing/2014/main" id="{8EF48B3B-B503-4C87-A597-59E58BC50E2C}"/>
              </a:ext>
            </a:extLst>
          </p:cNvPr>
          <p:cNvSpPr>
            <a:spLocks noGrp="1"/>
          </p:cNvSpPr>
          <p:nvPr>
            <p:ph idx="1"/>
          </p:nvPr>
        </p:nvSpPr>
        <p:spPr/>
        <p:txBody>
          <a:bodyPr/>
          <a:lstStyle/>
          <a:p>
            <a:r>
              <a:rPr lang="tr-TR" dirty="0"/>
              <a:t>Bu zamanda özneye göre "</a:t>
            </a:r>
            <a:r>
              <a:rPr lang="tr-TR" dirty="0" err="1"/>
              <a:t>have</a:t>
            </a:r>
            <a:r>
              <a:rPr lang="tr-TR" dirty="0"/>
              <a:t>" veya "has" yardımcı fiili getirilir ve ana fiilin 3. hali (</a:t>
            </a:r>
            <a:r>
              <a:rPr lang="tr-TR" dirty="0" err="1"/>
              <a:t>Past</a:t>
            </a:r>
            <a:r>
              <a:rPr lang="tr-TR" dirty="0"/>
              <a:t> </a:t>
            </a:r>
            <a:r>
              <a:rPr lang="tr-TR" dirty="0" err="1"/>
              <a:t>Participle</a:t>
            </a:r>
            <a:r>
              <a:rPr lang="tr-TR" dirty="0"/>
              <a:t> – V3) kullanılır. </a:t>
            </a:r>
          </a:p>
          <a:p>
            <a:pPr marL="0" indent="0">
              <a:buNone/>
            </a:pPr>
            <a:r>
              <a:rPr lang="tr-TR" dirty="0">
                <a:solidFill>
                  <a:srgbClr val="FF0000"/>
                </a:solidFill>
              </a:rPr>
              <a:t> A) </a:t>
            </a:r>
            <a:r>
              <a:rPr lang="tr-TR" dirty="0" err="1">
                <a:solidFill>
                  <a:srgbClr val="FF0000"/>
                </a:solidFill>
              </a:rPr>
              <a:t>Positive</a:t>
            </a:r>
            <a:r>
              <a:rPr lang="tr-TR" dirty="0">
                <a:solidFill>
                  <a:srgbClr val="FF0000"/>
                </a:solidFill>
              </a:rPr>
              <a:t> </a:t>
            </a:r>
            <a:r>
              <a:rPr lang="tr-TR" dirty="0" err="1">
                <a:solidFill>
                  <a:srgbClr val="FF0000"/>
                </a:solidFill>
              </a:rPr>
              <a:t>Sentences</a:t>
            </a:r>
            <a:r>
              <a:rPr lang="tr-TR" dirty="0">
                <a:solidFill>
                  <a:srgbClr val="FF0000"/>
                </a:solidFill>
              </a:rPr>
              <a:t> </a:t>
            </a:r>
            <a:r>
              <a:rPr lang="tr-TR" dirty="0"/>
              <a:t>(Olumlu Cümleler)</a:t>
            </a:r>
          </a:p>
          <a:p>
            <a:r>
              <a:rPr lang="tr-TR" dirty="0"/>
              <a:t>I / </a:t>
            </a:r>
            <a:r>
              <a:rPr lang="tr-TR" dirty="0" err="1"/>
              <a:t>You</a:t>
            </a:r>
            <a:r>
              <a:rPr lang="tr-TR" dirty="0"/>
              <a:t> / </a:t>
            </a:r>
            <a:r>
              <a:rPr lang="tr-TR" dirty="0" err="1"/>
              <a:t>We</a:t>
            </a:r>
            <a:r>
              <a:rPr lang="tr-TR" dirty="0"/>
              <a:t> / </a:t>
            </a:r>
            <a:r>
              <a:rPr lang="tr-TR" dirty="0" err="1"/>
              <a:t>They</a:t>
            </a:r>
            <a:r>
              <a:rPr lang="tr-TR" dirty="0"/>
              <a:t> </a:t>
            </a:r>
            <a:r>
              <a:rPr lang="tr-TR" dirty="0">
                <a:latin typeface="Times New Roman" panose="02020603050405020304" pitchFamily="18" charset="0"/>
                <a:cs typeface="Times New Roman" panose="02020603050405020304" pitchFamily="18" charset="0"/>
              </a:rPr>
              <a:t>→</a:t>
            </a:r>
            <a:r>
              <a:rPr lang="tr-TR" dirty="0" err="1"/>
              <a:t>have</a:t>
            </a:r>
            <a:r>
              <a:rPr lang="tr-TR" dirty="0"/>
              <a:t> + Fiil (V3)</a:t>
            </a:r>
          </a:p>
          <a:p>
            <a:r>
              <a:rPr lang="tr-TR" dirty="0"/>
              <a:t>He / </a:t>
            </a:r>
            <a:r>
              <a:rPr lang="tr-TR" dirty="0" err="1"/>
              <a:t>She</a:t>
            </a:r>
            <a:r>
              <a:rPr lang="tr-TR" dirty="0"/>
              <a:t> / </a:t>
            </a:r>
            <a:r>
              <a:rPr lang="tr-TR" dirty="0" err="1"/>
              <a:t>It</a:t>
            </a:r>
            <a:r>
              <a:rPr lang="tr-TR" dirty="0"/>
              <a:t> </a:t>
            </a:r>
            <a:r>
              <a:rPr lang="tr-TR" dirty="0">
                <a:latin typeface="Times New Roman" panose="02020603050405020304" pitchFamily="18" charset="0"/>
                <a:cs typeface="Times New Roman" panose="02020603050405020304" pitchFamily="18" charset="0"/>
              </a:rPr>
              <a:t>→ </a:t>
            </a:r>
            <a:r>
              <a:rPr lang="tr-TR" dirty="0"/>
              <a:t>has + Fiil (V3)</a:t>
            </a:r>
          </a:p>
          <a:p>
            <a:pPr marL="0" indent="0">
              <a:buNone/>
            </a:pPr>
            <a:r>
              <a:rPr lang="tr-TR" dirty="0">
                <a:solidFill>
                  <a:srgbClr val="FF0000"/>
                </a:solidFill>
              </a:rPr>
              <a:t>B) </a:t>
            </a:r>
            <a:r>
              <a:rPr lang="tr-TR" dirty="0" err="1">
                <a:solidFill>
                  <a:srgbClr val="FF0000"/>
                </a:solidFill>
              </a:rPr>
              <a:t>Negative</a:t>
            </a:r>
            <a:r>
              <a:rPr lang="tr-TR" dirty="0">
                <a:solidFill>
                  <a:srgbClr val="FF0000"/>
                </a:solidFill>
              </a:rPr>
              <a:t> </a:t>
            </a:r>
            <a:r>
              <a:rPr lang="tr-TR" dirty="0" err="1">
                <a:solidFill>
                  <a:srgbClr val="FF0000"/>
                </a:solidFill>
              </a:rPr>
              <a:t>Sentences</a:t>
            </a:r>
            <a:r>
              <a:rPr lang="tr-TR" dirty="0">
                <a:solidFill>
                  <a:srgbClr val="FF0000"/>
                </a:solidFill>
              </a:rPr>
              <a:t> </a:t>
            </a:r>
            <a:r>
              <a:rPr lang="tr-TR" dirty="0"/>
              <a:t>(Olumsuz Cümleler)Yardımcı fiillere "not" eklenerek yapılır (</a:t>
            </a:r>
            <a:r>
              <a:rPr lang="tr-TR" dirty="0" err="1"/>
              <a:t>haven't</a:t>
            </a:r>
            <a:r>
              <a:rPr lang="tr-TR" dirty="0"/>
              <a:t> / </a:t>
            </a:r>
            <a:r>
              <a:rPr lang="tr-TR" dirty="0" err="1"/>
              <a:t>hasn't</a:t>
            </a:r>
            <a:r>
              <a:rPr lang="tr-TR" dirty="0"/>
              <a:t>). Fiil yine 3. halinde (V3) kalır.</a:t>
            </a:r>
          </a:p>
          <a:p>
            <a:pPr marL="0" indent="0">
              <a:buNone/>
            </a:pPr>
            <a:r>
              <a:rPr lang="tr-TR" dirty="0"/>
              <a:t>I / </a:t>
            </a:r>
            <a:r>
              <a:rPr lang="tr-TR" dirty="0" err="1"/>
              <a:t>You</a:t>
            </a:r>
            <a:r>
              <a:rPr lang="tr-TR" dirty="0"/>
              <a:t> / </a:t>
            </a:r>
            <a:r>
              <a:rPr lang="tr-TR" dirty="0" err="1"/>
              <a:t>We</a:t>
            </a:r>
            <a:r>
              <a:rPr lang="tr-TR" dirty="0"/>
              <a:t> / </a:t>
            </a:r>
            <a:r>
              <a:rPr lang="tr-TR" dirty="0" err="1"/>
              <a:t>They</a:t>
            </a:r>
            <a:r>
              <a:rPr lang="tr-TR" dirty="0"/>
              <a:t> </a:t>
            </a:r>
            <a:r>
              <a:rPr lang="tr-TR" dirty="0">
                <a:latin typeface="Times New Roman" panose="02020603050405020304" pitchFamily="18" charset="0"/>
                <a:cs typeface="Times New Roman" panose="02020603050405020304" pitchFamily="18" charset="0"/>
              </a:rPr>
              <a:t>→ </a:t>
            </a:r>
            <a:r>
              <a:rPr lang="tr-TR" dirty="0" err="1"/>
              <a:t>haven't</a:t>
            </a:r>
            <a:r>
              <a:rPr lang="tr-TR" dirty="0"/>
              <a:t> + Fiil (V3)</a:t>
            </a:r>
          </a:p>
          <a:p>
            <a:pPr marL="0" indent="0">
              <a:buNone/>
            </a:pPr>
            <a:r>
              <a:rPr lang="tr-TR" dirty="0"/>
              <a:t>He / </a:t>
            </a:r>
            <a:r>
              <a:rPr lang="tr-TR" dirty="0" err="1"/>
              <a:t>She</a:t>
            </a:r>
            <a:r>
              <a:rPr lang="tr-TR" dirty="0"/>
              <a:t> / </a:t>
            </a:r>
            <a:r>
              <a:rPr lang="tr-TR" dirty="0" err="1"/>
              <a:t>It</a:t>
            </a:r>
            <a:r>
              <a:rPr lang="tr-TR" dirty="0"/>
              <a:t> </a:t>
            </a:r>
            <a:r>
              <a:rPr lang="tr-TR" dirty="0">
                <a:latin typeface="Times New Roman" panose="02020603050405020304" pitchFamily="18" charset="0"/>
                <a:cs typeface="Times New Roman" panose="02020603050405020304" pitchFamily="18" charset="0"/>
              </a:rPr>
              <a:t>→ </a:t>
            </a:r>
            <a:r>
              <a:rPr lang="tr-TR" dirty="0" err="1"/>
              <a:t>hasn't</a:t>
            </a:r>
            <a:r>
              <a:rPr lang="tr-TR" dirty="0"/>
              <a:t> + Fiil (V3)</a:t>
            </a:r>
          </a:p>
          <a:p>
            <a:endParaRPr lang="tr-TR" dirty="0"/>
          </a:p>
        </p:txBody>
      </p:sp>
    </p:spTree>
    <p:extLst>
      <p:ext uri="{BB962C8B-B14F-4D97-AF65-F5344CB8AC3E}">
        <p14:creationId xmlns:p14="http://schemas.microsoft.com/office/powerpoint/2010/main" val="770367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9C5135-9007-4305-A211-41E237C18D05}"/>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60D435DB-0D20-483E-A084-77550BFBEDA5}"/>
              </a:ext>
            </a:extLst>
          </p:cNvPr>
          <p:cNvSpPr>
            <a:spLocks noGrp="1"/>
          </p:cNvSpPr>
          <p:nvPr>
            <p:ph idx="1"/>
          </p:nvPr>
        </p:nvSpPr>
        <p:spPr/>
        <p:txBody>
          <a:bodyPr/>
          <a:lstStyle/>
          <a:p>
            <a:r>
              <a:rPr lang="tr-TR" dirty="0" err="1"/>
              <a:t>Our</a:t>
            </a:r>
            <a:r>
              <a:rPr lang="tr-TR" dirty="0"/>
              <a:t> </a:t>
            </a:r>
            <a:r>
              <a:rPr lang="tr-TR" dirty="0" err="1"/>
              <a:t>company</a:t>
            </a:r>
            <a:r>
              <a:rPr lang="tr-TR" dirty="0"/>
              <a:t> has </a:t>
            </a:r>
            <a:r>
              <a:rPr lang="tr-TR" dirty="0" err="1"/>
              <a:t>developed</a:t>
            </a:r>
            <a:r>
              <a:rPr lang="tr-TR" dirty="0"/>
              <a:t> a </a:t>
            </a:r>
            <a:r>
              <a:rPr lang="tr-TR" dirty="0" err="1"/>
              <a:t>new</a:t>
            </a:r>
            <a:r>
              <a:rPr lang="tr-TR" dirty="0"/>
              <a:t> </a:t>
            </a:r>
            <a:r>
              <a:rPr lang="tr-TR" dirty="0" err="1"/>
              <a:t>formula</a:t>
            </a:r>
            <a:r>
              <a:rPr lang="tr-TR" dirty="0"/>
              <a:t> </a:t>
            </a:r>
            <a:r>
              <a:rPr lang="tr-TR" dirty="0" err="1"/>
              <a:t>for</a:t>
            </a:r>
            <a:r>
              <a:rPr lang="tr-TR" dirty="0"/>
              <a:t> </a:t>
            </a:r>
            <a:r>
              <a:rPr lang="tr-TR" dirty="0" err="1"/>
              <a:t>chronic</a:t>
            </a:r>
            <a:r>
              <a:rPr lang="tr-TR" dirty="0"/>
              <a:t> </a:t>
            </a:r>
            <a:r>
              <a:rPr lang="tr-TR" dirty="0" err="1"/>
              <a:t>cough</a:t>
            </a:r>
            <a:r>
              <a:rPr lang="tr-TR" dirty="0"/>
              <a:t>. (Şirketimiz kronik öksürük için yeni bir formül geliştirdi.) </a:t>
            </a:r>
            <a:r>
              <a:rPr lang="tr-TR" dirty="0">
                <a:latin typeface="Times New Roman" panose="02020603050405020304" pitchFamily="18" charset="0"/>
                <a:cs typeface="Times New Roman" panose="02020603050405020304" pitchFamily="18" charset="0"/>
              </a:rPr>
              <a:t>→ </a:t>
            </a:r>
            <a:r>
              <a:rPr lang="tr-TR" dirty="0"/>
              <a:t>Geliştirme zamanı önemli değil, ilaç şu an hazır.</a:t>
            </a:r>
          </a:p>
          <a:p>
            <a:r>
              <a:rPr lang="tr-TR" dirty="0" err="1"/>
              <a:t>The</a:t>
            </a:r>
            <a:r>
              <a:rPr lang="tr-TR" dirty="0"/>
              <a:t> </a:t>
            </a:r>
            <a:r>
              <a:rPr lang="tr-TR" dirty="0" err="1"/>
              <a:t>doctor</a:t>
            </a:r>
            <a:r>
              <a:rPr lang="tr-TR" dirty="0"/>
              <a:t> has </a:t>
            </a:r>
            <a:r>
              <a:rPr lang="tr-TR" dirty="0" err="1"/>
              <a:t>treated</a:t>
            </a:r>
            <a:r>
              <a:rPr lang="tr-TR" dirty="0"/>
              <a:t> </a:t>
            </a:r>
            <a:r>
              <a:rPr lang="tr-TR" dirty="0" err="1"/>
              <a:t>many</a:t>
            </a:r>
            <a:r>
              <a:rPr lang="tr-TR" dirty="0"/>
              <a:t> </a:t>
            </a:r>
            <a:r>
              <a:rPr lang="tr-TR" dirty="0" err="1"/>
              <a:t>patients</a:t>
            </a:r>
            <a:r>
              <a:rPr lang="tr-TR" dirty="0"/>
              <a:t> </a:t>
            </a:r>
            <a:r>
              <a:rPr lang="tr-TR" dirty="0" err="1"/>
              <a:t>with</a:t>
            </a:r>
            <a:r>
              <a:rPr lang="tr-TR" dirty="0"/>
              <a:t> </a:t>
            </a:r>
            <a:r>
              <a:rPr lang="tr-TR" dirty="0" err="1"/>
              <a:t>pneumonia</a:t>
            </a:r>
            <a:r>
              <a:rPr lang="tr-TR" dirty="0"/>
              <a:t> </a:t>
            </a:r>
            <a:r>
              <a:rPr lang="tr-TR" dirty="0" err="1"/>
              <a:t>so</a:t>
            </a:r>
            <a:r>
              <a:rPr lang="tr-TR" dirty="0"/>
              <a:t> far. (Doktor şu ana kadar zatürre olan birçok hastayı tedavi etti.) </a:t>
            </a:r>
            <a:r>
              <a:rPr lang="tr-TR" dirty="0">
                <a:latin typeface="Times New Roman" panose="02020603050405020304" pitchFamily="18" charset="0"/>
                <a:cs typeface="Times New Roman" panose="02020603050405020304" pitchFamily="18" charset="0"/>
              </a:rPr>
              <a:t>→ </a:t>
            </a:r>
            <a:r>
              <a:rPr lang="tr-TR" dirty="0"/>
              <a:t>Hekimin mesleki </a:t>
            </a:r>
            <a:r>
              <a:rPr lang="tr-TR" dirty="0" err="1"/>
              <a:t>tecrübesi.I</a:t>
            </a:r>
            <a:r>
              <a:rPr lang="tr-TR" dirty="0"/>
              <a:t> </a:t>
            </a:r>
            <a:r>
              <a:rPr lang="tr-TR" dirty="0" err="1"/>
              <a:t>have</a:t>
            </a:r>
            <a:r>
              <a:rPr lang="tr-TR" dirty="0"/>
              <a:t> </a:t>
            </a:r>
            <a:r>
              <a:rPr lang="tr-TR" dirty="0" err="1"/>
              <a:t>already</a:t>
            </a:r>
            <a:r>
              <a:rPr lang="tr-TR" dirty="0"/>
              <a:t> </a:t>
            </a:r>
            <a:r>
              <a:rPr lang="tr-TR" dirty="0" err="1"/>
              <a:t>printed</a:t>
            </a:r>
            <a:r>
              <a:rPr lang="tr-TR" dirty="0"/>
              <a:t> </a:t>
            </a:r>
            <a:r>
              <a:rPr lang="tr-TR" dirty="0" err="1"/>
              <a:t>the</a:t>
            </a:r>
            <a:r>
              <a:rPr lang="tr-TR" dirty="0"/>
              <a:t> </a:t>
            </a:r>
            <a:r>
              <a:rPr lang="tr-TR" dirty="0" err="1"/>
              <a:t>new</a:t>
            </a:r>
            <a:r>
              <a:rPr lang="tr-TR" dirty="0"/>
              <a:t> </a:t>
            </a:r>
            <a:r>
              <a:rPr lang="tr-TR" dirty="0" err="1"/>
              <a:t>product</a:t>
            </a:r>
            <a:r>
              <a:rPr lang="tr-TR" dirty="0"/>
              <a:t> </a:t>
            </a:r>
            <a:r>
              <a:rPr lang="tr-TR" dirty="0" err="1"/>
              <a:t>brochures</a:t>
            </a:r>
            <a:r>
              <a:rPr lang="tr-TR" dirty="0"/>
              <a:t>. (Yeni ürün broşürlerini çoktan bastım/hazırladım.)</a:t>
            </a:r>
          </a:p>
        </p:txBody>
      </p:sp>
    </p:spTree>
    <p:extLst>
      <p:ext uri="{BB962C8B-B14F-4D97-AF65-F5344CB8AC3E}">
        <p14:creationId xmlns:p14="http://schemas.microsoft.com/office/powerpoint/2010/main" val="3064745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26A6BA-9041-4D5D-A85D-3A9D8DCFD699}"/>
              </a:ext>
            </a:extLst>
          </p:cNvPr>
          <p:cNvSpPr>
            <a:spLocks noGrp="1"/>
          </p:cNvSpPr>
          <p:nvPr>
            <p:ph type="title"/>
          </p:nvPr>
        </p:nvSpPr>
        <p:spPr/>
        <p:txBody>
          <a:bodyPr/>
          <a:lstStyle/>
          <a:p>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p:txBody>
      </p:sp>
      <p:sp>
        <p:nvSpPr>
          <p:cNvPr id="3" name="İçerik Yer Tutucusu 2">
            <a:extLst>
              <a:ext uri="{FF2B5EF4-FFF2-40B4-BE49-F238E27FC236}">
                <a16:creationId xmlns:a16="http://schemas.microsoft.com/office/drawing/2014/main" id="{BCF7C5EB-5780-4056-A379-9737E682D461}"/>
              </a:ext>
            </a:extLst>
          </p:cNvPr>
          <p:cNvSpPr>
            <a:spLocks noGrp="1"/>
          </p:cNvSpPr>
          <p:nvPr>
            <p:ph idx="1"/>
          </p:nvPr>
        </p:nvSpPr>
        <p:spPr/>
        <p:txBody>
          <a:bodyPr/>
          <a:lstStyle/>
          <a:p>
            <a:r>
              <a:rPr lang="tr-TR" dirty="0" err="1"/>
              <a:t>The</a:t>
            </a:r>
            <a:r>
              <a:rPr lang="tr-TR" dirty="0"/>
              <a:t> </a:t>
            </a:r>
            <a:r>
              <a:rPr lang="tr-TR" dirty="0" err="1"/>
              <a:t>patient</a:t>
            </a:r>
            <a:r>
              <a:rPr lang="tr-TR" dirty="0"/>
              <a:t> </a:t>
            </a:r>
            <a:r>
              <a:rPr lang="tr-TR" dirty="0" err="1"/>
              <a:t>hasn't</a:t>
            </a:r>
            <a:r>
              <a:rPr lang="tr-TR" dirty="0"/>
              <a:t> </a:t>
            </a:r>
            <a:r>
              <a:rPr lang="tr-TR" dirty="0" err="1"/>
              <a:t>experienced</a:t>
            </a:r>
            <a:r>
              <a:rPr lang="tr-TR" dirty="0"/>
              <a:t> </a:t>
            </a:r>
            <a:r>
              <a:rPr lang="tr-TR" dirty="0" err="1"/>
              <a:t>any</a:t>
            </a:r>
            <a:r>
              <a:rPr lang="tr-TR" dirty="0"/>
              <a:t> </a:t>
            </a:r>
            <a:r>
              <a:rPr lang="tr-TR" dirty="0" err="1"/>
              <a:t>dizziness</a:t>
            </a:r>
            <a:r>
              <a:rPr lang="tr-TR" dirty="0"/>
              <a:t> </a:t>
            </a:r>
            <a:r>
              <a:rPr lang="tr-TR" dirty="0" err="1"/>
              <a:t>or</a:t>
            </a:r>
            <a:r>
              <a:rPr lang="tr-TR" dirty="0"/>
              <a:t> </a:t>
            </a:r>
            <a:r>
              <a:rPr lang="tr-TR" dirty="0" err="1"/>
              <a:t>nausea</a:t>
            </a:r>
            <a:r>
              <a:rPr lang="tr-TR" dirty="0"/>
              <a:t> since </a:t>
            </a:r>
            <a:r>
              <a:rPr lang="tr-TR" dirty="0" err="1"/>
              <a:t>morning</a:t>
            </a:r>
            <a:r>
              <a:rPr lang="tr-TR" dirty="0"/>
              <a:t>. (Hasta sabahtan beri herhangi bir baş dönmesi veya mide bulantısı yaşamadı.)</a:t>
            </a:r>
          </a:p>
          <a:p>
            <a:r>
              <a:rPr lang="tr-TR" dirty="0" err="1"/>
              <a:t>The</a:t>
            </a:r>
            <a:r>
              <a:rPr lang="tr-TR" dirty="0"/>
              <a:t> </a:t>
            </a:r>
            <a:r>
              <a:rPr lang="tr-TR" dirty="0" err="1"/>
              <a:t>laboratory</a:t>
            </a:r>
            <a:r>
              <a:rPr lang="tr-TR" dirty="0"/>
              <a:t> </a:t>
            </a:r>
            <a:r>
              <a:rPr lang="tr-TR" dirty="0" err="1"/>
              <a:t>hasn't</a:t>
            </a:r>
            <a:r>
              <a:rPr lang="tr-TR" dirty="0"/>
              <a:t> </a:t>
            </a:r>
            <a:r>
              <a:rPr lang="tr-TR" dirty="0" err="1"/>
              <a:t>found</a:t>
            </a:r>
            <a:r>
              <a:rPr lang="tr-TR" dirty="0"/>
              <a:t> a </a:t>
            </a:r>
            <a:r>
              <a:rPr lang="tr-TR" dirty="0" err="1"/>
              <a:t>cure</a:t>
            </a:r>
            <a:r>
              <a:rPr lang="tr-TR" dirty="0"/>
              <a:t> </a:t>
            </a:r>
            <a:r>
              <a:rPr lang="tr-TR" dirty="0" err="1"/>
              <a:t>for</a:t>
            </a:r>
            <a:r>
              <a:rPr lang="tr-TR" dirty="0"/>
              <a:t> </a:t>
            </a:r>
            <a:r>
              <a:rPr lang="tr-TR" dirty="0" err="1"/>
              <a:t>this</a:t>
            </a:r>
            <a:r>
              <a:rPr lang="tr-TR" dirty="0"/>
              <a:t> </a:t>
            </a:r>
            <a:r>
              <a:rPr lang="tr-TR" dirty="0" err="1"/>
              <a:t>dangerous</a:t>
            </a:r>
            <a:r>
              <a:rPr lang="tr-TR" dirty="0"/>
              <a:t> </a:t>
            </a:r>
            <a:r>
              <a:rPr lang="tr-TR" dirty="0" err="1"/>
              <a:t>virus</a:t>
            </a:r>
            <a:r>
              <a:rPr lang="tr-TR" dirty="0"/>
              <a:t> yet. (Laboratuvar bu tehlikeli virüs için henüz bir tedavi bulamadı.)</a:t>
            </a:r>
          </a:p>
        </p:txBody>
      </p:sp>
    </p:spTree>
    <p:extLst>
      <p:ext uri="{BB962C8B-B14F-4D97-AF65-F5344CB8AC3E}">
        <p14:creationId xmlns:p14="http://schemas.microsoft.com/office/powerpoint/2010/main" val="22330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678667-CA9C-4C31-B258-C08910C44881}"/>
              </a:ext>
            </a:extLst>
          </p:cNvPr>
          <p:cNvSpPr>
            <a:spLocks noGrp="1"/>
          </p:cNvSpPr>
          <p:nvPr>
            <p:ph type="title"/>
          </p:nvPr>
        </p:nvSpPr>
        <p:spPr/>
        <p:txBody>
          <a:bodyPr/>
          <a:lstStyle/>
          <a:p>
            <a:r>
              <a:rPr lang="tr-TR" dirty="0">
                <a:solidFill>
                  <a:srgbClr val="FF0000"/>
                </a:solidFill>
              </a:rPr>
              <a:t>C) </a:t>
            </a:r>
            <a:r>
              <a:rPr lang="tr-TR" dirty="0" err="1">
                <a:solidFill>
                  <a:srgbClr val="FF0000"/>
                </a:solidFill>
              </a:rPr>
              <a:t>Yes</a:t>
            </a:r>
            <a:r>
              <a:rPr lang="tr-TR" dirty="0">
                <a:solidFill>
                  <a:srgbClr val="FF0000"/>
                </a:solidFill>
              </a:rPr>
              <a:t>/No </a:t>
            </a:r>
            <a:r>
              <a:rPr lang="tr-TR" dirty="0" err="1">
                <a:solidFill>
                  <a:srgbClr val="FF0000"/>
                </a:solidFill>
              </a:rPr>
              <a:t>Questions</a:t>
            </a:r>
            <a:endParaRPr lang="tr-TR" dirty="0">
              <a:solidFill>
                <a:srgbClr val="FF0000"/>
              </a:solidFill>
            </a:endParaRPr>
          </a:p>
        </p:txBody>
      </p:sp>
      <p:sp>
        <p:nvSpPr>
          <p:cNvPr id="3" name="İçerik Yer Tutucusu 2">
            <a:extLst>
              <a:ext uri="{FF2B5EF4-FFF2-40B4-BE49-F238E27FC236}">
                <a16:creationId xmlns:a16="http://schemas.microsoft.com/office/drawing/2014/main" id="{07F29DD1-8693-4BB6-B164-C3D033EC9CA4}"/>
              </a:ext>
            </a:extLst>
          </p:cNvPr>
          <p:cNvSpPr>
            <a:spLocks noGrp="1"/>
          </p:cNvSpPr>
          <p:nvPr>
            <p:ph idx="1"/>
          </p:nvPr>
        </p:nvSpPr>
        <p:spPr/>
        <p:txBody>
          <a:bodyPr/>
          <a:lstStyle/>
          <a:p>
            <a:r>
              <a:rPr lang="en-US" dirty="0"/>
              <a:t>Have </a:t>
            </a:r>
            <a:r>
              <a:rPr lang="en-US" dirty="0" err="1"/>
              <a:t>veya</a:t>
            </a:r>
            <a:r>
              <a:rPr lang="en-US" dirty="0"/>
              <a:t> Has </a:t>
            </a:r>
            <a:r>
              <a:rPr lang="en-US" dirty="0" err="1"/>
              <a:t>yardımcı</a:t>
            </a:r>
            <a:r>
              <a:rPr lang="en-US" dirty="0"/>
              <a:t> </a:t>
            </a:r>
            <a:r>
              <a:rPr lang="en-US" dirty="0" err="1"/>
              <a:t>fiilleri</a:t>
            </a:r>
            <a:r>
              <a:rPr lang="en-US" dirty="0"/>
              <a:t> </a:t>
            </a:r>
            <a:r>
              <a:rPr lang="en-US" dirty="0" err="1"/>
              <a:t>cümlenin</a:t>
            </a:r>
            <a:r>
              <a:rPr lang="en-US" dirty="0"/>
              <a:t> </a:t>
            </a:r>
            <a:r>
              <a:rPr lang="en-US" dirty="0" err="1"/>
              <a:t>en</a:t>
            </a:r>
            <a:r>
              <a:rPr lang="en-US" dirty="0"/>
              <a:t> </a:t>
            </a:r>
            <a:r>
              <a:rPr lang="en-US" dirty="0" err="1"/>
              <a:t>başına</a:t>
            </a:r>
            <a:r>
              <a:rPr lang="en-US" dirty="0"/>
              <a:t> </a:t>
            </a:r>
            <a:r>
              <a:rPr lang="en-US" dirty="0" err="1"/>
              <a:t>gelir</a:t>
            </a:r>
            <a:r>
              <a:rPr lang="en-US" dirty="0"/>
              <a:t>.</a:t>
            </a:r>
            <a:endParaRPr lang="tr-TR" dirty="0"/>
          </a:p>
          <a:p>
            <a:r>
              <a:rPr lang="en-US" dirty="0"/>
              <a:t>Have + I / You / We / They + </a:t>
            </a:r>
            <a:r>
              <a:rPr lang="en-US" dirty="0" err="1"/>
              <a:t>Fiil</a:t>
            </a:r>
            <a:r>
              <a:rPr lang="en-US" dirty="0"/>
              <a:t> (</a:t>
            </a:r>
            <a:r>
              <a:rPr lang="tr-TR" dirty="0"/>
              <a:t>V3</a:t>
            </a:r>
            <a:r>
              <a:rPr lang="en-US" dirty="0"/>
              <a:t>)?</a:t>
            </a:r>
            <a:endParaRPr lang="tr-TR" dirty="0"/>
          </a:p>
          <a:p>
            <a:r>
              <a:rPr lang="en-US" dirty="0"/>
              <a:t>Has + He / She / It + </a:t>
            </a:r>
            <a:r>
              <a:rPr lang="en-US" dirty="0" err="1"/>
              <a:t>Fiil</a:t>
            </a:r>
            <a:r>
              <a:rPr lang="en-US" dirty="0"/>
              <a:t> (</a:t>
            </a:r>
            <a:r>
              <a:rPr lang="tr-TR" dirty="0"/>
              <a:t>V</a:t>
            </a:r>
            <a:r>
              <a:rPr lang="en-US" dirty="0"/>
              <a:t>3)?</a:t>
            </a:r>
            <a:endParaRPr lang="tr-TR" dirty="0"/>
          </a:p>
          <a:p>
            <a:pPr marL="0" indent="0">
              <a:buNone/>
            </a:pPr>
            <a:r>
              <a:rPr lang="tr-TR" dirty="0" err="1">
                <a:solidFill>
                  <a:srgbClr val="FF0000"/>
                </a:solidFill>
              </a:rPr>
              <a:t>Medical</a:t>
            </a:r>
            <a:r>
              <a:rPr lang="tr-TR" dirty="0">
                <a:solidFill>
                  <a:srgbClr val="FF0000"/>
                </a:solidFill>
              </a:rPr>
              <a:t> </a:t>
            </a:r>
            <a:r>
              <a:rPr lang="tr-TR" dirty="0" err="1">
                <a:solidFill>
                  <a:srgbClr val="FF0000"/>
                </a:solidFill>
              </a:rPr>
              <a:t>Examples</a:t>
            </a:r>
            <a:r>
              <a:rPr lang="tr-TR" dirty="0">
                <a:solidFill>
                  <a:srgbClr val="FF0000"/>
                </a:solidFill>
              </a:rPr>
              <a:t> (Tıbbi Örnekler):</a:t>
            </a:r>
          </a:p>
          <a:p>
            <a:r>
              <a:rPr lang="tr-TR" dirty="0" err="1"/>
              <a:t>Have</a:t>
            </a:r>
            <a:r>
              <a:rPr lang="tr-TR" dirty="0"/>
              <a:t> </a:t>
            </a:r>
            <a:r>
              <a:rPr lang="tr-TR" dirty="0" err="1"/>
              <a:t>you</a:t>
            </a:r>
            <a:r>
              <a:rPr lang="tr-TR" dirty="0"/>
              <a:t> ever </a:t>
            </a:r>
            <a:r>
              <a:rPr lang="tr-TR" dirty="0" err="1"/>
              <a:t>promoted</a:t>
            </a:r>
            <a:r>
              <a:rPr lang="tr-TR" dirty="0"/>
              <a:t> a </a:t>
            </a:r>
            <a:r>
              <a:rPr lang="tr-TR" dirty="0" err="1"/>
              <a:t>drug</a:t>
            </a:r>
            <a:r>
              <a:rPr lang="tr-TR" dirty="0"/>
              <a:t> </a:t>
            </a:r>
            <a:r>
              <a:rPr lang="tr-TR" dirty="0" err="1"/>
              <a:t>for</a:t>
            </a:r>
            <a:r>
              <a:rPr lang="tr-TR" dirty="0"/>
              <a:t> </a:t>
            </a:r>
            <a:r>
              <a:rPr lang="tr-TR" dirty="0" err="1"/>
              <a:t>muscle</a:t>
            </a:r>
            <a:r>
              <a:rPr lang="tr-TR" dirty="0"/>
              <a:t> </a:t>
            </a:r>
            <a:r>
              <a:rPr lang="tr-TR" dirty="0" err="1"/>
              <a:t>cramps</a:t>
            </a:r>
            <a:r>
              <a:rPr lang="tr-TR" dirty="0"/>
              <a:t>? (Hiç kas krampları için bir ilacın tanıtımını yaptın mı?) </a:t>
            </a:r>
            <a:r>
              <a:rPr lang="tr-TR" dirty="0">
                <a:latin typeface="Times New Roman" panose="02020603050405020304" pitchFamily="18" charset="0"/>
                <a:cs typeface="Times New Roman" panose="02020603050405020304" pitchFamily="18" charset="0"/>
              </a:rPr>
              <a:t>→ </a:t>
            </a:r>
            <a:r>
              <a:rPr lang="tr-TR" dirty="0"/>
              <a:t>Hayatındaki deneyimi sorguluyor.</a:t>
            </a:r>
          </a:p>
          <a:p>
            <a:r>
              <a:rPr lang="tr-TR" dirty="0"/>
              <a:t>Has </a:t>
            </a:r>
            <a:r>
              <a:rPr lang="tr-TR" dirty="0" err="1"/>
              <a:t>the</a:t>
            </a:r>
            <a:r>
              <a:rPr lang="tr-TR" dirty="0"/>
              <a:t> </a:t>
            </a:r>
            <a:r>
              <a:rPr lang="tr-TR" dirty="0" err="1"/>
              <a:t>Ministry</a:t>
            </a:r>
            <a:r>
              <a:rPr lang="tr-TR" dirty="0"/>
              <a:t> of </a:t>
            </a:r>
            <a:r>
              <a:rPr lang="tr-TR" dirty="0" err="1"/>
              <a:t>Health</a:t>
            </a:r>
            <a:r>
              <a:rPr lang="tr-TR" dirty="0"/>
              <a:t> </a:t>
            </a:r>
            <a:r>
              <a:rPr lang="tr-TR" dirty="0" err="1"/>
              <a:t>approved</a:t>
            </a:r>
            <a:r>
              <a:rPr lang="tr-TR" dirty="0"/>
              <a:t> </a:t>
            </a:r>
            <a:r>
              <a:rPr lang="tr-TR" dirty="0" err="1"/>
              <a:t>this</a:t>
            </a:r>
            <a:r>
              <a:rPr lang="tr-TR" dirty="0"/>
              <a:t> </a:t>
            </a:r>
            <a:r>
              <a:rPr lang="tr-TR" dirty="0" err="1"/>
              <a:t>vaccine</a:t>
            </a:r>
            <a:r>
              <a:rPr lang="tr-TR" dirty="0"/>
              <a:t>? (Sağlık Bakanlığı bu aşıyı onayladı mı?) </a:t>
            </a:r>
            <a:r>
              <a:rPr lang="tr-TR" dirty="0">
                <a:latin typeface="Times New Roman" panose="02020603050405020304" pitchFamily="18" charset="0"/>
                <a:cs typeface="Times New Roman" panose="02020603050405020304" pitchFamily="18" charset="0"/>
              </a:rPr>
              <a:t>→ </a:t>
            </a:r>
            <a:r>
              <a:rPr lang="tr-TR" dirty="0"/>
              <a:t>Sonuç şu anı etkiliyor.</a:t>
            </a:r>
          </a:p>
        </p:txBody>
      </p:sp>
    </p:spTree>
    <p:extLst>
      <p:ext uri="{BB962C8B-B14F-4D97-AF65-F5344CB8AC3E}">
        <p14:creationId xmlns:p14="http://schemas.microsoft.com/office/powerpoint/2010/main" val="17824438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9CB57F-A592-4B20-BDD3-DBD9A90CB35C}"/>
              </a:ext>
            </a:extLst>
          </p:cNvPr>
          <p:cNvSpPr>
            <a:spLocks noGrp="1"/>
          </p:cNvSpPr>
          <p:nvPr>
            <p:ph type="title"/>
          </p:nvPr>
        </p:nvSpPr>
        <p:spPr/>
        <p:txBody>
          <a:bodyPr/>
          <a:lstStyle/>
          <a:p>
            <a:r>
              <a:rPr lang="en-US" dirty="0">
                <a:solidFill>
                  <a:srgbClr val="FF0000"/>
                </a:solidFill>
              </a:rPr>
              <a:t>"WH- QUESTIONS" IN PRESENT PERFECT</a:t>
            </a:r>
            <a:endParaRPr lang="tr-TR" dirty="0">
              <a:solidFill>
                <a:srgbClr val="FF0000"/>
              </a:solidFill>
            </a:endParaRPr>
          </a:p>
        </p:txBody>
      </p:sp>
      <p:sp>
        <p:nvSpPr>
          <p:cNvPr id="3" name="İçerik Yer Tutucusu 2">
            <a:extLst>
              <a:ext uri="{FF2B5EF4-FFF2-40B4-BE49-F238E27FC236}">
                <a16:creationId xmlns:a16="http://schemas.microsoft.com/office/drawing/2014/main" id="{9059E069-5D94-4A11-B098-40A9DFC2D1CC}"/>
              </a:ext>
            </a:extLst>
          </p:cNvPr>
          <p:cNvSpPr>
            <a:spLocks noGrp="1"/>
          </p:cNvSpPr>
          <p:nvPr>
            <p:ph idx="1"/>
          </p:nvPr>
        </p:nvSpPr>
        <p:spPr/>
        <p:txBody>
          <a:bodyPr/>
          <a:lstStyle/>
          <a:p>
            <a:r>
              <a:rPr lang="tr-TR" dirty="0" err="1"/>
              <a:t>Wh</a:t>
            </a:r>
            <a:r>
              <a:rPr lang="tr-TR" dirty="0"/>
              <a:t>- + </a:t>
            </a:r>
            <a:r>
              <a:rPr lang="tr-TR" dirty="0" err="1"/>
              <a:t>Have</a:t>
            </a:r>
            <a:r>
              <a:rPr lang="tr-TR" dirty="0"/>
              <a:t> / Has + </a:t>
            </a:r>
            <a:r>
              <a:rPr lang="tr-TR" dirty="0" err="1"/>
              <a:t>Subject</a:t>
            </a:r>
            <a:r>
              <a:rPr lang="tr-TR" dirty="0"/>
              <a:t> + </a:t>
            </a:r>
            <a:r>
              <a:rPr lang="tr-TR" dirty="0" err="1"/>
              <a:t>Verb</a:t>
            </a:r>
            <a:r>
              <a:rPr lang="tr-TR" dirty="0"/>
              <a:t> (V3) …. ?</a:t>
            </a:r>
          </a:p>
          <a:p>
            <a:r>
              <a:rPr lang="tr-TR" dirty="0"/>
              <a:t>How </a:t>
            </a:r>
            <a:r>
              <a:rPr lang="tr-TR" dirty="0" err="1"/>
              <a:t>many</a:t>
            </a:r>
            <a:r>
              <a:rPr lang="tr-TR" dirty="0"/>
              <a:t> </a:t>
            </a:r>
            <a:r>
              <a:rPr lang="tr-TR" dirty="0" err="1"/>
              <a:t>clinics</a:t>
            </a:r>
            <a:r>
              <a:rPr lang="tr-TR" dirty="0"/>
              <a:t> </a:t>
            </a:r>
            <a:r>
              <a:rPr lang="tr-TR" dirty="0" err="1"/>
              <a:t>have</a:t>
            </a:r>
            <a:r>
              <a:rPr lang="tr-TR" dirty="0"/>
              <a:t> </a:t>
            </a:r>
            <a:r>
              <a:rPr lang="tr-TR" dirty="0" err="1"/>
              <a:t>you</a:t>
            </a:r>
            <a:r>
              <a:rPr lang="tr-TR" dirty="0"/>
              <a:t> </a:t>
            </a:r>
            <a:r>
              <a:rPr lang="tr-TR" dirty="0" err="1"/>
              <a:t>visited</a:t>
            </a:r>
            <a:r>
              <a:rPr lang="tr-TR" dirty="0"/>
              <a:t> </a:t>
            </a:r>
            <a:r>
              <a:rPr lang="tr-TR" dirty="0" err="1"/>
              <a:t>today</a:t>
            </a:r>
            <a:r>
              <a:rPr lang="tr-TR" dirty="0"/>
              <a:t>?(Bugün kaç tane klinik ziyaret ettin?)</a:t>
            </a:r>
          </a:p>
          <a:p>
            <a:r>
              <a:rPr lang="tr-TR" dirty="0" err="1"/>
              <a:t>Why</a:t>
            </a:r>
            <a:r>
              <a:rPr lang="tr-TR" dirty="0"/>
              <a:t> has </a:t>
            </a:r>
            <a:r>
              <a:rPr lang="tr-TR" dirty="0" err="1"/>
              <a:t>the</a:t>
            </a:r>
            <a:r>
              <a:rPr lang="tr-TR" dirty="0"/>
              <a:t> </a:t>
            </a:r>
            <a:r>
              <a:rPr lang="tr-TR" dirty="0" err="1"/>
              <a:t>company</a:t>
            </a:r>
            <a:r>
              <a:rPr lang="tr-TR" dirty="0"/>
              <a:t> </a:t>
            </a:r>
            <a:r>
              <a:rPr lang="tr-TR" dirty="0" err="1"/>
              <a:t>recalled</a:t>
            </a:r>
            <a:r>
              <a:rPr lang="tr-TR" dirty="0"/>
              <a:t> </a:t>
            </a:r>
            <a:r>
              <a:rPr lang="tr-TR" dirty="0" err="1"/>
              <a:t>this</a:t>
            </a:r>
            <a:r>
              <a:rPr lang="tr-TR" dirty="0"/>
              <a:t> </a:t>
            </a:r>
            <a:r>
              <a:rPr lang="tr-TR" dirty="0" err="1"/>
              <a:t>batch</a:t>
            </a:r>
            <a:r>
              <a:rPr lang="tr-TR" dirty="0"/>
              <a:t> of </a:t>
            </a:r>
            <a:r>
              <a:rPr lang="tr-TR" dirty="0" err="1"/>
              <a:t>pneumonia</a:t>
            </a:r>
            <a:r>
              <a:rPr lang="tr-TR" dirty="0"/>
              <a:t> </a:t>
            </a:r>
            <a:r>
              <a:rPr lang="tr-TR" dirty="0" err="1"/>
              <a:t>medicine</a:t>
            </a:r>
            <a:r>
              <a:rPr lang="tr-TR" dirty="0"/>
              <a:t>?(Şirket bu zatürre ilacı serisini neden geri çağırdı?)</a:t>
            </a:r>
          </a:p>
          <a:p>
            <a:r>
              <a:rPr lang="tr-TR" dirty="0" err="1"/>
              <a:t>What</a:t>
            </a:r>
            <a:r>
              <a:rPr lang="tr-TR" dirty="0"/>
              <a:t> </a:t>
            </a:r>
            <a:r>
              <a:rPr lang="tr-TR" dirty="0" err="1"/>
              <a:t>side</a:t>
            </a:r>
            <a:r>
              <a:rPr lang="tr-TR" dirty="0"/>
              <a:t> </a:t>
            </a:r>
            <a:r>
              <a:rPr lang="tr-TR" dirty="0" err="1"/>
              <a:t>effects</a:t>
            </a:r>
            <a:r>
              <a:rPr lang="tr-TR" dirty="0"/>
              <a:t> </a:t>
            </a:r>
            <a:r>
              <a:rPr lang="tr-TR" dirty="0" err="1"/>
              <a:t>have</a:t>
            </a:r>
            <a:r>
              <a:rPr lang="tr-TR" dirty="0"/>
              <a:t> </a:t>
            </a:r>
            <a:r>
              <a:rPr lang="tr-TR" dirty="0" err="1"/>
              <a:t>the</a:t>
            </a:r>
            <a:r>
              <a:rPr lang="tr-TR" dirty="0"/>
              <a:t> </a:t>
            </a:r>
            <a:r>
              <a:rPr lang="tr-TR" dirty="0" err="1"/>
              <a:t>researchers</a:t>
            </a:r>
            <a:r>
              <a:rPr lang="tr-TR" dirty="0"/>
              <a:t> </a:t>
            </a:r>
            <a:r>
              <a:rPr lang="tr-TR" dirty="0" err="1"/>
              <a:t>observed</a:t>
            </a:r>
            <a:r>
              <a:rPr lang="tr-TR" dirty="0"/>
              <a:t> </a:t>
            </a:r>
            <a:r>
              <a:rPr lang="tr-TR" dirty="0" err="1"/>
              <a:t>during</a:t>
            </a:r>
            <a:r>
              <a:rPr lang="tr-TR" dirty="0"/>
              <a:t> </a:t>
            </a:r>
            <a:r>
              <a:rPr lang="tr-TR" dirty="0" err="1"/>
              <a:t>the</a:t>
            </a:r>
            <a:r>
              <a:rPr lang="tr-TR" dirty="0"/>
              <a:t> </a:t>
            </a:r>
            <a:r>
              <a:rPr lang="tr-TR" dirty="0" err="1"/>
              <a:t>trials</a:t>
            </a:r>
            <a:r>
              <a:rPr lang="tr-TR" dirty="0"/>
              <a:t>?(Araştırmacılar denemeler sırasında hangi yan etkileri gözlemledi?)</a:t>
            </a:r>
          </a:p>
        </p:txBody>
      </p:sp>
    </p:spTree>
    <p:extLst>
      <p:ext uri="{BB962C8B-B14F-4D97-AF65-F5344CB8AC3E}">
        <p14:creationId xmlns:p14="http://schemas.microsoft.com/office/powerpoint/2010/main" val="1849698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072B1A-6C7B-45E7-9112-6038B6BD9E9D}"/>
              </a:ext>
            </a:extLst>
          </p:cNvPr>
          <p:cNvSpPr>
            <a:spLocks noGrp="1"/>
          </p:cNvSpPr>
          <p:nvPr>
            <p:ph type="title"/>
          </p:nvPr>
        </p:nvSpPr>
        <p:spPr/>
        <p:txBody>
          <a:bodyPr/>
          <a:lstStyle/>
          <a:p>
            <a:r>
              <a:rPr lang="tr-TR" dirty="0">
                <a:solidFill>
                  <a:srgbClr val="FF0000"/>
                </a:solidFill>
              </a:rPr>
              <a:t>TIME EXPRESSIONS</a:t>
            </a:r>
          </a:p>
        </p:txBody>
      </p:sp>
      <p:sp>
        <p:nvSpPr>
          <p:cNvPr id="3" name="İçerik Yer Tutucusu 2">
            <a:extLst>
              <a:ext uri="{FF2B5EF4-FFF2-40B4-BE49-F238E27FC236}">
                <a16:creationId xmlns:a16="http://schemas.microsoft.com/office/drawing/2014/main" id="{E3D7E6EB-7886-4D7A-814C-DF487484898A}"/>
              </a:ext>
            </a:extLst>
          </p:cNvPr>
          <p:cNvSpPr>
            <a:spLocks noGrp="1"/>
          </p:cNvSpPr>
          <p:nvPr>
            <p:ph idx="1"/>
          </p:nvPr>
        </p:nvSpPr>
        <p:spPr/>
        <p:txBody>
          <a:bodyPr>
            <a:normAutofit fontScale="92500" lnSpcReduction="10000"/>
          </a:bodyPr>
          <a:lstStyle/>
          <a:p>
            <a:r>
              <a:rPr lang="tr-TR" dirty="0" err="1">
                <a:solidFill>
                  <a:srgbClr val="FF0000"/>
                </a:solidFill>
              </a:rPr>
              <a:t>Just</a:t>
            </a:r>
            <a:r>
              <a:rPr lang="tr-TR" dirty="0">
                <a:solidFill>
                  <a:srgbClr val="FF0000"/>
                </a:solidFill>
              </a:rPr>
              <a:t> </a:t>
            </a:r>
            <a:r>
              <a:rPr lang="tr-TR" dirty="0"/>
              <a:t>(Az önce): Eylemin çok kısa bir süre önce bittiğini belirtir. ("</a:t>
            </a:r>
            <a:r>
              <a:rPr lang="tr-TR" dirty="0" err="1"/>
              <a:t>The</a:t>
            </a:r>
            <a:r>
              <a:rPr lang="tr-TR" dirty="0"/>
              <a:t> </a:t>
            </a:r>
            <a:r>
              <a:rPr lang="tr-TR" dirty="0" err="1"/>
              <a:t>doctor</a:t>
            </a:r>
            <a:r>
              <a:rPr lang="tr-TR" dirty="0"/>
              <a:t> has </a:t>
            </a:r>
            <a:r>
              <a:rPr lang="tr-TR" dirty="0" err="1"/>
              <a:t>just</a:t>
            </a:r>
            <a:r>
              <a:rPr lang="tr-TR" dirty="0"/>
              <a:t> </a:t>
            </a:r>
            <a:r>
              <a:rPr lang="tr-TR" dirty="0" err="1"/>
              <a:t>left</a:t>
            </a:r>
            <a:r>
              <a:rPr lang="tr-TR" dirty="0"/>
              <a:t>.")</a:t>
            </a:r>
          </a:p>
          <a:p>
            <a:r>
              <a:rPr lang="tr-TR" dirty="0" err="1">
                <a:solidFill>
                  <a:srgbClr val="FF0000"/>
                </a:solidFill>
              </a:rPr>
              <a:t>Already</a:t>
            </a:r>
            <a:r>
              <a:rPr lang="tr-TR" dirty="0">
                <a:solidFill>
                  <a:srgbClr val="FF0000"/>
                </a:solidFill>
              </a:rPr>
              <a:t> </a:t>
            </a:r>
            <a:r>
              <a:rPr lang="tr-TR" dirty="0"/>
              <a:t>(Çoktan): Eylemin beklenenden önce yapıldığını söyler. ("</a:t>
            </a:r>
            <a:r>
              <a:rPr lang="tr-TR" dirty="0" err="1"/>
              <a:t>We</a:t>
            </a:r>
            <a:r>
              <a:rPr lang="tr-TR" dirty="0"/>
              <a:t> </a:t>
            </a:r>
            <a:r>
              <a:rPr lang="tr-TR" dirty="0" err="1"/>
              <a:t>have</a:t>
            </a:r>
            <a:r>
              <a:rPr lang="tr-TR" dirty="0"/>
              <a:t> </a:t>
            </a:r>
            <a:r>
              <a:rPr lang="tr-TR" dirty="0" err="1"/>
              <a:t>already</a:t>
            </a:r>
            <a:r>
              <a:rPr lang="tr-TR" dirty="0"/>
              <a:t> sent </a:t>
            </a:r>
            <a:r>
              <a:rPr lang="tr-TR" dirty="0" err="1"/>
              <a:t>the</a:t>
            </a:r>
            <a:r>
              <a:rPr lang="tr-TR" dirty="0"/>
              <a:t> </a:t>
            </a:r>
            <a:r>
              <a:rPr lang="tr-TR" dirty="0" err="1"/>
              <a:t>samples</a:t>
            </a:r>
            <a:r>
              <a:rPr lang="tr-TR" dirty="0"/>
              <a:t>.")</a:t>
            </a:r>
          </a:p>
          <a:p>
            <a:r>
              <a:rPr lang="tr-TR" dirty="0">
                <a:solidFill>
                  <a:srgbClr val="FF0000"/>
                </a:solidFill>
              </a:rPr>
              <a:t>Yet </a:t>
            </a:r>
            <a:r>
              <a:rPr lang="tr-TR" dirty="0"/>
              <a:t>(Henüz): Olumsuz ve soru cümlelerinin sonunda kullanılır. ("</a:t>
            </a:r>
            <a:r>
              <a:rPr lang="tr-TR" dirty="0" err="1"/>
              <a:t>They</a:t>
            </a:r>
            <a:r>
              <a:rPr lang="tr-TR" dirty="0"/>
              <a:t> </a:t>
            </a:r>
            <a:r>
              <a:rPr lang="tr-TR" dirty="0" err="1"/>
              <a:t>haven't</a:t>
            </a:r>
            <a:r>
              <a:rPr lang="tr-TR" dirty="0"/>
              <a:t> </a:t>
            </a:r>
            <a:r>
              <a:rPr lang="tr-TR" dirty="0" err="1"/>
              <a:t>tested</a:t>
            </a:r>
            <a:r>
              <a:rPr lang="tr-TR" dirty="0"/>
              <a:t> it yet.")</a:t>
            </a:r>
          </a:p>
          <a:p>
            <a:r>
              <a:rPr lang="tr-TR" dirty="0">
                <a:solidFill>
                  <a:srgbClr val="FF0000"/>
                </a:solidFill>
              </a:rPr>
              <a:t>Ever / </a:t>
            </a:r>
            <a:r>
              <a:rPr lang="tr-TR" dirty="0" err="1">
                <a:solidFill>
                  <a:srgbClr val="FF0000"/>
                </a:solidFill>
              </a:rPr>
              <a:t>Never</a:t>
            </a:r>
            <a:r>
              <a:rPr lang="tr-TR" dirty="0">
                <a:solidFill>
                  <a:srgbClr val="FF0000"/>
                </a:solidFill>
              </a:rPr>
              <a:t> </a:t>
            </a:r>
            <a:r>
              <a:rPr lang="tr-TR" dirty="0"/>
              <a:t>(Hiç / Asla): Deneyimlerden bahsederken kullanılır. ("I </a:t>
            </a:r>
            <a:r>
              <a:rPr lang="tr-TR" dirty="0" err="1"/>
              <a:t>have</a:t>
            </a:r>
            <a:r>
              <a:rPr lang="tr-TR" dirty="0"/>
              <a:t> </a:t>
            </a:r>
            <a:r>
              <a:rPr lang="tr-TR" dirty="0" err="1"/>
              <a:t>never</a:t>
            </a:r>
            <a:r>
              <a:rPr lang="tr-TR" dirty="0"/>
              <a:t> </a:t>
            </a:r>
            <a:r>
              <a:rPr lang="tr-TR" dirty="0" err="1"/>
              <a:t>seen</a:t>
            </a:r>
            <a:r>
              <a:rPr lang="tr-TR" dirty="0"/>
              <a:t> a </a:t>
            </a:r>
            <a:r>
              <a:rPr lang="tr-TR" dirty="0" err="1"/>
              <a:t>wart</a:t>
            </a:r>
            <a:r>
              <a:rPr lang="tr-TR" dirty="0"/>
              <a:t> </a:t>
            </a:r>
            <a:r>
              <a:rPr lang="tr-TR" dirty="0" err="1"/>
              <a:t>like</a:t>
            </a:r>
            <a:r>
              <a:rPr lang="tr-TR" dirty="0"/>
              <a:t> </a:t>
            </a:r>
            <a:r>
              <a:rPr lang="tr-TR" dirty="0" err="1"/>
              <a:t>this</a:t>
            </a:r>
            <a:r>
              <a:rPr lang="tr-TR" dirty="0"/>
              <a:t>.")</a:t>
            </a:r>
          </a:p>
          <a:p>
            <a:r>
              <a:rPr lang="tr-TR" dirty="0">
                <a:solidFill>
                  <a:srgbClr val="FF0000"/>
                </a:solidFill>
              </a:rPr>
              <a:t>Since</a:t>
            </a:r>
            <a:r>
              <a:rPr lang="tr-TR" dirty="0"/>
              <a:t> (-den beri) / </a:t>
            </a:r>
            <a:r>
              <a:rPr lang="tr-TR" dirty="0" err="1">
                <a:solidFill>
                  <a:srgbClr val="FF0000"/>
                </a:solidFill>
              </a:rPr>
              <a:t>For</a:t>
            </a:r>
            <a:r>
              <a:rPr lang="tr-TR" dirty="0"/>
              <a:t> (-</a:t>
            </a:r>
            <a:r>
              <a:rPr lang="tr-TR" dirty="0" err="1"/>
              <a:t>dir</a:t>
            </a:r>
            <a:r>
              <a:rPr lang="tr-TR" dirty="0"/>
              <a:t>, ... boyunca): Eylemin geçmişte başlayıp hala devam ettiğini belirtir. ("</a:t>
            </a:r>
            <a:r>
              <a:rPr lang="tr-TR" dirty="0" err="1"/>
              <a:t>She</a:t>
            </a:r>
            <a:r>
              <a:rPr lang="tr-TR" dirty="0"/>
              <a:t> has </a:t>
            </a:r>
            <a:r>
              <a:rPr lang="tr-TR" dirty="0" err="1"/>
              <a:t>worked</a:t>
            </a:r>
            <a:r>
              <a:rPr lang="tr-TR" dirty="0"/>
              <a:t> here since 2024" / "</a:t>
            </a:r>
            <a:r>
              <a:rPr lang="tr-TR" dirty="0" err="1"/>
              <a:t>for</a:t>
            </a:r>
            <a:r>
              <a:rPr lang="tr-TR" dirty="0"/>
              <a:t> 2 </a:t>
            </a:r>
            <a:r>
              <a:rPr lang="tr-TR" dirty="0" err="1"/>
              <a:t>years</a:t>
            </a:r>
            <a:r>
              <a:rPr lang="tr-TR" dirty="0"/>
              <a:t>.")</a:t>
            </a:r>
          </a:p>
          <a:p>
            <a:r>
              <a:rPr lang="tr-TR" dirty="0" err="1">
                <a:solidFill>
                  <a:srgbClr val="FF0000"/>
                </a:solidFill>
              </a:rPr>
              <a:t>So</a:t>
            </a:r>
            <a:r>
              <a:rPr lang="tr-TR" dirty="0">
                <a:solidFill>
                  <a:srgbClr val="FF0000"/>
                </a:solidFill>
              </a:rPr>
              <a:t> far </a:t>
            </a:r>
            <a:r>
              <a:rPr lang="tr-TR" dirty="0"/>
              <a:t>(Şu ana kadar): ("</a:t>
            </a:r>
            <a:r>
              <a:rPr lang="tr-TR" dirty="0" err="1"/>
              <a:t>We</a:t>
            </a:r>
            <a:r>
              <a:rPr lang="tr-TR" dirty="0"/>
              <a:t> </a:t>
            </a:r>
            <a:r>
              <a:rPr lang="tr-TR" dirty="0" err="1"/>
              <a:t>have</a:t>
            </a:r>
            <a:r>
              <a:rPr lang="tr-TR" dirty="0"/>
              <a:t> </a:t>
            </a:r>
            <a:r>
              <a:rPr lang="tr-TR" dirty="0" err="1"/>
              <a:t>sold</a:t>
            </a:r>
            <a:r>
              <a:rPr lang="tr-TR" dirty="0"/>
              <a:t> 1000 </a:t>
            </a:r>
            <a:r>
              <a:rPr lang="tr-TR" dirty="0" err="1"/>
              <a:t>boxes</a:t>
            </a:r>
            <a:r>
              <a:rPr lang="tr-TR" dirty="0"/>
              <a:t> </a:t>
            </a:r>
            <a:r>
              <a:rPr lang="tr-TR" dirty="0" err="1"/>
              <a:t>so</a:t>
            </a:r>
            <a:r>
              <a:rPr lang="tr-TR" dirty="0"/>
              <a:t> far.")</a:t>
            </a:r>
          </a:p>
        </p:txBody>
      </p:sp>
    </p:spTree>
    <p:extLst>
      <p:ext uri="{BB962C8B-B14F-4D97-AF65-F5344CB8AC3E}">
        <p14:creationId xmlns:p14="http://schemas.microsoft.com/office/powerpoint/2010/main" val="1215021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85112FB-BB5A-464E-B1AA-28CFED5B9762}"/>
              </a:ext>
            </a:extLst>
          </p:cNvPr>
          <p:cNvSpPr>
            <a:spLocks noGrp="1"/>
          </p:cNvSpPr>
          <p:nvPr>
            <p:ph idx="1"/>
          </p:nvPr>
        </p:nvSpPr>
        <p:spPr>
          <a:xfrm>
            <a:off x="838200" y="438150"/>
            <a:ext cx="10515600" cy="6086475"/>
          </a:xfrm>
        </p:spPr>
        <p:txBody>
          <a:bodyPr>
            <a:normAutofit fontScale="85000" lnSpcReduction="20000"/>
          </a:bodyPr>
          <a:lstStyle/>
          <a:p>
            <a:pPr>
              <a:lnSpc>
                <a:spcPct val="107000"/>
              </a:lnSpc>
              <a:spcAft>
                <a:spcPts val="800"/>
              </a:spcAft>
            </a:pPr>
            <a:r>
              <a:rPr lang="tr-TR" sz="3100" kern="100" dirty="0" err="1">
                <a:solidFill>
                  <a:srgbClr val="FF0000"/>
                </a:solidFill>
                <a:effectLst/>
                <a:latin typeface="Aptos" panose="02110004020202020204"/>
                <a:ea typeface="Aptos" panose="02110004020202020204"/>
                <a:cs typeface="Times New Roman" panose="02020603050405020304" pitchFamily="18" charset="0"/>
              </a:rPr>
              <a:t>Bloated</a:t>
            </a:r>
            <a:r>
              <a:rPr lang="tr-TR" sz="3100" kern="100" dirty="0">
                <a:solidFill>
                  <a:srgbClr val="FF0000"/>
                </a:solidFill>
                <a:effectLst/>
                <a:latin typeface="Aptos" panose="02110004020202020204"/>
                <a:ea typeface="Aptos" panose="02110004020202020204"/>
                <a:cs typeface="Times New Roman" panose="02020603050405020304" pitchFamily="18" charset="0"/>
              </a:rPr>
              <a:t>: </a:t>
            </a:r>
            <a:r>
              <a:rPr lang="tr-TR" sz="3100" kern="100" dirty="0">
                <a:effectLst/>
                <a:latin typeface="Aptos" panose="02110004020202020204"/>
                <a:ea typeface="Aptos" panose="02110004020202020204"/>
                <a:cs typeface="Times New Roman" panose="02020603050405020304" pitchFamily="18" charset="0"/>
              </a:rPr>
              <a:t>şişkinlik</a:t>
            </a:r>
          </a:p>
          <a:p>
            <a:pPr marL="0" indent="0">
              <a:lnSpc>
                <a:spcPct val="107000"/>
              </a:lnSpc>
              <a:spcAft>
                <a:spcPts val="800"/>
              </a:spcAft>
              <a:buNone/>
            </a:pPr>
            <a:r>
              <a:rPr lang="en-US" sz="3100" dirty="0"/>
              <a:t>The patient has felt bloated since she took the heavy dosage form.</a:t>
            </a:r>
            <a:endParaRPr lang="tr-TR" sz="3100" kern="100" dirty="0">
              <a:effectLst/>
              <a:latin typeface="Aptos" panose="02110004020202020204"/>
              <a:ea typeface="Aptos" panose="02110004020202020204"/>
              <a:cs typeface="Times New Roman" panose="02020603050405020304" pitchFamily="18" charset="0"/>
            </a:endParaRPr>
          </a:p>
          <a:p>
            <a:pPr>
              <a:lnSpc>
                <a:spcPct val="107000"/>
              </a:lnSpc>
              <a:spcAft>
                <a:spcPts val="800"/>
              </a:spcAft>
            </a:pPr>
            <a:r>
              <a:rPr lang="tr-TR" sz="3100" kern="100" dirty="0" err="1">
                <a:solidFill>
                  <a:srgbClr val="FF0000"/>
                </a:solidFill>
                <a:effectLst/>
                <a:latin typeface="Aptos" panose="02110004020202020204"/>
                <a:ea typeface="Aptos" panose="02110004020202020204"/>
                <a:cs typeface="Times New Roman" panose="02020603050405020304" pitchFamily="18" charset="0"/>
              </a:rPr>
              <a:t>Congested</a:t>
            </a:r>
            <a:r>
              <a:rPr lang="tr-TR" sz="3100" kern="100" dirty="0">
                <a:solidFill>
                  <a:srgbClr val="FF0000"/>
                </a:solidFill>
                <a:effectLst/>
                <a:latin typeface="Aptos" panose="02110004020202020204"/>
                <a:ea typeface="Aptos" panose="02110004020202020204"/>
                <a:cs typeface="Times New Roman" panose="02020603050405020304" pitchFamily="18" charset="0"/>
              </a:rPr>
              <a:t>: </a:t>
            </a:r>
            <a:r>
              <a:rPr lang="tr-TR" sz="3100" kern="100" dirty="0">
                <a:effectLst/>
                <a:latin typeface="Aptos" panose="02110004020202020204"/>
                <a:ea typeface="Aptos" panose="02110004020202020204"/>
                <a:cs typeface="Times New Roman" panose="02020603050405020304" pitchFamily="18" charset="0"/>
              </a:rPr>
              <a:t>kan toplaması </a:t>
            </a:r>
          </a:p>
          <a:p>
            <a:pPr marL="0" indent="0">
              <a:lnSpc>
                <a:spcPct val="107000"/>
              </a:lnSpc>
              <a:spcAft>
                <a:spcPts val="800"/>
              </a:spcAft>
              <a:buNone/>
            </a:pPr>
            <a:r>
              <a:rPr lang="en-US" sz="3100" dirty="0"/>
              <a:t>Because of the virus, the child’s lungs have become severely congested.</a:t>
            </a:r>
            <a:endParaRPr lang="tr-TR" sz="3100" kern="100" dirty="0">
              <a:effectLst/>
              <a:latin typeface="Aptos" panose="02110004020202020204"/>
              <a:ea typeface="Aptos" panose="02110004020202020204"/>
              <a:cs typeface="Times New Roman" panose="02020603050405020304" pitchFamily="18" charset="0"/>
            </a:endParaRPr>
          </a:p>
          <a:p>
            <a:pPr>
              <a:lnSpc>
                <a:spcPct val="107000"/>
              </a:lnSpc>
              <a:spcAft>
                <a:spcPts val="800"/>
              </a:spcAft>
            </a:pPr>
            <a:r>
              <a:rPr lang="tr-TR" sz="3100" kern="100" dirty="0" err="1">
                <a:solidFill>
                  <a:srgbClr val="FF0000"/>
                </a:solidFill>
                <a:effectLst/>
                <a:latin typeface="Aptos" panose="02110004020202020204"/>
                <a:ea typeface="Aptos" panose="02110004020202020204"/>
                <a:cs typeface="Times New Roman" panose="02020603050405020304" pitchFamily="18" charset="0"/>
              </a:rPr>
              <a:t>Exhausted</a:t>
            </a:r>
            <a:r>
              <a:rPr lang="tr-TR" sz="3100" kern="100" dirty="0">
                <a:solidFill>
                  <a:srgbClr val="FF0000"/>
                </a:solidFill>
                <a:effectLst/>
                <a:latin typeface="Aptos" panose="02110004020202020204"/>
                <a:ea typeface="Aptos" panose="02110004020202020204"/>
                <a:cs typeface="Times New Roman" panose="02020603050405020304" pitchFamily="18" charset="0"/>
              </a:rPr>
              <a:t>: </a:t>
            </a:r>
            <a:r>
              <a:rPr lang="tr-TR" sz="3100" kern="100" dirty="0">
                <a:effectLst/>
                <a:latin typeface="Aptos" panose="02110004020202020204"/>
                <a:ea typeface="Aptos" panose="02110004020202020204"/>
                <a:cs typeface="Times New Roman" panose="02020603050405020304" pitchFamily="18" charset="0"/>
              </a:rPr>
              <a:t>yorgun</a:t>
            </a:r>
          </a:p>
          <a:p>
            <a:pPr marL="0" indent="0">
              <a:lnSpc>
                <a:spcPct val="107000"/>
              </a:lnSpc>
              <a:spcAft>
                <a:spcPts val="800"/>
              </a:spcAft>
              <a:buNone/>
            </a:pPr>
            <a:r>
              <a:rPr lang="en-US" sz="3100" dirty="0"/>
              <a:t>The medical representative has just finished five hospital visits, so he has felt exhausted.</a:t>
            </a:r>
            <a:endParaRPr lang="tr-TR" sz="3100" kern="100" dirty="0">
              <a:effectLst/>
              <a:latin typeface="Aptos" panose="02110004020202020204"/>
              <a:ea typeface="Aptos" panose="02110004020202020204"/>
              <a:cs typeface="Times New Roman" panose="02020603050405020304" pitchFamily="18" charset="0"/>
            </a:endParaRPr>
          </a:p>
          <a:p>
            <a:pPr>
              <a:lnSpc>
                <a:spcPct val="107000"/>
              </a:lnSpc>
              <a:spcAft>
                <a:spcPts val="800"/>
              </a:spcAft>
            </a:pPr>
            <a:r>
              <a:rPr lang="tr-TR" sz="3100" kern="100" dirty="0" err="1">
                <a:solidFill>
                  <a:srgbClr val="FF0000"/>
                </a:solidFill>
                <a:effectLst/>
                <a:latin typeface="Aptos" panose="02110004020202020204"/>
                <a:ea typeface="Aptos" panose="02110004020202020204"/>
                <a:cs typeface="Times New Roman" panose="02020603050405020304" pitchFamily="18" charset="0"/>
              </a:rPr>
              <a:t>Cough</a:t>
            </a:r>
            <a:r>
              <a:rPr lang="tr-TR" sz="3100" kern="100" dirty="0">
                <a:solidFill>
                  <a:srgbClr val="FF0000"/>
                </a:solidFill>
                <a:effectLst/>
                <a:latin typeface="Aptos" panose="02110004020202020204"/>
                <a:ea typeface="Aptos" panose="02110004020202020204"/>
                <a:cs typeface="Times New Roman" panose="02020603050405020304" pitchFamily="18" charset="0"/>
              </a:rPr>
              <a:t>: </a:t>
            </a:r>
            <a:r>
              <a:rPr lang="tr-TR" sz="3100" kern="100" dirty="0">
                <a:effectLst/>
                <a:latin typeface="Aptos" panose="02110004020202020204"/>
                <a:ea typeface="Aptos" panose="02110004020202020204"/>
                <a:cs typeface="Times New Roman" panose="02020603050405020304" pitchFamily="18" charset="0"/>
              </a:rPr>
              <a:t>öksürük</a:t>
            </a:r>
          </a:p>
          <a:p>
            <a:pPr marL="0" indent="0">
              <a:lnSpc>
                <a:spcPct val="107000"/>
              </a:lnSpc>
              <a:spcAft>
                <a:spcPts val="800"/>
              </a:spcAft>
              <a:buNone/>
            </a:pPr>
            <a:r>
              <a:rPr lang="en-US" sz="3100" dirty="0"/>
              <a:t>This herbal syrup has successfully treated her chronic cough.</a:t>
            </a:r>
            <a:endParaRPr lang="tr-TR" sz="3100" kern="100" dirty="0">
              <a:effectLst/>
              <a:latin typeface="Aptos" panose="02110004020202020204"/>
              <a:ea typeface="Aptos" panose="02110004020202020204"/>
              <a:cs typeface="Times New Roman" panose="02020603050405020304" pitchFamily="18" charset="0"/>
            </a:endParaRPr>
          </a:p>
          <a:p>
            <a:pPr>
              <a:lnSpc>
                <a:spcPct val="107000"/>
              </a:lnSpc>
              <a:spcAft>
                <a:spcPts val="800"/>
              </a:spcAft>
            </a:pPr>
            <a:r>
              <a:rPr lang="tr-TR" sz="3100" kern="100" dirty="0" err="1">
                <a:solidFill>
                  <a:srgbClr val="FF0000"/>
                </a:solidFill>
                <a:effectLst/>
                <a:latin typeface="Aptos" panose="02110004020202020204"/>
                <a:ea typeface="Aptos" panose="02110004020202020204"/>
                <a:cs typeface="Times New Roman" panose="02020603050405020304" pitchFamily="18" charset="0"/>
              </a:rPr>
              <a:t>Sneeze</a:t>
            </a:r>
            <a:r>
              <a:rPr lang="tr-TR" sz="3100" kern="100" dirty="0">
                <a:solidFill>
                  <a:srgbClr val="FF0000"/>
                </a:solidFill>
                <a:effectLst/>
                <a:latin typeface="Aptos" panose="02110004020202020204"/>
                <a:ea typeface="Aptos" panose="02110004020202020204"/>
                <a:cs typeface="Times New Roman" panose="02020603050405020304" pitchFamily="18" charset="0"/>
              </a:rPr>
              <a:t>: </a:t>
            </a:r>
            <a:r>
              <a:rPr lang="tr-TR" sz="3100" kern="100" dirty="0">
                <a:effectLst/>
                <a:latin typeface="Aptos" panose="02110004020202020204"/>
                <a:ea typeface="Aptos" panose="02110004020202020204"/>
                <a:cs typeface="Times New Roman" panose="02020603050405020304" pitchFamily="18" charset="0"/>
              </a:rPr>
              <a:t>hapşırmak</a:t>
            </a:r>
          </a:p>
          <a:p>
            <a:pPr>
              <a:lnSpc>
                <a:spcPct val="107000"/>
              </a:lnSpc>
              <a:spcAft>
                <a:spcPts val="800"/>
              </a:spcAft>
            </a:pPr>
            <a:r>
              <a:rPr lang="en-US" sz="3100" dirty="0"/>
              <a:t>The patient has sneezed multiple times since he entered the clinic.</a:t>
            </a:r>
            <a:endParaRPr lang="tr-TR" sz="3100" kern="100" dirty="0">
              <a:effectLst/>
              <a:latin typeface="Aptos" panose="02110004020202020204"/>
              <a:ea typeface="Aptos" panose="02110004020202020204"/>
              <a:cs typeface="Times New Roman" panose="02020603050405020304" pitchFamily="18" charset="0"/>
            </a:endParaRPr>
          </a:p>
          <a:p>
            <a:endParaRPr lang="tr-TR" dirty="0"/>
          </a:p>
        </p:txBody>
      </p:sp>
    </p:spTree>
    <p:extLst>
      <p:ext uri="{BB962C8B-B14F-4D97-AF65-F5344CB8AC3E}">
        <p14:creationId xmlns:p14="http://schemas.microsoft.com/office/powerpoint/2010/main" val="3696624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7100320-FA46-4BE8-9788-2CD834CD4564}"/>
              </a:ext>
            </a:extLst>
          </p:cNvPr>
          <p:cNvSpPr>
            <a:spLocks noGrp="1"/>
          </p:cNvSpPr>
          <p:nvPr>
            <p:ph idx="1"/>
          </p:nvPr>
        </p:nvSpPr>
        <p:spPr/>
        <p:txBody>
          <a:bodyPr>
            <a:normAutofit/>
          </a:bodyPr>
          <a:lstStyle/>
          <a:p>
            <a:pPr marL="0" indent="0" algn="ctr">
              <a:buNone/>
            </a:pPr>
            <a:endParaRPr lang="tr-TR" sz="4400" dirty="0">
              <a:solidFill>
                <a:srgbClr val="FF0000"/>
              </a:solidFill>
            </a:endParaRPr>
          </a:p>
          <a:p>
            <a:pPr marL="0" indent="0" algn="ctr">
              <a:buNone/>
            </a:pPr>
            <a:r>
              <a:rPr lang="tr-TR" sz="4400" dirty="0" err="1">
                <a:solidFill>
                  <a:srgbClr val="FF0000"/>
                </a:solidFill>
              </a:rPr>
              <a:t>Irregular</a:t>
            </a:r>
            <a:r>
              <a:rPr lang="tr-TR" sz="4400" dirty="0">
                <a:solidFill>
                  <a:srgbClr val="FF0000"/>
                </a:solidFill>
              </a:rPr>
              <a:t> </a:t>
            </a:r>
            <a:r>
              <a:rPr lang="tr-TR" sz="4400" dirty="0" err="1">
                <a:solidFill>
                  <a:srgbClr val="FF0000"/>
                </a:solidFill>
              </a:rPr>
              <a:t>Verbs</a:t>
            </a:r>
            <a:endParaRPr lang="tr-TR" sz="4400" dirty="0">
              <a:solidFill>
                <a:srgbClr val="FF0000"/>
              </a:solidFill>
            </a:endParaRPr>
          </a:p>
        </p:txBody>
      </p:sp>
    </p:spTree>
    <p:extLst>
      <p:ext uri="{BB962C8B-B14F-4D97-AF65-F5344CB8AC3E}">
        <p14:creationId xmlns:p14="http://schemas.microsoft.com/office/powerpoint/2010/main" val="9164215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E4A277C2-08F2-45F1-BED7-E91EB0C6AC83}"/>
              </a:ext>
            </a:extLst>
          </p:cNvPr>
          <p:cNvGraphicFramePr>
            <a:graphicFrameLocks noGrp="1"/>
          </p:cNvGraphicFramePr>
          <p:nvPr>
            <p:ph idx="1"/>
            <p:extLst>
              <p:ext uri="{D42A27DB-BD31-4B8C-83A1-F6EECF244321}">
                <p14:modId xmlns:p14="http://schemas.microsoft.com/office/powerpoint/2010/main" val="2655428573"/>
              </p:ext>
            </p:extLst>
          </p:nvPr>
        </p:nvGraphicFramePr>
        <p:xfrm>
          <a:off x="1657350" y="161925"/>
          <a:ext cx="9067800" cy="6305547"/>
        </p:xfrm>
        <a:graphic>
          <a:graphicData uri="http://schemas.openxmlformats.org/drawingml/2006/table">
            <a:tbl>
              <a:tblPr/>
              <a:tblGrid>
                <a:gridCol w="1813560">
                  <a:extLst>
                    <a:ext uri="{9D8B030D-6E8A-4147-A177-3AD203B41FA5}">
                      <a16:colId xmlns:a16="http://schemas.microsoft.com/office/drawing/2014/main" val="1730439874"/>
                    </a:ext>
                  </a:extLst>
                </a:gridCol>
                <a:gridCol w="1813560">
                  <a:extLst>
                    <a:ext uri="{9D8B030D-6E8A-4147-A177-3AD203B41FA5}">
                      <a16:colId xmlns:a16="http://schemas.microsoft.com/office/drawing/2014/main" val="162829956"/>
                    </a:ext>
                  </a:extLst>
                </a:gridCol>
                <a:gridCol w="1813560">
                  <a:extLst>
                    <a:ext uri="{9D8B030D-6E8A-4147-A177-3AD203B41FA5}">
                      <a16:colId xmlns:a16="http://schemas.microsoft.com/office/drawing/2014/main" val="1948884743"/>
                    </a:ext>
                  </a:extLst>
                </a:gridCol>
                <a:gridCol w="1813560">
                  <a:extLst>
                    <a:ext uri="{9D8B030D-6E8A-4147-A177-3AD203B41FA5}">
                      <a16:colId xmlns:a16="http://schemas.microsoft.com/office/drawing/2014/main" val="3990368974"/>
                    </a:ext>
                  </a:extLst>
                </a:gridCol>
                <a:gridCol w="1813560">
                  <a:extLst>
                    <a:ext uri="{9D8B030D-6E8A-4147-A177-3AD203B41FA5}">
                      <a16:colId xmlns:a16="http://schemas.microsoft.com/office/drawing/2014/main" val="1214879491"/>
                    </a:ext>
                  </a:extLst>
                </a:gridCol>
              </a:tblGrid>
              <a:tr h="444051">
                <a:tc>
                  <a:txBody>
                    <a:bodyPr/>
                    <a:lstStyle/>
                    <a:p>
                      <a:pPr rtl="0"/>
                      <a:r>
                        <a:rPr lang="tr-TR" sz="1600" b="1">
                          <a:solidFill>
                            <a:srgbClr val="1F1F1F"/>
                          </a:solidFill>
                          <a:effectLst/>
                          <a:latin typeface="Google Sans Text"/>
                        </a:rPr>
                        <a:t>Base Form (V1​)</a:t>
                      </a:r>
                      <a:endParaRPr lang="tr-TR" sz="1600">
                        <a:solidFill>
                          <a:srgbClr val="1F1F1F"/>
                        </a:solidFill>
                        <a:effectLst/>
                        <a:latin typeface="Google Sans Text"/>
                      </a:endParaRPr>
                    </a:p>
                  </a:txBody>
                  <a:tcPr marL="36772" marR="36772" marT="36772"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Past Simple (V2​)</a:t>
                      </a:r>
                      <a:endParaRPr lang="tr-TR" sz="1600">
                        <a:solidFill>
                          <a:srgbClr val="1F1F1F"/>
                        </a:solidFill>
                        <a:effectLst/>
                        <a:latin typeface="Google Sans Text"/>
                      </a:endParaRPr>
                    </a:p>
                  </a:txBody>
                  <a:tcPr marL="36772" marR="36772" marT="36772"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Past Participle (V3​)</a:t>
                      </a:r>
                      <a:endParaRPr lang="tr-TR" sz="1600">
                        <a:solidFill>
                          <a:srgbClr val="1F1F1F"/>
                        </a:solidFill>
                        <a:effectLst/>
                        <a:latin typeface="Google Sans Text"/>
                      </a:endParaRPr>
                    </a:p>
                  </a:txBody>
                  <a:tcPr marL="36772" marR="36772" marT="36772"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dirty="0" err="1">
                          <a:solidFill>
                            <a:srgbClr val="1F1F1F"/>
                          </a:solidFill>
                          <a:effectLst/>
                          <a:latin typeface="Google Sans Text"/>
                        </a:rPr>
                        <a:t>Meaning</a:t>
                      </a:r>
                      <a:r>
                        <a:rPr lang="tr-TR" sz="1600" b="1" dirty="0">
                          <a:solidFill>
                            <a:srgbClr val="1F1F1F"/>
                          </a:solidFill>
                          <a:effectLst/>
                          <a:latin typeface="Google Sans Text"/>
                        </a:rPr>
                        <a:t> (Anlamı)</a:t>
                      </a:r>
                      <a:endParaRPr lang="tr-TR" sz="1600" dirty="0">
                        <a:solidFill>
                          <a:srgbClr val="1F1F1F"/>
                        </a:solidFill>
                        <a:effectLst/>
                        <a:latin typeface="Google Sans Text"/>
                      </a:endParaRPr>
                    </a:p>
                  </a:txBody>
                  <a:tcPr marL="36772" marR="36772" marT="36772"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tr-TR" sz="1600" dirty="0">
                        <a:solidFill>
                          <a:srgbClr val="1F1F1F"/>
                        </a:solidFill>
                        <a:effectLst/>
                        <a:latin typeface="Google Sans Text"/>
                      </a:endParaRPr>
                    </a:p>
                  </a:txBody>
                  <a:tcPr marL="36772" marR="36772" marT="36772"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14670781"/>
                  </a:ext>
                </a:extLst>
              </a:tr>
              <a:tr h="461815">
                <a:tc>
                  <a:txBody>
                    <a:bodyPr/>
                    <a:lstStyle/>
                    <a:p>
                      <a:pPr rtl="0"/>
                      <a:r>
                        <a:rPr lang="tr-TR" sz="1600" b="1">
                          <a:solidFill>
                            <a:srgbClr val="1F1F1F"/>
                          </a:solidFill>
                          <a:effectLst/>
                          <a:latin typeface="Google Sans Text"/>
                        </a:rPr>
                        <a:t>Become</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Became</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Become</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Dönüşmek / Olmak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129638962"/>
                  </a:ext>
                </a:extLst>
              </a:tr>
              <a:tr h="461815">
                <a:tc>
                  <a:txBody>
                    <a:bodyPr/>
                    <a:lstStyle/>
                    <a:p>
                      <a:pPr rtl="0"/>
                      <a:r>
                        <a:rPr lang="tr-TR" sz="1600" b="1">
                          <a:solidFill>
                            <a:srgbClr val="1F1F1F"/>
                          </a:solidFill>
                          <a:effectLst/>
                          <a:latin typeface="Google Sans Text"/>
                        </a:rPr>
                        <a:t>Bleed</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Bled</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Bled</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Kanamak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82979558"/>
                  </a:ext>
                </a:extLst>
              </a:tr>
              <a:tr h="461815">
                <a:tc>
                  <a:txBody>
                    <a:bodyPr/>
                    <a:lstStyle/>
                    <a:p>
                      <a:pPr rtl="0"/>
                      <a:r>
                        <a:rPr lang="tr-TR" sz="1600" b="1">
                          <a:solidFill>
                            <a:srgbClr val="1F1F1F"/>
                          </a:solidFill>
                          <a:effectLst/>
                          <a:latin typeface="Google Sans Text"/>
                        </a:rPr>
                        <a:t>Break</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Broke</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Broken</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Kırmak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96933285"/>
                  </a:ext>
                </a:extLst>
              </a:tr>
              <a:tr h="461815">
                <a:tc>
                  <a:txBody>
                    <a:bodyPr/>
                    <a:lstStyle/>
                    <a:p>
                      <a:pPr rtl="0"/>
                      <a:r>
                        <a:rPr lang="tr-TR" sz="1600" b="1">
                          <a:solidFill>
                            <a:srgbClr val="1F1F1F"/>
                          </a:solidFill>
                          <a:effectLst/>
                          <a:latin typeface="Google Sans Text"/>
                        </a:rPr>
                        <a:t>Bring</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Brought</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Brought</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Getirmek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27917784"/>
                  </a:ext>
                </a:extLst>
              </a:tr>
              <a:tr h="461815">
                <a:tc>
                  <a:txBody>
                    <a:bodyPr/>
                    <a:lstStyle/>
                    <a:p>
                      <a:pPr rtl="0"/>
                      <a:r>
                        <a:rPr lang="tr-TR" sz="1600" b="1">
                          <a:solidFill>
                            <a:srgbClr val="1F1F1F"/>
                          </a:solidFill>
                          <a:effectLst/>
                          <a:latin typeface="Google Sans Text"/>
                        </a:rPr>
                        <a:t>Do</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Did</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Done</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Yapmak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10830678"/>
                  </a:ext>
                </a:extLst>
              </a:tr>
              <a:tr h="461815">
                <a:tc>
                  <a:txBody>
                    <a:bodyPr/>
                    <a:lstStyle/>
                    <a:p>
                      <a:pPr rtl="0"/>
                      <a:r>
                        <a:rPr lang="tr-TR" sz="1600" b="1">
                          <a:solidFill>
                            <a:srgbClr val="1F1F1F"/>
                          </a:solidFill>
                          <a:effectLst/>
                          <a:latin typeface="Google Sans Text"/>
                        </a:rPr>
                        <a:t>Find</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Found</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Found</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Bulmak / Keşfetmek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70003740"/>
                  </a:ext>
                </a:extLst>
              </a:tr>
              <a:tr h="621673">
                <a:tc>
                  <a:txBody>
                    <a:bodyPr/>
                    <a:lstStyle/>
                    <a:p>
                      <a:pPr rtl="0"/>
                      <a:r>
                        <a:rPr lang="tr-TR" sz="1600" b="1">
                          <a:solidFill>
                            <a:srgbClr val="1F1F1F"/>
                          </a:solidFill>
                          <a:effectLst/>
                          <a:latin typeface="Google Sans Text"/>
                        </a:rPr>
                        <a:t>Give</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Gave</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Given</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Vermek / Sunmak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51185942"/>
                  </a:ext>
                </a:extLst>
              </a:tr>
              <a:tr h="461815">
                <a:tc>
                  <a:txBody>
                    <a:bodyPr/>
                    <a:lstStyle/>
                    <a:p>
                      <a:pPr rtl="0"/>
                      <a:r>
                        <a:rPr lang="tr-TR" sz="1600" b="1">
                          <a:solidFill>
                            <a:srgbClr val="1F1F1F"/>
                          </a:solidFill>
                          <a:effectLst/>
                          <a:latin typeface="Google Sans Text"/>
                        </a:rPr>
                        <a:t>Go</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Went</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Gone</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Gitmek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94395108"/>
                  </a:ext>
                </a:extLst>
              </a:tr>
              <a:tr h="461815">
                <a:tc>
                  <a:txBody>
                    <a:bodyPr/>
                    <a:lstStyle/>
                    <a:p>
                      <a:pPr rtl="0"/>
                      <a:r>
                        <a:rPr lang="tr-TR" sz="1600" b="1">
                          <a:solidFill>
                            <a:srgbClr val="1F1F1F"/>
                          </a:solidFill>
                          <a:effectLst/>
                          <a:latin typeface="Google Sans Text"/>
                        </a:rPr>
                        <a:t>Hurt</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Hurt</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Hurt</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dirty="0">
                          <a:solidFill>
                            <a:srgbClr val="1F1F1F"/>
                          </a:solidFill>
                          <a:effectLst/>
                          <a:latin typeface="Google Sans Text"/>
                        </a:rPr>
                        <a:t>Acımak / İncitmek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66580743"/>
                  </a:ext>
                </a:extLst>
              </a:tr>
              <a:tr h="461815">
                <a:tc>
                  <a:txBody>
                    <a:bodyPr/>
                    <a:lstStyle/>
                    <a:p>
                      <a:pPr rtl="0"/>
                      <a:r>
                        <a:rPr lang="tr-TR" sz="1600" b="1" dirty="0" err="1">
                          <a:solidFill>
                            <a:srgbClr val="1F1F1F"/>
                          </a:solidFill>
                          <a:effectLst/>
                          <a:latin typeface="Google Sans Text"/>
                        </a:rPr>
                        <a:t>See</a:t>
                      </a:r>
                      <a:endParaRPr lang="tr-TR"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Saw</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Seen</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Görmek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98631064"/>
                  </a:ext>
                </a:extLst>
              </a:tr>
              <a:tr h="461815">
                <a:tc>
                  <a:txBody>
                    <a:bodyPr/>
                    <a:lstStyle/>
                    <a:p>
                      <a:pPr rtl="0"/>
                      <a:r>
                        <a:rPr lang="tr-TR" sz="1600" b="1" dirty="0" err="1">
                          <a:solidFill>
                            <a:srgbClr val="1F1F1F"/>
                          </a:solidFill>
                          <a:effectLst/>
                          <a:latin typeface="Google Sans Text"/>
                        </a:rPr>
                        <a:t>Take</a:t>
                      </a:r>
                      <a:endParaRPr lang="tr-TR"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Took</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Taken</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Almak (İlaç vb.)</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97482192"/>
                  </a:ext>
                </a:extLst>
              </a:tr>
              <a:tr h="621673">
                <a:tc>
                  <a:txBody>
                    <a:bodyPr/>
                    <a:lstStyle/>
                    <a:p>
                      <a:pPr rtl="0"/>
                      <a:r>
                        <a:rPr lang="tr-TR" sz="1600" b="1" dirty="0">
                          <a:solidFill>
                            <a:srgbClr val="1F1F1F"/>
                          </a:solidFill>
                          <a:effectLst/>
                          <a:latin typeface="Google Sans Text"/>
                        </a:rPr>
                        <a:t>Write</a:t>
                      </a:r>
                      <a:endParaRPr lang="tr-TR"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Wrote</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b="1">
                          <a:solidFill>
                            <a:srgbClr val="1F1F1F"/>
                          </a:solidFill>
                          <a:effectLst/>
                          <a:latin typeface="Google Sans Text"/>
                        </a:rPr>
                        <a:t>Written</a:t>
                      </a:r>
                      <a:endParaRPr lang="tr-TR" sz="160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r>
                        <a:rPr lang="tr-TR" sz="1600">
                          <a:solidFill>
                            <a:srgbClr val="1F1F1F"/>
                          </a:solidFill>
                          <a:effectLst/>
                          <a:latin typeface="Google Sans Text"/>
                        </a:rPr>
                        <a:t>Yazmak (Reçete vb.)</a:t>
                      </a: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tc>
                  <a:txBody>
                    <a:bodyPr/>
                    <a:lstStyle/>
                    <a:p>
                      <a:pPr rtl="0"/>
                      <a:endParaRPr lang="en-US" sz="1600" dirty="0">
                        <a:solidFill>
                          <a:srgbClr val="1F1F1F"/>
                        </a:solidFill>
                        <a:effectLst/>
                        <a:latin typeface="Google Sans Text"/>
                      </a:endParaRPr>
                    </a:p>
                  </a:txBody>
                  <a:tcPr marL="36772" marR="36772" marT="49029" marB="4902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55969190"/>
                  </a:ext>
                </a:extLst>
              </a:tr>
            </a:tbl>
          </a:graphicData>
        </a:graphic>
      </p:graphicFrame>
    </p:spTree>
    <p:extLst>
      <p:ext uri="{BB962C8B-B14F-4D97-AF65-F5344CB8AC3E}">
        <p14:creationId xmlns:p14="http://schemas.microsoft.com/office/powerpoint/2010/main" val="32265444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BBF2F2-4DD5-418B-920D-451050B48D2F}"/>
              </a:ext>
            </a:extLst>
          </p:cNvPr>
          <p:cNvSpPr>
            <a:spLocks noGrp="1"/>
          </p:cNvSpPr>
          <p:nvPr>
            <p:ph type="title"/>
          </p:nvPr>
        </p:nvSpPr>
        <p:spPr/>
        <p:txBody>
          <a:bodyPr/>
          <a:lstStyle/>
          <a:p>
            <a:r>
              <a:rPr lang="tr-TR" dirty="0" err="1">
                <a:solidFill>
                  <a:srgbClr val="FF0000"/>
                </a:solidFill>
              </a:rPr>
              <a:t>İngilizce'den</a:t>
            </a:r>
            <a:r>
              <a:rPr lang="tr-TR" dirty="0">
                <a:solidFill>
                  <a:srgbClr val="FF0000"/>
                </a:solidFill>
              </a:rPr>
              <a:t> </a:t>
            </a:r>
            <a:r>
              <a:rPr lang="tr-TR" dirty="0" err="1">
                <a:solidFill>
                  <a:srgbClr val="FF0000"/>
                </a:solidFill>
              </a:rPr>
              <a:t>Türkçe'ye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1832FB0C-5AA4-40FF-BE6E-51C6500FFDBE}"/>
              </a:ext>
            </a:extLst>
          </p:cNvPr>
          <p:cNvSpPr>
            <a:spLocks noGrp="1"/>
          </p:cNvSpPr>
          <p:nvPr>
            <p:ph idx="1"/>
          </p:nvPr>
        </p:nvSpPr>
        <p:spPr/>
        <p:txBody>
          <a:bodyPr/>
          <a:lstStyle/>
          <a:p>
            <a:r>
              <a:rPr lang="tr-TR" dirty="0" err="1"/>
              <a:t>The</a:t>
            </a:r>
            <a:r>
              <a:rPr lang="tr-TR" dirty="0"/>
              <a:t> marketing </a:t>
            </a:r>
            <a:r>
              <a:rPr lang="tr-TR" dirty="0" err="1"/>
              <a:t>team</a:t>
            </a:r>
            <a:r>
              <a:rPr lang="tr-TR" dirty="0"/>
              <a:t> has </a:t>
            </a:r>
            <a:r>
              <a:rPr lang="tr-TR" dirty="0" err="1"/>
              <a:t>already</a:t>
            </a:r>
            <a:r>
              <a:rPr lang="tr-TR" dirty="0"/>
              <a:t> </a:t>
            </a:r>
            <a:r>
              <a:rPr lang="tr-TR" dirty="0" err="1"/>
              <a:t>analyzed</a:t>
            </a:r>
            <a:r>
              <a:rPr lang="tr-TR" dirty="0"/>
              <a:t> </a:t>
            </a:r>
            <a:r>
              <a:rPr lang="tr-TR" dirty="0" err="1"/>
              <a:t>the</a:t>
            </a:r>
            <a:r>
              <a:rPr lang="tr-TR" dirty="0"/>
              <a:t> </a:t>
            </a:r>
            <a:r>
              <a:rPr lang="tr-TR" dirty="0" err="1"/>
              <a:t>quarter</a:t>
            </a:r>
            <a:r>
              <a:rPr lang="tr-TR" dirty="0"/>
              <a:t> </a:t>
            </a:r>
            <a:r>
              <a:rPr lang="tr-TR" dirty="0" err="1"/>
              <a:t>sales</a:t>
            </a:r>
            <a:r>
              <a:rPr lang="tr-TR" dirty="0"/>
              <a:t> </a:t>
            </a:r>
            <a:r>
              <a:rPr lang="tr-TR" dirty="0" err="1"/>
              <a:t>reports</a:t>
            </a:r>
            <a:r>
              <a:rPr lang="tr-TR" dirty="0"/>
              <a:t>.</a:t>
            </a:r>
          </a:p>
          <a:p>
            <a:r>
              <a:rPr lang="tr-TR" dirty="0"/>
              <a:t>Çeviri: Pazarlama ekibi, çeyrek satış raporlarını çoktan analiz etti.</a:t>
            </a:r>
          </a:p>
          <a:p>
            <a:r>
              <a:rPr lang="tr-TR" dirty="0" err="1"/>
              <a:t>Have</a:t>
            </a:r>
            <a:r>
              <a:rPr lang="tr-TR" dirty="0"/>
              <a:t> </a:t>
            </a:r>
            <a:r>
              <a:rPr lang="tr-TR" dirty="0" err="1"/>
              <a:t>you</a:t>
            </a:r>
            <a:r>
              <a:rPr lang="tr-TR" dirty="0"/>
              <a:t> ever </a:t>
            </a:r>
            <a:r>
              <a:rPr lang="tr-TR" dirty="0" err="1"/>
              <a:t>given</a:t>
            </a:r>
            <a:r>
              <a:rPr lang="tr-TR" dirty="0"/>
              <a:t> a </a:t>
            </a:r>
            <a:r>
              <a:rPr lang="tr-TR" dirty="0" err="1"/>
              <a:t>product</a:t>
            </a:r>
            <a:r>
              <a:rPr lang="tr-TR" dirty="0"/>
              <a:t> </a:t>
            </a:r>
            <a:r>
              <a:rPr lang="tr-TR" dirty="0" err="1"/>
              <a:t>presentation</a:t>
            </a:r>
            <a:r>
              <a:rPr lang="tr-TR" dirty="0"/>
              <a:t> </a:t>
            </a:r>
            <a:r>
              <a:rPr lang="tr-TR" dirty="0" err="1"/>
              <a:t>to</a:t>
            </a:r>
            <a:r>
              <a:rPr lang="tr-TR" dirty="0"/>
              <a:t> a </a:t>
            </a:r>
            <a:r>
              <a:rPr lang="tr-TR" dirty="0" err="1"/>
              <a:t>group</a:t>
            </a:r>
            <a:r>
              <a:rPr lang="tr-TR" dirty="0"/>
              <a:t> of </a:t>
            </a:r>
            <a:r>
              <a:rPr lang="tr-TR" dirty="0" err="1"/>
              <a:t>pediatricians</a:t>
            </a:r>
            <a:r>
              <a:rPr lang="tr-TR" dirty="0"/>
              <a:t>?</a:t>
            </a:r>
          </a:p>
          <a:p>
            <a:r>
              <a:rPr lang="tr-TR" dirty="0"/>
              <a:t>Çeviri: Hiç bir grup çocuk doktoruna ürün sunumu yaptın mı?</a:t>
            </a:r>
          </a:p>
          <a:p>
            <a:r>
              <a:rPr lang="tr-TR" dirty="0" err="1"/>
              <a:t>The</a:t>
            </a:r>
            <a:r>
              <a:rPr lang="tr-TR" dirty="0"/>
              <a:t> </a:t>
            </a:r>
            <a:r>
              <a:rPr lang="tr-TR" dirty="0" err="1"/>
              <a:t>patient</a:t>
            </a:r>
            <a:r>
              <a:rPr lang="tr-TR" dirty="0"/>
              <a:t> has </a:t>
            </a:r>
            <a:r>
              <a:rPr lang="tr-TR" dirty="0" err="1"/>
              <a:t>suffered</a:t>
            </a:r>
            <a:r>
              <a:rPr lang="tr-TR" dirty="0"/>
              <a:t> </a:t>
            </a:r>
            <a:r>
              <a:rPr lang="tr-TR" dirty="0" err="1"/>
              <a:t>from</a:t>
            </a:r>
            <a:r>
              <a:rPr lang="tr-TR" dirty="0"/>
              <a:t> </a:t>
            </a:r>
            <a:r>
              <a:rPr lang="tr-TR" dirty="0" err="1"/>
              <a:t>shortness</a:t>
            </a:r>
            <a:r>
              <a:rPr lang="tr-TR" dirty="0"/>
              <a:t> of </a:t>
            </a:r>
            <a:r>
              <a:rPr lang="tr-TR" dirty="0" err="1"/>
              <a:t>breath</a:t>
            </a:r>
            <a:r>
              <a:rPr lang="tr-TR" dirty="0"/>
              <a:t> </a:t>
            </a:r>
            <a:r>
              <a:rPr lang="tr-TR" dirty="0" err="1"/>
              <a:t>for</a:t>
            </a:r>
            <a:r>
              <a:rPr lang="tr-TR" dirty="0"/>
              <a:t> </a:t>
            </a:r>
            <a:r>
              <a:rPr lang="tr-TR" dirty="0" err="1"/>
              <a:t>three</a:t>
            </a:r>
            <a:r>
              <a:rPr lang="tr-TR" dirty="0"/>
              <a:t> </a:t>
            </a:r>
            <a:r>
              <a:rPr lang="tr-TR" dirty="0" err="1"/>
              <a:t>hours</a:t>
            </a:r>
            <a:r>
              <a:rPr lang="tr-TR" dirty="0"/>
              <a:t>.</a:t>
            </a:r>
          </a:p>
          <a:p>
            <a:r>
              <a:rPr lang="tr-TR" dirty="0"/>
              <a:t>Çeviri: Hasta üç saattir nefes daralmasından </a:t>
            </a:r>
            <a:r>
              <a:rPr lang="tr-TR" dirty="0" err="1"/>
              <a:t>muzdarip</a:t>
            </a:r>
            <a:r>
              <a:rPr lang="tr-TR" dirty="0"/>
              <a:t> (çekiyor).</a:t>
            </a:r>
          </a:p>
        </p:txBody>
      </p:sp>
    </p:spTree>
    <p:extLst>
      <p:ext uri="{BB962C8B-B14F-4D97-AF65-F5344CB8AC3E}">
        <p14:creationId xmlns:p14="http://schemas.microsoft.com/office/powerpoint/2010/main" val="3435275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513BE4-9125-4EBD-8836-D906B56C00E5}"/>
              </a:ext>
            </a:extLst>
          </p:cNvPr>
          <p:cNvSpPr>
            <a:spLocks noGrp="1"/>
          </p:cNvSpPr>
          <p:nvPr>
            <p:ph type="title"/>
          </p:nvPr>
        </p:nvSpPr>
        <p:spPr/>
        <p:txBody>
          <a:bodyPr/>
          <a:lstStyle/>
          <a:p>
            <a:r>
              <a:rPr lang="tr-TR" dirty="0" err="1">
                <a:solidFill>
                  <a:srgbClr val="FF0000"/>
                </a:solidFill>
              </a:rPr>
              <a:t>Türkçe'den</a:t>
            </a:r>
            <a:r>
              <a:rPr lang="tr-TR" dirty="0">
                <a:solidFill>
                  <a:srgbClr val="FF0000"/>
                </a:solidFill>
              </a:rPr>
              <a:t> </a:t>
            </a:r>
            <a:r>
              <a:rPr lang="tr-TR" dirty="0" err="1">
                <a:solidFill>
                  <a:srgbClr val="FF0000"/>
                </a:solidFill>
              </a:rPr>
              <a:t>İngilizce'ye</a:t>
            </a:r>
            <a:r>
              <a:rPr lang="tr-TR" dirty="0">
                <a:solidFill>
                  <a:srgbClr val="FF0000"/>
                </a:solidFill>
              </a:rPr>
              <a:t> Çeviriniz</a:t>
            </a:r>
          </a:p>
        </p:txBody>
      </p:sp>
      <p:sp>
        <p:nvSpPr>
          <p:cNvPr id="3" name="İçerik Yer Tutucusu 2">
            <a:extLst>
              <a:ext uri="{FF2B5EF4-FFF2-40B4-BE49-F238E27FC236}">
                <a16:creationId xmlns:a16="http://schemas.microsoft.com/office/drawing/2014/main" id="{542448DB-50B8-49F9-94EC-37698E5C9DEC}"/>
              </a:ext>
            </a:extLst>
          </p:cNvPr>
          <p:cNvSpPr>
            <a:spLocks noGrp="1"/>
          </p:cNvSpPr>
          <p:nvPr>
            <p:ph idx="1"/>
          </p:nvPr>
        </p:nvSpPr>
        <p:spPr/>
        <p:txBody>
          <a:bodyPr/>
          <a:lstStyle/>
          <a:p>
            <a:r>
              <a:rPr lang="tr-TR" dirty="0"/>
              <a:t>Tıbbi mümessil az önce başhekim ile toplantısını bitirdi.</a:t>
            </a:r>
          </a:p>
          <a:p>
            <a:r>
              <a:rPr lang="tr-TR" dirty="0"/>
              <a:t>Çeviri: </a:t>
            </a:r>
            <a:r>
              <a:rPr lang="tr-TR" dirty="0" err="1"/>
              <a:t>The</a:t>
            </a:r>
            <a:r>
              <a:rPr lang="tr-TR" dirty="0"/>
              <a:t> </a:t>
            </a:r>
            <a:r>
              <a:rPr lang="tr-TR" dirty="0" err="1"/>
              <a:t>medical</a:t>
            </a:r>
            <a:r>
              <a:rPr lang="tr-TR" dirty="0"/>
              <a:t> </a:t>
            </a:r>
            <a:r>
              <a:rPr lang="tr-TR" dirty="0" err="1"/>
              <a:t>representative</a:t>
            </a:r>
            <a:r>
              <a:rPr lang="tr-TR" dirty="0"/>
              <a:t> has </a:t>
            </a:r>
            <a:r>
              <a:rPr lang="tr-TR" dirty="0" err="1"/>
              <a:t>just</a:t>
            </a:r>
            <a:r>
              <a:rPr lang="tr-TR" dirty="0"/>
              <a:t> </a:t>
            </a:r>
            <a:r>
              <a:rPr lang="tr-TR" dirty="0" err="1"/>
              <a:t>finished</a:t>
            </a:r>
            <a:r>
              <a:rPr lang="tr-TR" dirty="0"/>
              <a:t> her </a:t>
            </a:r>
            <a:r>
              <a:rPr lang="tr-TR" dirty="0" err="1"/>
              <a:t>meeting</a:t>
            </a:r>
            <a:r>
              <a:rPr lang="tr-TR" dirty="0"/>
              <a:t> </a:t>
            </a:r>
            <a:r>
              <a:rPr lang="tr-TR" dirty="0" err="1"/>
              <a:t>with</a:t>
            </a:r>
            <a:r>
              <a:rPr lang="tr-TR" dirty="0"/>
              <a:t> </a:t>
            </a:r>
            <a:r>
              <a:rPr lang="tr-TR" dirty="0" err="1"/>
              <a:t>the</a:t>
            </a:r>
            <a:r>
              <a:rPr lang="tr-TR" dirty="0"/>
              <a:t> </a:t>
            </a:r>
            <a:r>
              <a:rPr lang="tr-TR" dirty="0" err="1"/>
              <a:t>head</a:t>
            </a:r>
            <a:r>
              <a:rPr lang="tr-TR" dirty="0"/>
              <a:t> </a:t>
            </a:r>
            <a:r>
              <a:rPr lang="tr-TR" dirty="0" err="1"/>
              <a:t>doctor</a:t>
            </a:r>
            <a:r>
              <a:rPr lang="tr-TR" dirty="0"/>
              <a:t>.</a:t>
            </a:r>
          </a:p>
          <a:p>
            <a:r>
              <a:rPr lang="tr-TR" dirty="0"/>
              <a:t>Firma, bu larenjit şurubunu henüz Türkiye pazarında satmadı.</a:t>
            </a:r>
          </a:p>
          <a:p>
            <a:r>
              <a:rPr lang="tr-TR" dirty="0"/>
              <a:t>Çeviri: </a:t>
            </a:r>
            <a:r>
              <a:rPr lang="tr-TR" dirty="0" err="1"/>
              <a:t>The</a:t>
            </a:r>
            <a:r>
              <a:rPr lang="tr-TR" dirty="0"/>
              <a:t> </a:t>
            </a:r>
            <a:r>
              <a:rPr lang="tr-TR" dirty="0" err="1"/>
              <a:t>company</a:t>
            </a:r>
            <a:r>
              <a:rPr lang="tr-TR" dirty="0"/>
              <a:t> </a:t>
            </a:r>
            <a:r>
              <a:rPr lang="tr-TR" dirty="0" err="1"/>
              <a:t>hasn't</a:t>
            </a:r>
            <a:r>
              <a:rPr lang="tr-TR" dirty="0"/>
              <a:t> </a:t>
            </a:r>
            <a:r>
              <a:rPr lang="tr-TR" dirty="0" err="1"/>
              <a:t>sold</a:t>
            </a:r>
            <a:r>
              <a:rPr lang="tr-TR" dirty="0"/>
              <a:t> </a:t>
            </a:r>
            <a:r>
              <a:rPr lang="tr-TR" dirty="0" err="1"/>
              <a:t>this</a:t>
            </a:r>
            <a:r>
              <a:rPr lang="tr-TR" dirty="0"/>
              <a:t> </a:t>
            </a:r>
            <a:r>
              <a:rPr lang="tr-TR" dirty="0" err="1"/>
              <a:t>laryngitis</a:t>
            </a:r>
            <a:r>
              <a:rPr lang="tr-TR" dirty="0"/>
              <a:t> </a:t>
            </a:r>
            <a:r>
              <a:rPr lang="tr-TR" dirty="0" err="1"/>
              <a:t>syrup</a:t>
            </a:r>
            <a:r>
              <a:rPr lang="tr-TR" dirty="0"/>
              <a:t> in </a:t>
            </a:r>
            <a:r>
              <a:rPr lang="tr-TR" dirty="0" err="1"/>
              <a:t>the</a:t>
            </a:r>
            <a:r>
              <a:rPr lang="tr-TR" dirty="0"/>
              <a:t> </a:t>
            </a:r>
            <a:r>
              <a:rPr lang="tr-TR" dirty="0" err="1"/>
              <a:t>Turkish</a:t>
            </a:r>
            <a:r>
              <a:rPr lang="tr-TR" dirty="0"/>
              <a:t> market yet.</a:t>
            </a:r>
          </a:p>
          <a:p>
            <a:r>
              <a:rPr lang="tr-TR" dirty="0"/>
              <a:t>Sağlık teknikeri, yeni cihazları bugün iki kez kontrol etti.</a:t>
            </a:r>
          </a:p>
          <a:p>
            <a:r>
              <a:rPr lang="tr-TR" dirty="0"/>
              <a:t>Çeviri: </a:t>
            </a:r>
            <a:r>
              <a:rPr lang="tr-TR" dirty="0" err="1"/>
              <a:t>The</a:t>
            </a:r>
            <a:r>
              <a:rPr lang="tr-TR" dirty="0"/>
              <a:t> </a:t>
            </a:r>
            <a:r>
              <a:rPr lang="tr-TR" dirty="0" err="1"/>
              <a:t>medical</a:t>
            </a:r>
            <a:r>
              <a:rPr lang="tr-TR" dirty="0"/>
              <a:t> </a:t>
            </a:r>
            <a:r>
              <a:rPr lang="tr-TR" dirty="0" err="1"/>
              <a:t>technician</a:t>
            </a:r>
            <a:r>
              <a:rPr lang="tr-TR" dirty="0"/>
              <a:t> has </a:t>
            </a:r>
            <a:r>
              <a:rPr lang="tr-TR" dirty="0" err="1"/>
              <a:t>checked</a:t>
            </a:r>
            <a:r>
              <a:rPr lang="tr-TR" dirty="0"/>
              <a:t> </a:t>
            </a:r>
            <a:r>
              <a:rPr lang="tr-TR" dirty="0" err="1"/>
              <a:t>the</a:t>
            </a:r>
            <a:r>
              <a:rPr lang="tr-TR" dirty="0"/>
              <a:t> </a:t>
            </a:r>
            <a:r>
              <a:rPr lang="tr-TR" dirty="0" err="1"/>
              <a:t>new</a:t>
            </a:r>
            <a:r>
              <a:rPr lang="tr-TR" dirty="0"/>
              <a:t> </a:t>
            </a:r>
            <a:r>
              <a:rPr lang="tr-TR" dirty="0" err="1"/>
              <a:t>devices</a:t>
            </a:r>
            <a:r>
              <a:rPr lang="tr-TR" dirty="0"/>
              <a:t> </a:t>
            </a:r>
            <a:r>
              <a:rPr lang="tr-TR" dirty="0" err="1"/>
              <a:t>twice</a:t>
            </a:r>
            <a:r>
              <a:rPr lang="tr-TR" dirty="0"/>
              <a:t> </a:t>
            </a:r>
            <a:r>
              <a:rPr lang="tr-TR" dirty="0" err="1"/>
              <a:t>today</a:t>
            </a:r>
            <a:r>
              <a:rPr lang="tr-TR" dirty="0"/>
              <a:t>.</a:t>
            </a:r>
          </a:p>
        </p:txBody>
      </p:sp>
    </p:spTree>
    <p:extLst>
      <p:ext uri="{BB962C8B-B14F-4D97-AF65-F5344CB8AC3E}">
        <p14:creationId xmlns:p14="http://schemas.microsoft.com/office/powerpoint/2010/main" val="22872624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1424F8-4FA1-4CC2-85E8-4652B6776AC6}"/>
              </a:ext>
            </a:extLst>
          </p:cNvPr>
          <p:cNvSpPr>
            <a:spLocks noGrp="1"/>
          </p:cNvSpPr>
          <p:nvPr>
            <p:ph type="title"/>
          </p:nvPr>
        </p:nvSpPr>
        <p:spPr/>
        <p:txBody>
          <a:bodyPr/>
          <a:lstStyle/>
          <a:p>
            <a:r>
              <a:rPr lang="tr-TR" dirty="0">
                <a:solidFill>
                  <a:srgbClr val="FF0000"/>
                </a:solidFill>
              </a:rPr>
              <a:t>Kaynaklar</a:t>
            </a:r>
          </a:p>
        </p:txBody>
      </p:sp>
      <p:sp>
        <p:nvSpPr>
          <p:cNvPr id="3" name="İçerik Yer Tutucusu 2">
            <a:extLst>
              <a:ext uri="{FF2B5EF4-FFF2-40B4-BE49-F238E27FC236}">
                <a16:creationId xmlns:a16="http://schemas.microsoft.com/office/drawing/2014/main" id="{AE1F01BF-98BB-42C9-B7A0-7072685A6F6B}"/>
              </a:ext>
            </a:extLst>
          </p:cNvPr>
          <p:cNvSpPr>
            <a:spLocks noGrp="1"/>
          </p:cNvSpPr>
          <p:nvPr>
            <p:ph idx="1"/>
          </p:nvPr>
        </p:nvSpPr>
        <p:spPr/>
        <p:txBody>
          <a:bodyPr>
            <a:normAutofit/>
          </a:bodyPr>
          <a:lstStyle/>
          <a:p>
            <a:r>
              <a:rPr lang="tr-TR" sz="2400" dirty="0" err="1">
                <a:ea typeface="Cambria" panose="02040503050406030204" pitchFamily="18" charset="0"/>
              </a:rPr>
              <a:t>Hoşten</a:t>
            </a:r>
            <a:r>
              <a:rPr lang="tr-TR" sz="2400" dirty="0">
                <a:ea typeface="Cambria" panose="02040503050406030204" pitchFamily="18" charset="0"/>
              </a:rPr>
              <a:t>, G. (2022). </a:t>
            </a:r>
            <a:r>
              <a:rPr lang="tr-TR" sz="2400" dirty="0" err="1">
                <a:ea typeface="Cambria" panose="02040503050406030204" pitchFamily="18" charset="0"/>
              </a:rPr>
              <a:t>Medical</a:t>
            </a:r>
            <a:r>
              <a:rPr lang="tr-TR" sz="2400" dirty="0">
                <a:ea typeface="Cambria" panose="02040503050406030204" pitchFamily="18" charset="0"/>
              </a:rPr>
              <a:t> English (2. baskı). Ankara: Nobel Tıp Kitabevi.</a:t>
            </a:r>
          </a:p>
          <a:p>
            <a:r>
              <a:rPr lang="tr-TR" sz="2400" dirty="0">
                <a:ea typeface="Cambria" panose="02040503050406030204" pitchFamily="18" charset="0"/>
              </a:rPr>
              <a:t>Oğuz, E.O. (2024). Tıbbi İngilizce Ders Kitabı. İstanbul: Nobel Tıp Kitabevi.</a:t>
            </a:r>
          </a:p>
          <a:p>
            <a:r>
              <a:rPr lang="tr-TR" sz="2400" dirty="0" err="1">
                <a:ea typeface="Cambria" panose="02040503050406030204" pitchFamily="18" charset="0"/>
              </a:rPr>
              <a:t>Çakırer</a:t>
            </a:r>
            <a:r>
              <a:rPr lang="tr-TR" sz="2400" dirty="0">
                <a:ea typeface="Cambria" panose="02040503050406030204" pitchFamily="18" charset="0"/>
              </a:rPr>
              <a:t>, M. A. (2023). Meslek Yüksek Okulları İçin Mesleki İngilizce Business English: Ders Notları. Bursa: Ekin Basım Yayın.</a:t>
            </a:r>
          </a:p>
          <a:p>
            <a:r>
              <a:rPr lang="en-US" sz="2400" b="0" i="0" dirty="0">
                <a:solidFill>
                  <a:srgbClr val="222222"/>
                </a:solidFill>
                <a:effectLst/>
                <a:ea typeface="Cambria" panose="02040503050406030204" pitchFamily="18" charset="0"/>
              </a:rPr>
              <a:t>Raymond, M. (2019). </a:t>
            </a:r>
            <a:r>
              <a:rPr lang="en-US" sz="2400" b="0" i="1" dirty="0">
                <a:solidFill>
                  <a:srgbClr val="222222"/>
                </a:solidFill>
                <a:effectLst/>
                <a:ea typeface="Cambria" panose="02040503050406030204" pitchFamily="18" charset="0"/>
              </a:rPr>
              <a:t>English grammar in use</a:t>
            </a:r>
            <a:r>
              <a:rPr lang="en-US" sz="2400" b="0" i="0" dirty="0">
                <a:solidFill>
                  <a:srgbClr val="222222"/>
                </a:solidFill>
                <a:effectLst/>
                <a:ea typeface="Cambria" panose="02040503050406030204" pitchFamily="18" charset="0"/>
              </a:rPr>
              <a:t>. </a:t>
            </a:r>
            <a:r>
              <a:rPr lang="en-US" sz="2400" b="0" i="0" dirty="0" err="1">
                <a:solidFill>
                  <a:srgbClr val="222222"/>
                </a:solidFill>
                <a:effectLst/>
                <a:ea typeface="Cambria" panose="02040503050406030204" pitchFamily="18" charset="0"/>
              </a:rPr>
              <a:t>Cambrige</a:t>
            </a:r>
            <a:r>
              <a:rPr lang="en-US" sz="2400" b="0" i="0" dirty="0">
                <a:solidFill>
                  <a:srgbClr val="222222"/>
                </a:solidFill>
                <a:effectLst/>
                <a:ea typeface="Cambria" panose="02040503050406030204" pitchFamily="18" charset="0"/>
              </a:rPr>
              <a:t>.</a:t>
            </a:r>
            <a:endParaRPr lang="tr-TR" sz="2400" dirty="0">
              <a:ea typeface="Cambria" panose="02040503050406030204" pitchFamily="18" charset="0"/>
            </a:endParaRPr>
          </a:p>
        </p:txBody>
      </p:sp>
    </p:spTree>
    <p:extLst>
      <p:ext uri="{BB962C8B-B14F-4D97-AF65-F5344CB8AC3E}">
        <p14:creationId xmlns:p14="http://schemas.microsoft.com/office/powerpoint/2010/main" val="182143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65E8185-7955-448C-9335-218DDA1FE2E7}"/>
              </a:ext>
            </a:extLst>
          </p:cNvPr>
          <p:cNvSpPr>
            <a:spLocks noGrp="1"/>
          </p:cNvSpPr>
          <p:nvPr>
            <p:ph idx="1"/>
          </p:nvPr>
        </p:nvSpPr>
        <p:spPr>
          <a:xfrm>
            <a:off x="838200" y="800100"/>
            <a:ext cx="10515600" cy="5376863"/>
          </a:xfrm>
        </p:spPr>
        <p:txBody>
          <a:bodyPr>
            <a:normAutofit lnSpcReduction="10000"/>
          </a:bodyPr>
          <a:lstStyle/>
          <a:p>
            <a:r>
              <a:rPr lang="tr-TR" dirty="0" err="1">
                <a:solidFill>
                  <a:srgbClr val="FF0000"/>
                </a:solidFill>
              </a:rPr>
              <a:t>Wheeze</a:t>
            </a:r>
            <a:r>
              <a:rPr lang="tr-TR" dirty="0">
                <a:solidFill>
                  <a:srgbClr val="FF0000"/>
                </a:solidFill>
              </a:rPr>
              <a:t>: </a:t>
            </a:r>
            <a:r>
              <a:rPr lang="tr-TR" dirty="0"/>
              <a:t>esnemek</a:t>
            </a:r>
          </a:p>
          <a:p>
            <a:pPr marL="0" indent="0">
              <a:buNone/>
            </a:pPr>
            <a:r>
              <a:rPr lang="en-US" dirty="0"/>
              <a:t>The patient with pneumonia has wheezed for two hours.</a:t>
            </a:r>
            <a:endParaRPr lang="tr-TR" dirty="0"/>
          </a:p>
          <a:p>
            <a:r>
              <a:rPr lang="tr-TR" dirty="0" err="1">
                <a:solidFill>
                  <a:srgbClr val="FF0000"/>
                </a:solidFill>
              </a:rPr>
              <a:t>Vomit</a:t>
            </a:r>
            <a:r>
              <a:rPr lang="tr-TR" dirty="0">
                <a:solidFill>
                  <a:srgbClr val="FF0000"/>
                </a:solidFill>
              </a:rPr>
              <a:t> / </a:t>
            </a:r>
            <a:r>
              <a:rPr lang="tr-TR" dirty="0" err="1">
                <a:solidFill>
                  <a:srgbClr val="FF0000"/>
                </a:solidFill>
              </a:rPr>
              <a:t>throw</a:t>
            </a:r>
            <a:r>
              <a:rPr lang="tr-TR" dirty="0">
                <a:solidFill>
                  <a:srgbClr val="FF0000"/>
                </a:solidFill>
              </a:rPr>
              <a:t> </a:t>
            </a:r>
            <a:r>
              <a:rPr lang="tr-TR" dirty="0" err="1">
                <a:solidFill>
                  <a:srgbClr val="FF0000"/>
                </a:solidFill>
              </a:rPr>
              <a:t>up</a:t>
            </a:r>
            <a:r>
              <a:rPr lang="tr-TR" dirty="0">
                <a:solidFill>
                  <a:srgbClr val="FF0000"/>
                </a:solidFill>
              </a:rPr>
              <a:t>: </a:t>
            </a:r>
            <a:r>
              <a:rPr lang="tr-TR" dirty="0"/>
              <a:t>kusmak / yediklerini çıkarmak</a:t>
            </a:r>
          </a:p>
          <a:p>
            <a:pPr marL="0" indent="0">
              <a:buNone/>
            </a:pPr>
            <a:r>
              <a:rPr lang="en-US" dirty="0"/>
              <a:t>The child has thrown up twice today due to the serious stomach infection.</a:t>
            </a:r>
            <a:endParaRPr lang="tr-TR" dirty="0"/>
          </a:p>
          <a:p>
            <a:r>
              <a:rPr lang="tr-TR" dirty="0" err="1">
                <a:solidFill>
                  <a:srgbClr val="FF0000"/>
                </a:solidFill>
              </a:rPr>
              <a:t>Bleed</a:t>
            </a:r>
            <a:r>
              <a:rPr lang="tr-TR" dirty="0">
                <a:solidFill>
                  <a:srgbClr val="FF0000"/>
                </a:solidFill>
              </a:rPr>
              <a:t>: </a:t>
            </a:r>
            <a:r>
              <a:rPr lang="tr-TR" dirty="0"/>
              <a:t>kanamak</a:t>
            </a:r>
          </a:p>
          <a:p>
            <a:pPr marL="0" indent="0">
              <a:buNone/>
            </a:pPr>
            <a:r>
              <a:rPr lang="en-US" dirty="0"/>
              <a:t>The nurse has stopped the wound; it hasn't bled since then.</a:t>
            </a:r>
            <a:endParaRPr lang="tr-TR" dirty="0"/>
          </a:p>
          <a:p>
            <a:r>
              <a:rPr lang="tr-TR" dirty="0" err="1">
                <a:solidFill>
                  <a:srgbClr val="FF0000"/>
                </a:solidFill>
              </a:rPr>
              <a:t>Twist</a:t>
            </a:r>
            <a:r>
              <a:rPr lang="tr-TR" dirty="0">
                <a:solidFill>
                  <a:srgbClr val="FF0000"/>
                </a:solidFill>
              </a:rPr>
              <a:t>: </a:t>
            </a:r>
            <a:r>
              <a:rPr lang="tr-TR" dirty="0"/>
              <a:t>burkmak</a:t>
            </a:r>
          </a:p>
          <a:p>
            <a:pPr marL="0" indent="0">
              <a:buNone/>
            </a:pPr>
            <a:r>
              <a:rPr lang="en-US" dirty="0"/>
              <a:t>He has twisted his ankle during the emergency rush.</a:t>
            </a:r>
            <a:endParaRPr lang="tr-TR" dirty="0"/>
          </a:p>
          <a:p>
            <a:r>
              <a:rPr lang="tr-TR" dirty="0" err="1">
                <a:solidFill>
                  <a:srgbClr val="FF0000"/>
                </a:solidFill>
              </a:rPr>
              <a:t>Sprain</a:t>
            </a:r>
            <a:r>
              <a:rPr lang="tr-TR" dirty="0">
                <a:solidFill>
                  <a:srgbClr val="FF0000"/>
                </a:solidFill>
              </a:rPr>
              <a:t>: </a:t>
            </a:r>
            <a:r>
              <a:rPr lang="tr-TR" dirty="0"/>
              <a:t>burkmak – incinmek</a:t>
            </a:r>
          </a:p>
          <a:p>
            <a:pPr marL="0" indent="0">
              <a:buNone/>
            </a:pPr>
            <a:r>
              <a:rPr lang="en-US" dirty="0"/>
              <a:t>Have you ever sprained your wrist while lifting heavy medical equipment?</a:t>
            </a:r>
            <a:endParaRPr lang="tr-TR" dirty="0"/>
          </a:p>
          <a:p>
            <a:endParaRPr lang="tr-TR" dirty="0"/>
          </a:p>
        </p:txBody>
      </p:sp>
    </p:spTree>
    <p:extLst>
      <p:ext uri="{BB962C8B-B14F-4D97-AF65-F5344CB8AC3E}">
        <p14:creationId xmlns:p14="http://schemas.microsoft.com/office/powerpoint/2010/main" val="3546635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366949-B515-4A34-B6E3-AC25EDC293A3}"/>
              </a:ext>
            </a:extLst>
          </p:cNvPr>
          <p:cNvSpPr>
            <a:spLocks noGrp="1"/>
          </p:cNvSpPr>
          <p:nvPr>
            <p:ph idx="1"/>
          </p:nvPr>
        </p:nvSpPr>
        <p:spPr>
          <a:xfrm>
            <a:off x="838200" y="428625"/>
            <a:ext cx="10515600" cy="5748338"/>
          </a:xfrm>
        </p:spPr>
        <p:txBody>
          <a:bodyPr>
            <a:normAutofit fontScale="92500" lnSpcReduction="20000"/>
          </a:bodyPr>
          <a:lstStyle/>
          <a:p>
            <a:endParaRPr lang="tr-TR" dirty="0"/>
          </a:p>
          <a:p>
            <a:r>
              <a:rPr lang="tr-TR" dirty="0" err="1">
                <a:solidFill>
                  <a:srgbClr val="FF0000"/>
                </a:solidFill>
              </a:rPr>
              <a:t>Antifebrile</a:t>
            </a:r>
            <a:r>
              <a:rPr lang="tr-TR" dirty="0">
                <a:solidFill>
                  <a:srgbClr val="FF0000"/>
                </a:solidFill>
              </a:rPr>
              <a:t>: </a:t>
            </a:r>
            <a:r>
              <a:rPr lang="tr-TR" dirty="0"/>
              <a:t>Ateş Düşürücü</a:t>
            </a:r>
          </a:p>
          <a:p>
            <a:pPr marL="0" indent="0">
              <a:buNone/>
            </a:pPr>
            <a:r>
              <a:rPr lang="en-US" dirty="0"/>
              <a:t>The doctor prescribed an antifebrile medication to help lower the patient's high fever.</a:t>
            </a:r>
            <a:endParaRPr lang="tr-TR" dirty="0"/>
          </a:p>
          <a:p>
            <a:r>
              <a:rPr lang="tr-TR" dirty="0" err="1">
                <a:solidFill>
                  <a:srgbClr val="FF0000"/>
                </a:solidFill>
              </a:rPr>
              <a:t>Benign</a:t>
            </a:r>
            <a:r>
              <a:rPr lang="tr-TR" dirty="0">
                <a:solidFill>
                  <a:srgbClr val="FF0000"/>
                </a:solidFill>
              </a:rPr>
              <a:t>: </a:t>
            </a:r>
            <a:r>
              <a:rPr lang="tr-TR" dirty="0"/>
              <a:t>İyi huylu</a:t>
            </a:r>
          </a:p>
          <a:p>
            <a:pPr marL="0" indent="0">
              <a:buNone/>
            </a:pPr>
            <a:r>
              <a:rPr lang="en-US" dirty="0"/>
              <a:t>We received the test results, and thankfully</a:t>
            </a:r>
            <a:r>
              <a:rPr lang="tr-TR" dirty="0"/>
              <a:t> (neyse ki)</a:t>
            </a:r>
            <a:r>
              <a:rPr lang="en-US" dirty="0"/>
              <a:t>, the tumor is benign.</a:t>
            </a:r>
            <a:endParaRPr lang="tr-TR" dirty="0"/>
          </a:p>
          <a:p>
            <a:r>
              <a:rPr lang="tr-TR" dirty="0">
                <a:solidFill>
                  <a:srgbClr val="FF0000"/>
                </a:solidFill>
              </a:rPr>
              <a:t>Blood </a:t>
            </a:r>
            <a:r>
              <a:rPr lang="tr-TR" dirty="0" err="1">
                <a:solidFill>
                  <a:srgbClr val="FF0000"/>
                </a:solidFill>
              </a:rPr>
              <a:t>transfusion</a:t>
            </a:r>
            <a:r>
              <a:rPr lang="tr-TR" dirty="0">
                <a:solidFill>
                  <a:srgbClr val="FF0000"/>
                </a:solidFill>
              </a:rPr>
              <a:t>: </a:t>
            </a:r>
            <a:r>
              <a:rPr lang="tr-TR" dirty="0"/>
              <a:t>Kan nakli</a:t>
            </a:r>
          </a:p>
          <a:p>
            <a:pPr marL="0" indent="0">
              <a:buNone/>
            </a:pPr>
            <a:r>
              <a:rPr lang="en-US" dirty="0"/>
              <a:t>The patient lost a lot of blood during surgery and needed an immediate blood transfusion.</a:t>
            </a:r>
            <a:endParaRPr lang="tr-TR" dirty="0"/>
          </a:p>
          <a:p>
            <a:r>
              <a:rPr lang="tr-TR" dirty="0">
                <a:solidFill>
                  <a:srgbClr val="FF0000"/>
                </a:solidFill>
              </a:rPr>
              <a:t>Break/bone </a:t>
            </a:r>
            <a:r>
              <a:rPr lang="tr-TR" dirty="0" err="1">
                <a:solidFill>
                  <a:srgbClr val="FF0000"/>
                </a:solidFill>
              </a:rPr>
              <a:t>fracture</a:t>
            </a:r>
            <a:r>
              <a:rPr lang="tr-TR" dirty="0">
                <a:solidFill>
                  <a:srgbClr val="FF0000"/>
                </a:solidFill>
              </a:rPr>
              <a:t>: </a:t>
            </a:r>
            <a:r>
              <a:rPr lang="tr-TR" dirty="0"/>
              <a:t>Kırık/ kemik kırığı</a:t>
            </a:r>
          </a:p>
          <a:p>
            <a:pPr marL="0" indent="0">
              <a:buNone/>
            </a:pPr>
            <a:r>
              <a:rPr lang="en-US" dirty="0"/>
              <a:t>The X-ray confirmed</a:t>
            </a:r>
            <a:r>
              <a:rPr lang="tr-TR" dirty="0"/>
              <a:t> (doğrulamak)</a:t>
            </a:r>
            <a:r>
              <a:rPr lang="en-US" dirty="0"/>
              <a:t> a minor bone fracture in his left wrist.</a:t>
            </a:r>
            <a:r>
              <a:rPr lang="tr-TR" dirty="0"/>
              <a:t>(bilek)</a:t>
            </a:r>
          </a:p>
          <a:p>
            <a:r>
              <a:rPr lang="tr-TR" dirty="0" err="1">
                <a:solidFill>
                  <a:srgbClr val="FF0000"/>
                </a:solidFill>
              </a:rPr>
              <a:t>Cast</a:t>
            </a:r>
            <a:r>
              <a:rPr lang="tr-TR" dirty="0">
                <a:solidFill>
                  <a:srgbClr val="FF0000"/>
                </a:solidFill>
              </a:rPr>
              <a:t>: </a:t>
            </a:r>
            <a:r>
              <a:rPr lang="tr-TR" dirty="0"/>
              <a:t>Alçı</a:t>
            </a:r>
          </a:p>
          <a:p>
            <a:pPr marL="0" indent="0">
              <a:buNone/>
            </a:pPr>
            <a:r>
              <a:rPr lang="en-US" dirty="0"/>
              <a:t>She will have to wear a cast on her leg for at least six weeks.</a:t>
            </a:r>
            <a:endParaRPr lang="tr-TR" dirty="0"/>
          </a:p>
        </p:txBody>
      </p:sp>
    </p:spTree>
    <p:extLst>
      <p:ext uri="{BB962C8B-B14F-4D97-AF65-F5344CB8AC3E}">
        <p14:creationId xmlns:p14="http://schemas.microsoft.com/office/powerpoint/2010/main" val="2664554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39C413-A352-406F-8556-815EDF20D57D}"/>
              </a:ext>
            </a:extLst>
          </p:cNvPr>
          <p:cNvSpPr>
            <a:spLocks noGrp="1"/>
          </p:cNvSpPr>
          <p:nvPr>
            <p:ph idx="1"/>
          </p:nvPr>
        </p:nvSpPr>
        <p:spPr>
          <a:xfrm>
            <a:off x="838200" y="600075"/>
            <a:ext cx="10515600" cy="5791200"/>
          </a:xfrm>
        </p:spPr>
        <p:txBody>
          <a:bodyPr>
            <a:normAutofit fontScale="92500" lnSpcReduction="10000"/>
          </a:bodyPr>
          <a:lstStyle/>
          <a:p>
            <a:r>
              <a:rPr lang="tr-TR" dirty="0" err="1">
                <a:solidFill>
                  <a:srgbClr val="FF0000"/>
                </a:solidFill>
              </a:rPr>
              <a:t>Disabled</a:t>
            </a:r>
            <a:r>
              <a:rPr lang="tr-TR" dirty="0">
                <a:solidFill>
                  <a:srgbClr val="FF0000"/>
                </a:solidFill>
              </a:rPr>
              <a:t>: </a:t>
            </a:r>
            <a:r>
              <a:rPr lang="tr-TR" dirty="0"/>
              <a:t>Engelli</a:t>
            </a:r>
          </a:p>
          <a:p>
            <a:pPr marL="0" indent="0">
              <a:buNone/>
            </a:pPr>
            <a:r>
              <a:rPr lang="en-US" dirty="0"/>
              <a:t>The building is fully</a:t>
            </a:r>
            <a:r>
              <a:rPr lang="tr-TR" dirty="0"/>
              <a:t>(tamamen)</a:t>
            </a:r>
            <a:r>
              <a:rPr lang="en-US" dirty="0"/>
              <a:t> accessible</a:t>
            </a:r>
            <a:r>
              <a:rPr lang="tr-TR" dirty="0"/>
              <a:t>(erişilebilir)</a:t>
            </a:r>
            <a:r>
              <a:rPr lang="en-US" dirty="0"/>
              <a:t> with ramps</a:t>
            </a:r>
            <a:r>
              <a:rPr lang="tr-TR" dirty="0"/>
              <a:t>(rampa)</a:t>
            </a:r>
            <a:r>
              <a:rPr lang="en-US" dirty="0"/>
              <a:t> and elevators</a:t>
            </a:r>
            <a:r>
              <a:rPr lang="tr-TR" dirty="0"/>
              <a:t>(asansör)</a:t>
            </a:r>
            <a:r>
              <a:rPr lang="en-US" dirty="0"/>
              <a:t> for disabled individuals.</a:t>
            </a:r>
            <a:r>
              <a:rPr lang="tr-TR" dirty="0"/>
              <a:t>(birey)</a:t>
            </a:r>
          </a:p>
          <a:p>
            <a:r>
              <a:rPr lang="tr-TR" dirty="0" err="1">
                <a:solidFill>
                  <a:srgbClr val="FF0000"/>
                </a:solidFill>
              </a:rPr>
              <a:t>Dressing</a:t>
            </a:r>
            <a:r>
              <a:rPr lang="tr-TR" dirty="0">
                <a:solidFill>
                  <a:srgbClr val="FF0000"/>
                </a:solidFill>
              </a:rPr>
              <a:t>: </a:t>
            </a:r>
            <a:r>
              <a:rPr lang="tr-TR" dirty="0"/>
              <a:t>Pansuman</a:t>
            </a:r>
          </a:p>
          <a:p>
            <a:pPr marL="0" indent="0">
              <a:buNone/>
            </a:pPr>
            <a:r>
              <a:rPr lang="en-US" dirty="0"/>
              <a:t>The nurse changed the dressing on the wound to prevent infection.</a:t>
            </a:r>
            <a:endParaRPr lang="tr-TR" dirty="0"/>
          </a:p>
          <a:p>
            <a:r>
              <a:rPr lang="tr-TR" dirty="0" err="1">
                <a:solidFill>
                  <a:srgbClr val="FF0000"/>
                </a:solidFill>
              </a:rPr>
              <a:t>Elastic</a:t>
            </a:r>
            <a:r>
              <a:rPr lang="tr-TR" dirty="0">
                <a:solidFill>
                  <a:srgbClr val="FF0000"/>
                </a:solidFill>
              </a:rPr>
              <a:t> </a:t>
            </a:r>
            <a:r>
              <a:rPr lang="tr-TR" dirty="0" err="1">
                <a:solidFill>
                  <a:srgbClr val="FF0000"/>
                </a:solidFill>
              </a:rPr>
              <a:t>Tape</a:t>
            </a:r>
            <a:r>
              <a:rPr lang="tr-TR" dirty="0">
                <a:solidFill>
                  <a:srgbClr val="FF0000"/>
                </a:solidFill>
              </a:rPr>
              <a:t>: </a:t>
            </a:r>
            <a:r>
              <a:rPr lang="tr-TR" dirty="0"/>
              <a:t>Elastik Bant</a:t>
            </a:r>
          </a:p>
          <a:p>
            <a:pPr marL="0" indent="0">
              <a:buNone/>
            </a:pPr>
            <a:r>
              <a:rPr lang="en-US" dirty="0"/>
              <a:t>Athletes often use elastic tape to support their muscles</a:t>
            </a:r>
            <a:r>
              <a:rPr lang="tr-TR" dirty="0"/>
              <a:t>(kas)</a:t>
            </a:r>
            <a:r>
              <a:rPr lang="en-US" dirty="0"/>
              <a:t> and joints</a:t>
            </a:r>
            <a:r>
              <a:rPr lang="tr-TR" dirty="0"/>
              <a:t> (eklem)</a:t>
            </a:r>
            <a:r>
              <a:rPr lang="en-US" dirty="0"/>
              <a:t> during a game.</a:t>
            </a:r>
            <a:r>
              <a:rPr lang="tr-TR" dirty="0"/>
              <a:t>(maç)</a:t>
            </a:r>
          </a:p>
          <a:p>
            <a:r>
              <a:rPr lang="tr-TR" dirty="0" err="1">
                <a:solidFill>
                  <a:srgbClr val="FF0000"/>
                </a:solidFill>
              </a:rPr>
              <a:t>Epidemic</a:t>
            </a:r>
            <a:r>
              <a:rPr lang="tr-TR" dirty="0">
                <a:solidFill>
                  <a:srgbClr val="FF0000"/>
                </a:solidFill>
              </a:rPr>
              <a:t>: </a:t>
            </a:r>
            <a:r>
              <a:rPr lang="tr-TR" dirty="0"/>
              <a:t>Salgın</a:t>
            </a:r>
          </a:p>
          <a:p>
            <a:pPr marL="0" indent="0">
              <a:buNone/>
            </a:pPr>
            <a:r>
              <a:rPr lang="en-US" dirty="0"/>
              <a:t>Health officials</a:t>
            </a:r>
            <a:r>
              <a:rPr lang="tr-TR" dirty="0"/>
              <a:t>(çalışanları)</a:t>
            </a:r>
            <a:r>
              <a:rPr lang="en-US" dirty="0"/>
              <a:t> are working hard</a:t>
            </a:r>
            <a:r>
              <a:rPr lang="tr-TR" dirty="0"/>
              <a:t>(sıkı)</a:t>
            </a:r>
            <a:r>
              <a:rPr lang="en-US" dirty="0"/>
              <a:t> to contain</a:t>
            </a:r>
            <a:r>
              <a:rPr lang="tr-TR" dirty="0"/>
              <a:t>(kontrol altına almak)</a:t>
            </a:r>
            <a:r>
              <a:rPr lang="en-US" dirty="0"/>
              <a:t> the flu epidemic in the city.</a:t>
            </a:r>
            <a:endParaRPr lang="tr-TR" dirty="0"/>
          </a:p>
          <a:p>
            <a:r>
              <a:rPr lang="tr-TR" dirty="0" err="1">
                <a:solidFill>
                  <a:srgbClr val="FF0000"/>
                </a:solidFill>
              </a:rPr>
              <a:t>Gauze</a:t>
            </a:r>
            <a:r>
              <a:rPr lang="tr-TR" dirty="0">
                <a:solidFill>
                  <a:srgbClr val="FF0000"/>
                </a:solidFill>
              </a:rPr>
              <a:t>: </a:t>
            </a:r>
            <a:r>
              <a:rPr lang="tr-TR" dirty="0"/>
              <a:t>Gazlı Bez</a:t>
            </a:r>
          </a:p>
          <a:p>
            <a:pPr marL="0" indent="0">
              <a:buNone/>
            </a:pPr>
            <a:r>
              <a:rPr lang="en-US" dirty="0"/>
              <a:t>Clean the area with a piece</a:t>
            </a:r>
            <a:r>
              <a:rPr lang="tr-TR" dirty="0"/>
              <a:t> (bölge)</a:t>
            </a:r>
            <a:r>
              <a:rPr lang="en-US" dirty="0"/>
              <a:t> of sterile gauze before applying the ointment.</a:t>
            </a:r>
            <a:r>
              <a:rPr lang="tr-TR" dirty="0"/>
              <a:t>(merhem)</a:t>
            </a:r>
          </a:p>
          <a:p>
            <a:endParaRPr lang="tr-TR" dirty="0"/>
          </a:p>
        </p:txBody>
      </p:sp>
    </p:spTree>
    <p:extLst>
      <p:ext uri="{BB962C8B-B14F-4D97-AF65-F5344CB8AC3E}">
        <p14:creationId xmlns:p14="http://schemas.microsoft.com/office/powerpoint/2010/main" val="2549689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D65EC3-AEB6-4F84-875C-5FCC02B90708}"/>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1</a:t>
            </a:r>
            <a:endParaRPr lang="tr-TR" dirty="0"/>
          </a:p>
        </p:txBody>
      </p:sp>
      <p:sp>
        <p:nvSpPr>
          <p:cNvPr id="3" name="İçerik Yer Tutucusu 2">
            <a:extLst>
              <a:ext uri="{FF2B5EF4-FFF2-40B4-BE49-F238E27FC236}">
                <a16:creationId xmlns:a16="http://schemas.microsoft.com/office/drawing/2014/main" id="{731E9F16-36D0-498B-AF46-E4F4BEC2DFC1}"/>
              </a:ext>
            </a:extLst>
          </p:cNvPr>
          <p:cNvSpPr>
            <a:spLocks noGrp="1"/>
          </p:cNvSpPr>
          <p:nvPr>
            <p:ph idx="1"/>
          </p:nvPr>
        </p:nvSpPr>
        <p:spPr/>
        <p:txBody>
          <a:bodyPr>
            <a:normAutofit/>
          </a:bodyPr>
          <a:lstStyle/>
          <a:p>
            <a:r>
              <a:rPr lang="en-US" dirty="0"/>
              <a:t>Mr. Demir has worked as a senior medical representative</a:t>
            </a:r>
            <a:r>
              <a:rPr lang="tr-TR" dirty="0"/>
              <a:t> (Kıdemli tıbbi mümessil / tıbbi tanıtım temsilcisi)</a:t>
            </a:r>
            <a:r>
              <a:rPr lang="en-US" dirty="0"/>
              <a:t> for five years. During his career, he has launched</a:t>
            </a:r>
            <a:r>
              <a:rPr lang="tr-TR" dirty="0"/>
              <a:t> (</a:t>
            </a:r>
            <a:r>
              <a:rPr lang="tr-TR" dirty="0" err="1"/>
              <a:t>Lansman</a:t>
            </a:r>
            <a:r>
              <a:rPr lang="tr-TR" dirty="0"/>
              <a:t> yapmak, bir ürünü piyasaya sürmek/tanıtmak)</a:t>
            </a:r>
            <a:r>
              <a:rPr lang="en-US" dirty="0"/>
              <a:t> several successful pharmaceutical products</a:t>
            </a:r>
            <a:r>
              <a:rPr lang="tr-TR" dirty="0"/>
              <a:t> (</a:t>
            </a:r>
            <a:r>
              <a:rPr lang="tr-TR" dirty="0" err="1"/>
              <a:t>Farmasötik</a:t>
            </a:r>
            <a:r>
              <a:rPr lang="tr-TR" dirty="0"/>
              <a:t> ürün / İlaç ürünü)</a:t>
            </a:r>
            <a:r>
              <a:rPr lang="en-US" dirty="0"/>
              <a:t> and has visited hundreds of healthcare professionals. He has already built strong relationships</a:t>
            </a:r>
            <a:r>
              <a:rPr lang="tr-TR" dirty="0"/>
              <a:t> (Güçlü ilişki kurmak / Profesyonel bağ geliştirmek.)</a:t>
            </a:r>
            <a:r>
              <a:rPr lang="en-US" dirty="0"/>
              <a:t> with the neurologists in his region.</a:t>
            </a:r>
            <a:endParaRPr lang="tr-TR" dirty="0"/>
          </a:p>
        </p:txBody>
      </p:sp>
    </p:spTree>
    <p:extLst>
      <p:ext uri="{BB962C8B-B14F-4D97-AF65-F5344CB8AC3E}">
        <p14:creationId xmlns:p14="http://schemas.microsoft.com/office/powerpoint/2010/main" val="143340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C95606-A82B-4DEB-BF31-088796577025}"/>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1</a:t>
            </a:r>
            <a:endParaRPr lang="tr-TR" dirty="0"/>
          </a:p>
        </p:txBody>
      </p:sp>
      <p:sp>
        <p:nvSpPr>
          <p:cNvPr id="3" name="İçerik Yer Tutucusu 2">
            <a:extLst>
              <a:ext uri="{FF2B5EF4-FFF2-40B4-BE49-F238E27FC236}">
                <a16:creationId xmlns:a16="http://schemas.microsoft.com/office/drawing/2014/main" id="{A5027C1D-7D65-4A41-A862-2CAE4C389952}"/>
              </a:ext>
            </a:extLst>
          </p:cNvPr>
          <p:cNvSpPr>
            <a:spLocks noGrp="1"/>
          </p:cNvSpPr>
          <p:nvPr>
            <p:ph idx="1"/>
          </p:nvPr>
        </p:nvSpPr>
        <p:spPr/>
        <p:txBody>
          <a:bodyPr/>
          <a:lstStyle/>
          <a:p>
            <a:r>
              <a:rPr lang="en-US" dirty="0"/>
              <a:t>Recently, his company has introduced a revolutionary drug</a:t>
            </a:r>
            <a:r>
              <a:rPr lang="tr-TR" dirty="0"/>
              <a:t> (Devrim niteliğinde ilaç)</a:t>
            </a:r>
            <a:r>
              <a:rPr lang="en-US" dirty="0"/>
              <a:t> that prevents stroke risks. Mr. Demir has just returned from an international medical congress</a:t>
            </a:r>
            <a:r>
              <a:rPr lang="tr-TR" dirty="0"/>
              <a:t> (Uluslararası tıp kongresi)</a:t>
            </a:r>
            <a:r>
              <a:rPr lang="en-US" dirty="0"/>
              <a:t> where global experts discussed this new treatment. He hasn't organized his local launch meeting yet, but he has already scheduled appointments</a:t>
            </a:r>
            <a:r>
              <a:rPr lang="tr-TR" dirty="0"/>
              <a:t> (Randevu planlamak / Randevu ayarlamak)</a:t>
            </a:r>
            <a:r>
              <a:rPr lang="en-US" dirty="0"/>
              <a:t> with key cardiologists for next week. He believes that this new product will change his career because he has never seen such impressive clinical data</a:t>
            </a:r>
            <a:r>
              <a:rPr lang="tr-TR" dirty="0"/>
              <a:t> (Etkileyici klinik veri)</a:t>
            </a:r>
            <a:r>
              <a:rPr lang="en-US" dirty="0"/>
              <a:t> before.</a:t>
            </a:r>
            <a:endParaRPr lang="tr-TR" dirty="0"/>
          </a:p>
        </p:txBody>
      </p:sp>
    </p:spTree>
    <p:extLst>
      <p:ext uri="{BB962C8B-B14F-4D97-AF65-F5344CB8AC3E}">
        <p14:creationId xmlns:p14="http://schemas.microsoft.com/office/powerpoint/2010/main" val="2992861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7B3DEC3-FB0A-4A8C-9DD9-135EBB690F8F}"/>
              </a:ext>
            </a:extLst>
          </p:cNvPr>
          <p:cNvSpPr>
            <a:spLocks noGrp="1"/>
          </p:cNvSpPr>
          <p:nvPr>
            <p:ph idx="1"/>
          </p:nvPr>
        </p:nvSpPr>
        <p:spPr>
          <a:xfrm>
            <a:off x="838200" y="1095375"/>
            <a:ext cx="10515600" cy="5081588"/>
          </a:xfrm>
        </p:spPr>
        <p:txBody>
          <a:bodyPr/>
          <a:lstStyle/>
          <a:p>
            <a:pPr marL="0" indent="0" algn="just">
              <a:buNone/>
            </a:pPr>
            <a:r>
              <a:rPr lang="tr-TR" sz="4400" dirty="0">
                <a:solidFill>
                  <a:srgbClr val="FF0000"/>
                </a:solidFill>
                <a:latin typeface="+mj-lt"/>
              </a:rPr>
              <a:t>Reading </a:t>
            </a:r>
            <a:r>
              <a:rPr lang="tr-TR" sz="4400" dirty="0" err="1">
                <a:solidFill>
                  <a:srgbClr val="FF0000"/>
                </a:solidFill>
                <a:latin typeface="+mj-lt"/>
              </a:rPr>
              <a:t>Text</a:t>
            </a:r>
            <a:r>
              <a:rPr lang="tr-TR" sz="4400" dirty="0">
                <a:solidFill>
                  <a:srgbClr val="FF0000"/>
                </a:solidFill>
                <a:latin typeface="+mj-lt"/>
              </a:rPr>
              <a:t> 2</a:t>
            </a:r>
          </a:p>
          <a:p>
            <a:pPr algn="just"/>
            <a:r>
              <a:rPr lang="en-US" dirty="0"/>
              <a:t>"Health is one of the most important things in life. To stay healthy, we need to eat nutritious</a:t>
            </a:r>
            <a:r>
              <a:rPr lang="tr-TR" dirty="0"/>
              <a:t> (besleyici)</a:t>
            </a:r>
            <a:r>
              <a:rPr lang="en-US" dirty="0"/>
              <a:t> food, exercise regularly, and get enough sleep. Drinking water and avoiding harmful habits like smoking also help us live a better life. Visiting the doctor for regular check-ups is important to prevent illnesses. A healthy mind is just as important as a healthy body, so we should also take care of</a:t>
            </a:r>
            <a:r>
              <a:rPr lang="tr-TR" dirty="0"/>
              <a:t> (dikkat etmek, ilgilenmek)</a:t>
            </a:r>
            <a:r>
              <a:rPr lang="en-US" dirty="0"/>
              <a:t> our mental well-being</a:t>
            </a:r>
            <a:r>
              <a:rPr lang="tr-TR" dirty="0"/>
              <a:t> (iyilik)</a:t>
            </a:r>
            <a:r>
              <a:rPr lang="en-US" dirty="0"/>
              <a:t> by reducing</a:t>
            </a:r>
            <a:r>
              <a:rPr lang="tr-TR" dirty="0"/>
              <a:t> (azaltmak)</a:t>
            </a:r>
            <a:r>
              <a:rPr lang="en-US" dirty="0"/>
              <a:t> stress and spending time with loved ones."</a:t>
            </a:r>
            <a:endParaRPr lang="tr-TR" dirty="0"/>
          </a:p>
        </p:txBody>
      </p:sp>
    </p:spTree>
    <p:extLst>
      <p:ext uri="{BB962C8B-B14F-4D97-AF65-F5344CB8AC3E}">
        <p14:creationId xmlns:p14="http://schemas.microsoft.com/office/powerpoint/2010/main" val="612037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48012C-8640-4873-83B8-0AA6D968845F}"/>
              </a:ext>
            </a:extLst>
          </p:cNvPr>
          <p:cNvSpPr>
            <a:spLocks noGrp="1"/>
          </p:cNvSpPr>
          <p:nvPr>
            <p:ph type="title"/>
          </p:nvPr>
        </p:nvSpPr>
        <p:spPr/>
        <p:txBody>
          <a:bodyPr/>
          <a:lstStyle/>
          <a:p>
            <a:r>
              <a:rPr lang="tr-TR" sz="4400" dirty="0">
                <a:solidFill>
                  <a:srgbClr val="FF0000"/>
                </a:solidFill>
              </a:rPr>
              <a:t>Reading </a:t>
            </a:r>
            <a:r>
              <a:rPr lang="tr-TR" sz="4400" dirty="0" err="1">
                <a:solidFill>
                  <a:srgbClr val="FF0000"/>
                </a:solidFill>
              </a:rPr>
              <a:t>Text</a:t>
            </a:r>
            <a:r>
              <a:rPr lang="tr-TR" sz="4400" dirty="0">
                <a:solidFill>
                  <a:srgbClr val="FF0000"/>
                </a:solidFill>
              </a:rPr>
              <a:t> 3</a:t>
            </a:r>
            <a:endParaRPr lang="tr-TR" dirty="0"/>
          </a:p>
        </p:txBody>
      </p:sp>
      <p:sp>
        <p:nvSpPr>
          <p:cNvPr id="3" name="İçerik Yer Tutucusu 2">
            <a:extLst>
              <a:ext uri="{FF2B5EF4-FFF2-40B4-BE49-F238E27FC236}">
                <a16:creationId xmlns:a16="http://schemas.microsoft.com/office/drawing/2014/main" id="{A284270D-E22F-44AB-ACDC-B4FA538A4A30}"/>
              </a:ext>
            </a:extLst>
          </p:cNvPr>
          <p:cNvSpPr>
            <a:spLocks noGrp="1"/>
          </p:cNvSpPr>
          <p:nvPr>
            <p:ph idx="1"/>
          </p:nvPr>
        </p:nvSpPr>
        <p:spPr/>
        <p:txBody>
          <a:bodyPr/>
          <a:lstStyle/>
          <a:p>
            <a:r>
              <a:rPr lang="en-US" dirty="0"/>
              <a:t>Sports are very important for a healthy and happy life. They help us stay fit, strong, and active. Playing sports improves (</a:t>
            </a:r>
            <a:r>
              <a:rPr lang="en-US" dirty="0" err="1"/>
              <a:t>geliştirmek</a:t>
            </a:r>
            <a:r>
              <a:rPr lang="en-US" dirty="0"/>
              <a:t>) our physical health by strengthening (</a:t>
            </a:r>
            <a:r>
              <a:rPr lang="en-US" dirty="0" err="1"/>
              <a:t>güçlendirmek</a:t>
            </a:r>
            <a:r>
              <a:rPr lang="en-US" dirty="0"/>
              <a:t>) our muscles (kas) and bones (</a:t>
            </a:r>
            <a:r>
              <a:rPr lang="en-US" dirty="0" err="1"/>
              <a:t>kemik</a:t>
            </a:r>
            <a:r>
              <a:rPr lang="en-US" dirty="0"/>
              <a:t>), boosting (</a:t>
            </a:r>
            <a:r>
              <a:rPr lang="en-US" dirty="0" err="1"/>
              <a:t>güçlendirmek</a:t>
            </a:r>
            <a:r>
              <a:rPr lang="en-US" dirty="0"/>
              <a:t>) our immune system, and improving our overall energy levels (</a:t>
            </a:r>
            <a:r>
              <a:rPr lang="en-US" dirty="0" err="1"/>
              <a:t>genel</a:t>
            </a:r>
            <a:r>
              <a:rPr lang="en-US" dirty="0"/>
              <a:t> </a:t>
            </a:r>
            <a:r>
              <a:rPr lang="en-US" dirty="0" err="1"/>
              <a:t>enerji</a:t>
            </a:r>
            <a:r>
              <a:rPr lang="en-US" dirty="0"/>
              <a:t> </a:t>
            </a:r>
            <a:r>
              <a:rPr lang="en-US" dirty="0" err="1"/>
              <a:t>seviyeleri</a:t>
            </a:r>
            <a:r>
              <a:rPr lang="en-US" dirty="0"/>
              <a:t>). It also teaches us valuable (</a:t>
            </a:r>
            <a:r>
              <a:rPr lang="en-US" dirty="0" err="1"/>
              <a:t>değerli</a:t>
            </a:r>
            <a:r>
              <a:rPr lang="en-US" dirty="0"/>
              <a:t>) skills like teamwork, discipline, and leadership, which are useful in everyday life. Sports improve our mental health too by reducing stress, anxiety, and depression. </a:t>
            </a:r>
          </a:p>
          <a:p>
            <a:endParaRPr lang="tr-TR" dirty="0"/>
          </a:p>
        </p:txBody>
      </p:sp>
    </p:spTree>
    <p:extLst>
      <p:ext uri="{BB962C8B-B14F-4D97-AF65-F5344CB8AC3E}">
        <p14:creationId xmlns:p14="http://schemas.microsoft.com/office/powerpoint/2010/main" val="29829004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2112</Words>
  <Application>Microsoft Office PowerPoint</Application>
  <PresentationFormat>Geniş ekran</PresentationFormat>
  <Paragraphs>169</Paragraphs>
  <Slides>24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Aptos</vt:lpstr>
      <vt:lpstr>Arial</vt:lpstr>
      <vt:lpstr>Calibri</vt:lpstr>
      <vt:lpstr>Calibri Light</vt:lpstr>
      <vt:lpstr>Google Sans Text</vt:lpstr>
      <vt:lpstr>Times New Roman</vt:lpstr>
      <vt:lpstr>Office Teması</vt:lpstr>
      <vt:lpstr>MESLEKİ YABANCI DİL I</vt:lpstr>
      <vt:lpstr>PowerPoint Sunusu</vt:lpstr>
      <vt:lpstr>PowerPoint Sunusu</vt:lpstr>
      <vt:lpstr>PowerPoint Sunusu</vt:lpstr>
      <vt:lpstr>PowerPoint Sunusu</vt:lpstr>
      <vt:lpstr>Reading Text 1</vt:lpstr>
      <vt:lpstr>Reading Text 1</vt:lpstr>
      <vt:lpstr>PowerPoint Sunusu</vt:lpstr>
      <vt:lpstr>Reading Text 3</vt:lpstr>
      <vt:lpstr>Reading Text 3</vt:lpstr>
      <vt:lpstr>Reading Text 4</vt:lpstr>
      <vt:lpstr>Reading Text 4</vt:lpstr>
      <vt:lpstr>THE PRESENT PERFECT TENSE &amp; MEDICAL CONTEXT</vt:lpstr>
      <vt:lpstr>FORMATION (YAPI)</vt:lpstr>
      <vt:lpstr>Medical Examples (Tıbbi Örnekler)</vt:lpstr>
      <vt:lpstr>Medical Examples (Tıbbi Örnekler)</vt:lpstr>
      <vt:lpstr>C) Yes/No Questions</vt:lpstr>
      <vt:lpstr>"WH- QUESTIONS" IN PRESENT PERFECT</vt:lpstr>
      <vt:lpstr>TIME EXPRESSIONS</vt:lpstr>
      <vt:lpstr>PowerPoint Sunusu</vt:lpstr>
      <vt:lpstr>PowerPoint Sunusu</vt:lpstr>
      <vt:lpstr>İngilizce'den Türkçe'ye Çeviriniz</vt:lpstr>
      <vt:lpstr>Türkçe'den İngilizce'ye Çeviriniz</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MESLEKİ YABANCI DİL I</dc:title>
  <dc:creator>Naciye Sündüz Oğuz</dc:creator>
  <cp:lastModifiedBy>NACIYE SUNDUZ OGUZ</cp:lastModifiedBy>
  <cp:revision>23</cp:revision>
  <dcterms:created xsi:type="dcterms:W3CDTF">2024-12-02T10:19:10Z</dcterms:created>
  <dcterms:modified xsi:type="dcterms:W3CDTF">2026-05-21T15:35:36Z</dcterms:modified>
</cp:coreProperties>
</file>