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85" r:id="rId4"/>
    <p:sldId id="286" r:id="rId5"/>
    <p:sldId id="287" r:id="rId6"/>
    <p:sldId id="288" r:id="rId7"/>
    <p:sldId id="289" r:id="rId8"/>
    <p:sldId id="290" r:id="rId9"/>
    <p:sldId id="291"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 id="281" r:id="rId34"/>
    <p:sldId id="282" r:id="rId35"/>
    <p:sldId id="284" r:id="rId36"/>
    <p:sldId id="292" r:id="rId37"/>
    <p:sldId id="293" r:id="rId38"/>
    <p:sldId id="294" r:id="rId3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118" autoAdjust="0"/>
  </p:normalViewPr>
  <p:slideViewPr>
    <p:cSldViewPr>
      <p:cViewPr varScale="1">
        <p:scale>
          <a:sx n="82" d="100"/>
          <a:sy n="82" d="100"/>
        </p:scale>
        <p:origin x="1474"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Date Placeholder 29"/>
          <p:cNvSpPr>
            <a:spLocks noGrp="1"/>
          </p:cNvSpPr>
          <p:nvPr>
            <p:ph type="dt" sz="half" idx="10"/>
          </p:nvPr>
        </p:nvSpPr>
        <p:spPr/>
        <p:txBody>
          <a:bodyPr/>
          <a:lstStyle/>
          <a:p>
            <a:fld id="{D533759F-16A2-4F60-AD6F-ADEECD1A7867}" type="datetimeFigureOut">
              <a:rPr lang="tr-TR" smtClean="0"/>
              <a:t>29.12.2025</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96DED4D4-A48E-4BC8-9507-E77E8E6173F9}"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Date Placeholder 3"/>
          <p:cNvSpPr>
            <a:spLocks noGrp="1"/>
          </p:cNvSpPr>
          <p:nvPr>
            <p:ph type="dt" sz="half" idx="10"/>
          </p:nvPr>
        </p:nvSpPr>
        <p:spPr/>
        <p:txBody>
          <a:bodyPr/>
          <a:lstStyle/>
          <a:p>
            <a:fld id="{D533759F-16A2-4F60-AD6F-ADEECD1A7867}" type="datetimeFigureOut">
              <a:rPr lang="tr-TR" smtClean="0"/>
              <a:t>29.12.2025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DED4D4-A48E-4BC8-9507-E77E8E6173F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Date Placeholder 3"/>
          <p:cNvSpPr>
            <a:spLocks noGrp="1"/>
          </p:cNvSpPr>
          <p:nvPr>
            <p:ph type="dt" sz="half" idx="10"/>
          </p:nvPr>
        </p:nvSpPr>
        <p:spPr/>
        <p:txBody>
          <a:bodyPr/>
          <a:lstStyle/>
          <a:p>
            <a:fld id="{D533759F-16A2-4F60-AD6F-ADEECD1A7867}" type="datetimeFigureOut">
              <a:rPr lang="tr-TR" smtClean="0"/>
              <a:t>29.12.2025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DED4D4-A48E-4BC8-9507-E77E8E6173F9}"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Date Placeholder 3"/>
          <p:cNvSpPr>
            <a:spLocks noGrp="1"/>
          </p:cNvSpPr>
          <p:nvPr>
            <p:ph type="dt" sz="half" idx="10"/>
          </p:nvPr>
        </p:nvSpPr>
        <p:spPr/>
        <p:txBody>
          <a:bodyPr/>
          <a:lstStyle/>
          <a:p>
            <a:fld id="{D533759F-16A2-4F60-AD6F-ADEECD1A7867}" type="datetimeFigureOut">
              <a:rPr lang="tr-TR" smtClean="0"/>
              <a:t>29.12.2025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DED4D4-A48E-4BC8-9507-E77E8E6173F9}"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Date Placeholder 3"/>
          <p:cNvSpPr>
            <a:spLocks noGrp="1"/>
          </p:cNvSpPr>
          <p:nvPr>
            <p:ph type="dt" sz="half" idx="10"/>
          </p:nvPr>
        </p:nvSpPr>
        <p:spPr/>
        <p:txBody>
          <a:bodyPr/>
          <a:lstStyle/>
          <a:p>
            <a:fld id="{D533759F-16A2-4F60-AD6F-ADEECD1A7867}" type="datetimeFigureOut">
              <a:rPr lang="tr-TR" smtClean="0"/>
              <a:t>29.12.2025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DED4D4-A48E-4BC8-9507-E77E8E6173F9}"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Date Placeholder 4"/>
          <p:cNvSpPr>
            <a:spLocks noGrp="1"/>
          </p:cNvSpPr>
          <p:nvPr>
            <p:ph type="dt" sz="half" idx="10"/>
          </p:nvPr>
        </p:nvSpPr>
        <p:spPr/>
        <p:txBody>
          <a:bodyPr/>
          <a:lstStyle/>
          <a:p>
            <a:fld id="{D533759F-16A2-4F60-AD6F-ADEECD1A7867}" type="datetimeFigureOut">
              <a:rPr lang="tr-TR" smtClean="0"/>
              <a:t>29.12.2025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6DED4D4-A48E-4BC8-9507-E77E8E6173F9}"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Date Placeholder 6"/>
          <p:cNvSpPr>
            <a:spLocks noGrp="1"/>
          </p:cNvSpPr>
          <p:nvPr>
            <p:ph type="dt" sz="half" idx="10"/>
          </p:nvPr>
        </p:nvSpPr>
        <p:spPr/>
        <p:txBody>
          <a:bodyPr/>
          <a:lstStyle/>
          <a:p>
            <a:fld id="{D533759F-16A2-4F60-AD6F-ADEECD1A7867}" type="datetimeFigureOut">
              <a:rPr lang="tr-TR" smtClean="0"/>
              <a:t>29.12.2025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6DED4D4-A48E-4BC8-9507-E77E8E6173F9}"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Date Placeholder 2"/>
          <p:cNvSpPr>
            <a:spLocks noGrp="1"/>
          </p:cNvSpPr>
          <p:nvPr>
            <p:ph type="dt" sz="half" idx="10"/>
          </p:nvPr>
        </p:nvSpPr>
        <p:spPr/>
        <p:txBody>
          <a:bodyPr/>
          <a:lstStyle/>
          <a:p>
            <a:fld id="{D533759F-16A2-4F60-AD6F-ADEECD1A7867}" type="datetimeFigureOut">
              <a:rPr lang="tr-TR" smtClean="0"/>
              <a:t>29.12.2025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6DED4D4-A48E-4BC8-9507-E77E8E6173F9}"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33759F-16A2-4F60-AD6F-ADEECD1A7867}" type="datetimeFigureOut">
              <a:rPr lang="tr-TR" smtClean="0"/>
              <a:t>29.12.2025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6DED4D4-A48E-4BC8-9507-E77E8E6173F9}"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Date Placeholder 4"/>
          <p:cNvSpPr>
            <a:spLocks noGrp="1"/>
          </p:cNvSpPr>
          <p:nvPr>
            <p:ph type="dt" sz="half" idx="10"/>
          </p:nvPr>
        </p:nvSpPr>
        <p:spPr/>
        <p:txBody>
          <a:bodyPr/>
          <a:lstStyle/>
          <a:p>
            <a:fld id="{D533759F-16A2-4F60-AD6F-ADEECD1A7867}" type="datetimeFigureOut">
              <a:rPr lang="tr-TR" smtClean="0"/>
              <a:t>29.12.2025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6DED4D4-A48E-4BC8-9507-E77E8E6173F9}"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Date Placeholder 4"/>
          <p:cNvSpPr>
            <a:spLocks noGrp="1"/>
          </p:cNvSpPr>
          <p:nvPr>
            <p:ph type="dt" sz="half" idx="10"/>
          </p:nvPr>
        </p:nvSpPr>
        <p:spPr/>
        <p:txBody>
          <a:bodyPr/>
          <a:lstStyle/>
          <a:p>
            <a:fld id="{D533759F-16A2-4F60-AD6F-ADEECD1A7867}" type="datetimeFigureOut">
              <a:rPr lang="tr-TR" smtClean="0"/>
              <a:t>29.12.2025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96DED4D4-A48E-4BC8-9507-E77E8E6173F9}" type="slidenum">
              <a:rPr lang="tr-TR" smtClean="0"/>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533759F-16A2-4F60-AD6F-ADEECD1A7867}" type="datetimeFigureOut">
              <a:rPr lang="tr-TR" smtClean="0"/>
              <a:t>29.12.2025</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6DED4D4-A48E-4BC8-9507-E77E8E6173F9}" type="slidenum">
              <a:rPr lang="tr-TR" smtClean="0"/>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hyperlink" Target="http://www.kimyaevi.org.tr/"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image" Target="../media/image14.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5.png"/><Relationship Id="rId1" Type="http://schemas.openxmlformats.org/officeDocument/2006/relationships/slideLayout" Target="../slideLayouts/slideLayout7.xml"/><Relationship Id="rId6" Type="http://schemas.openxmlformats.org/officeDocument/2006/relationships/image" Target="../media/image17.jpeg"/><Relationship Id="rId5" Type="http://schemas.openxmlformats.org/officeDocument/2006/relationships/image" Target="../media/image16.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908720"/>
            <a:ext cx="5685256" cy="3056384"/>
          </a:xfrm>
        </p:spPr>
        <p:txBody>
          <a:bodyPr>
            <a:normAutofit fontScale="90000"/>
          </a:bodyPr>
          <a:lstStyle/>
          <a:p>
            <a:pPr algn="l"/>
            <a:r>
              <a:rPr lang="tr-TR" dirty="0"/>
              <a:t> </a:t>
            </a:r>
            <a:r>
              <a:rPr lang="tr-TR" sz="4400" dirty="0">
                <a:latin typeface="Arial" pitchFamily="34" charset="0"/>
                <a:cs typeface="Arial" pitchFamily="34" charset="0"/>
              </a:rPr>
              <a:t>TEHLİKELİ KİMYASALLARIN SINIFLANDIRILMASI</a:t>
            </a:r>
            <a:br>
              <a:rPr lang="tr-TR" sz="4400" dirty="0">
                <a:latin typeface="Arial" pitchFamily="34" charset="0"/>
                <a:cs typeface="Arial" pitchFamily="34" charset="0"/>
              </a:rPr>
            </a:br>
            <a:r>
              <a:rPr lang="tr-TR" sz="4400" dirty="0">
                <a:latin typeface="Arial" pitchFamily="34" charset="0"/>
                <a:cs typeface="Arial" pitchFamily="34" charset="0"/>
              </a:rPr>
              <a:t>DEPOLANMASI</a:t>
            </a:r>
            <a:br>
              <a:rPr lang="tr-TR" sz="4400" dirty="0">
                <a:latin typeface="Arial" pitchFamily="34" charset="0"/>
                <a:cs typeface="Arial" pitchFamily="34" charset="0"/>
              </a:rPr>
            </a:br>
            <a:r>
              <a:rPr lang="tr-TR" sz="4400" dirty="0">
                <a:latin typeface="Arial" pitchFamily="34" charset="0"/>
                <a:cs typeface="Arial" pitchFamily="34" charset="0"/>
              </a:rPr>
              <a:t>KULLANIMI </a:t>
            </a:r>
          </a:p>
        </p:txBody>
      </p:sp>
    </p:spTree>
    <p:extLst>
      <p:ext uri="{BB962C8B-B14F-4D97-AF65-F5344CB8AC3E}">
        <p14:creationId xmlns:p14="http://schemas.microsoft.com/office/powerpoint/2010/main" val="1058968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500" dirty="0">
                <a:latin typeface="Arial" pitchFamily="34" charset="0"/>
              </a:rPr>
              <a:t>Kolay Alev Alabilen ve Çok Kolay Alev Alabilen Maddelerin Depolanması </a:t>
            </a:r>
          </a:p>
        </p:txBody>
      </p:sp>
      <p:sp>
        <p:nvSpPr>
          <p:cNvPr id="3" name="İçerik Yer Tutucusu 2"/>
          <p:cNvSpPr>
            <a:spLocks noGrp="1"/>
          </p:cNvSpPr>
          <p:nvPr>
            <p:ph idx="1"/>
          </p:nvPr>
        </p:nvSpPr>
        <p:spPr/>
        <p:txBody>
          <a:bodyPr>
            <a:noAutofit/>
          </a:bodyPr>
          <a:lstStyle/>
          <a:p>
            <a:pPr>
              <a:buFont typeface="Wingdings" pitchFamily="2" charset="2"/>
              <a:buChar char="Ø"/>
            </a:pPr>
            <a:endParaRPr lang="tr-TR" sz="1400" dirty="0">
              <a:latin typeface="Arial" pitchFamily="34" charset="0"/>
            </a:endParaRPr>
          </a:p>
          <a:p>
            <a:pPr>
              <a:buFont typeface="Wingdings" pitchFamily="2" charset="2"/>
              <a:buChar char="Ø"/>
            </a:pPr>
            <a:r>
              <a:rPr lang="tr-TR" sz="1400" dirty="0">
                <a:latin typeface="Arial" pitchFamily="34" charset="0"/>
              </a:rPr>
              <a:t>  Alev alabilen maddeleri tüm ateşleme kaynaklarından (açık alevler, sıcak yüzeyler, direkt güneş ışığı, kıvılcım)uzak tutunuz. </a:t>
            </a:r>
          </a:p>
          <a:p>
            <a:pPr>
              <a:buFont typeface="Wingdings" pitchFamily="2" charset="2"/>
              <a:buChar char="Ø"/>
            </a:pPr>
            <a:r>
              <a:rPr lang="tr-TR" sz="1400" dirty="0">
                <a:latin typeface="Arial" pitchFamily="34" charset="0"/>
              </a:rPr>
              <a:t> Alev alabilen maddeleri özellikle oksitleyiciler ve </a:t>
            </a:r>
            <a:r>
              <a:rPr lang="tr-TR" sz="1400" dirty="0" err="1">
                <a:latin typeface="Arial" pitchFamily="34" charset="0"/>
              </a:rPr>
              <a:t>toksikler</a:t>
            </a:r>
            <a:r>
              <a:rPr lang="tr-TR" sz="1400" dirty="0">
                <a:latin typeface="Arial" pitchFamily="34" charset="0"/>
              </a:rPr>
              <a:t> gibi tehlike sınıflarından ayrı depolayınız.  </a:t>
            </a:r>
          </a:p>
          <a:p>
            <a:pPr>
              <a:buFont typeface="Wingdings" pitchFamily="2" charset="2"/>
              <a:buChar char="Ø"/>
            </a:pPr>
            <a:r>
              <a:rPr lang="tr-TR" sz="1400" dirty="0">
                <a:latin typeface="Arial" pitchFamily="34" charset="0"/>
              </a:rPr>
              <a:t>Alev alabilen gazları oksitleyici gazlardan, uygun ve onaylı bir yanmaz bölme ile ya da arada en az 6 metrelik bir mesafe olacak şekilde ayrı tutunuz. </a:t>
            </a:r>
          </a:p>
          <a:p>
            <a:pPr>
              <a:buFont typeface="Wingdings" pitchFamily="2" charset="2"/>
              <a:buChar char="Ø"/>
            </a:pPr>
            <a:r>
              <a:rPr lang="tr-TR" sz="1400" dirty="0">
                <a:latin typeface="Arial" pitchFamily="34" charset="0"/>
              </a:rPr>
              <a:t> Alev alabilen sıvı maddeleri onaylanmış güvenli konteynır veya dolaplar içinde saklayınız.</a:t>
            </a:r>
          </a:p>
          <a:p>
            <a:pPr>
              <a:buFont typeface="Wingdings" pitchFamily="2" charset="2"/>
              <a:buChar char="Ø"/>
            </a:pPr>
            <a:r>
              <a:rPr lang="tr-TR" sz="1400" dirty="0">
                <a:latin typeface="Arial" pitchFamily="34" charset="0"/>
              </a:rPr>
              <a:t>  Malzemenin alt alev alma limitini aşan buharlarının oluşumu ya da buharlarla havanın karışarak kendi kendine yanma olasılığını düşürmek üzere depolama alanlarını serin tutunuz. </a:t>
            </a:r>
          </a:p>
          <a:p>
            <a:pPr>
              <a:buFont typeface="Wingdings" pitchFamily="2" charset="2"/>
              <a:buChar char="Ø"/>
            </a:pPr>
            <a:r>
              <a:rPr lang="tr-TR" sz="1400" dirty="0">
                <a:latin typeface="Arial" pitchFamily="34" charset="0"/>
              </a:rPr>
              <a:t>Normal depolama koşullarında buhar birikimini önlemek üzere yeterli havalandırma sağlanmalıdır.  </a:t>
            </a:r>
          </a:p>
          <a:p>
            <a:pPr>
              <a:buFont typeface="Wingdings" pitchFamily="2" charset="2"/>
              <a:buChar char="Ø"/>
            </a:pPr>
            <a:r>
              <a:rPr lang="tr-TR" sz="1400" dirty="0">
                <a:latin typeface="Arial" pitchFamily="34" charset="0"/>
              </a:rPr>
              <a:t>Kimyasal maddenin tehlikesine uygun olacak şekilde bir yangın söndürücüyü hazır durumda bekletin ve bunu kullanacak olan her kimse gerekli eğitimi almış olmasına dikkat ediniz.  </a:t>
            </a:r>
          </a:p>
          <a:p>
            <a:pPr>
              <a:buFont typeface="Wingdings" pitchFamily="2" charset="2"/>
              <a:buChar char="Ø"/>
            </a:pPr>
            <a:r>
              <a:rPr lang="tr-TR" sz="1400" dirty="0">
                <a:latin typeface="Arial" pitchFamily="34" charset="0"/>
              </a:rPr>
              <a:t>Soğuk depolama gerektiren alev alabilen sıvıları kıvılcım veya statik elektrikten korumak için güvenli yanıcı malzeme buzdolabı veya derin dondurucuda muhafaza ediniz.  </a:t>
            </a:r>
          </a:p>
          <a:p>
            <a:pPr>
              <a:buFont typeface="Wingdings" pitchFamily="2" charset="2"/>
              <a:buChar char="Ø"/>
            </a:pPr>
            <a:r>
              <a:rPr lang="tr-TR" sz="1400" dirty="0">
                <a:latin typeface="Arial" pitchFamily="34" charset="0"/>
              </a:rPr>
              <a:t>‘Sigara içilmez’ işaretleri alev alabilen maddelerin depolandığı alanlarda gözle fark edilir bir yere asınız. </a:t>
            </a:r>
          </a:p>
        </p:txBody>
      </p:sp>
    </p:spTree>
    <p:extLst>
      <p:ext uri="{BB962C8B-B14F-4D97-AF65-F5344CB8AC3E}">
        <p14:creationId xmlns:p14="http://schemas.microsoft.com/office/powerpoint/2010/main" val="3029579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500" dirty="0">
                <a:latin typeface="Arial" pitchFamily="34" charset="0"/>
              </a:rPr>
              <a:t>Kolay Alev Alabilen ve Çok Kolay Alev Alabilen Maddelerin Kullanımı</a:t>
            </a:r>
          </a:p>
        </p:txBody>
      </p:sp>
      <p:sp>
        <p:nvSpPr>
          <p:cNvPr id="3" name="İçerik Yer Tutucusu 2"/>
          <p:cNvSpPr>
            <a:spLocks noGrp="1"/>
          </p:cNvSpPr>
          <p:nvPr>
            <p:ph idx="1"/>
          </p:nvPr>
        </p:nvSpPr>
        <p:spPr/>
        <p:txBody>
          <a:bodyPr>
            <a:normAutofit lnSpcReduction="10000"/>
          </a:bodyPr>
          <a:lstStyle/>
          <a:p>
            <a:pPr>
              <a:buFont typeface="Wingdings" pitchFamily="2" charset="2"/>
              <a:buChar char="Ø"/>
            </a:pPr>
            <a:r>
              <a:rPr lang="tr-TR" sz="1800" dirty="0">
                <a:latin typeface="Arial" pitchFamily="34" charset="0"/>
              </a:rPr>
              <a:t>Alev alabilen sıvıları kullanırken eldiven ve emniyet gözlükleri takınız.</a:t>
            </a:r>
          </a:p>
          <a:p>
            <a:pPr marL="0" indent="0">
              <a:buNone/>
            </a:pPr>
            <a:r>
              <a:rPr lang="tr-TR" sz="1800" dirty="0">
                <a:latin typeface="Arial" pitchFamily="34" charset="0"/>
              </a:rPr>
              <a:t> </a:t>
            </a:r>
          </a:p>
          <a:p>
            <a:pPr>
              <a:buFont typeface="Wingdings" pitchFamily="2" charset="2"/>
              <a:buChar char="Ø"/>
            </a:pPr>
            <a:r>
              <a:rPr lang="tr-TR" sz="1800" dirty="0">
                <a:latin typeface="Arial" pitchFamily="34" charset="0"/>
              </a:rPr>
              <a:t> Alev alabilen ve yanıcı sıvıların karışımlarının parlama noktası; karışımdaki en düşük parlama noktasına sahip sıvınınkine eşit kabul edilir. </a:t>
            </a:r>
          </a:p>
          <a:p>
            <a:pPr marL="0" indent="0">
              <a:buNone/>
            </a:pPr>
            <a:endParaRPr lang="tr-TR" sz="1800" dirty="0">
              <a:latin typeface="Arial" pitchFamily="34" charset="0"/>
            </a:endParaRPr>
          </a:p>
          <a:p>
            <a:pPr>
              <a:buFont typeface="Wingdings" pitchFamily="2" charset="2"/>
              <a:buChar char="Ø"/>
            </a:pPr>
            <a:r>
              <a:rPr lang="tr-TR" sz="1800" dirty="0">
                <a:latin typeface="Arial" pitchFamily="34" charset="0"/>
              </a:rPr>
              <a:t>Alev alabilen sıvı aktarıldığında veya kullanıldığında tüm alev kaynakları alandan yok edilmelidir. </a:t>
            </a:r>
          </a:p>
          <a:p>
            <a:pPr marL="0" indent="0">
              <a:buNone/>
            </a:pPr>
            <a:endParaRPr lang="tr-TR" sz="1800" dirty="0">
              <a:latin typeface="Arial" pitchFamily="34" charset="0"/>
            </a:endParaRPr>
          </a:p>
          <a:p>
            <a:pPr>
              <a:buFont typeface="Wingdings" pitchFamily="2" charset="2"/>
              <a:buChar char="Ø"/>
            </a:pPr>
            <a:r>
              <a:rPr lang="tr-TR" sz="1800" dirty="0">
                <a:latin typeface="Arial" pitchFamily="34" charset="0"/>
              </a:rPr>
              <a:t>Açık alevler veya sıcak levhalar alev alabilen sıvıları doğrudan ısıtmak için kullanılmamalıdır.  </a:t>
            </a:r>
          </a:p>
          <a:p>
            <a:pPr marL="0" indent="0">
              <a:buNone/>
            </a:pPr>
            <a:endParaRPr lang="tr-TR" sz="1800" dirty="0">
              <a:latin typeface="Arial" pitchFamily="34" charset="0"/>
            </a:endParaRPr>
          </a:p>
          <a:p>
            <a:pPr>
              <a:buFont typeface="Wingdings" pitchFamily="2" charset="2"/>
              <a:buChar char="Ø"/>
            </a:pPr>
            <a:r>
              <a:rPr lang="tr-TR" sz="1800" dirty="0">
                <a:latin typeface="Arial" pitchFamily="34" charset="0"/>
              </a:rPr>
              <a:t>Alev alabilen sıvı döküntülerini temizlemede su kullanmayınız. </a:t>
            </a:r>
          </a:p>
          <a:p>
            <a:pPr marL="0" indent="0">
              <a:buNone/>
            </a:pPr>
            <a:endParaRPr lang="tr-TR" sz="1800" dirty="0">
              <a:latin typeface="Arial" pitchFamily="34" charset="0"/>
            </a:endParaRPr>
          </a:p>
          <a:p>
            <a:pPr>
              <a:buFont typeface="Wingdings" pitchFamily="2" charset="2"/>
              <a:buChar char="Ø"/>
            </a:pPr>
            <a:r>
              <a:rPr lang="tr-TR" sz="1800" dirty="0">
                <a:latin typeface="Arial" pitchFamily="34" charset="0"/>
              </a:rPr>
              <a:t> Alev alabilen ve yanıcı sıvıları lavabodan tahliye etmeyiniz. </a:t>
            </a:r>
          </a:p>
          <a:p>
            <a:pPr>
              <a:buFont typeface="Wingdings" pitchFamily="2" charset="2"/>
              <a:buChar char="Ø"/>
            </a:pPr>
            <a:endParaRPr lang="tr-TR" sz="1800" dirty="0">
              <a:latin typeface="Arial" pitchFamily="34" charset="0"/>
            </a:endParaRPr>
          </a:p>
        </p:txBody>
      </p:sp>
    </p:spTree>
    <p:extLst>
      <p:ext uri="{BB962C8B-B14F-4D97-AF65-F5344CB8AC3E}">
        <p14:creationId xmlns:p14="http://schemas.microsoft.com/office/powerpoint/2010/main" val="36573806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260648"/>
            <a:ext cx="8229600" cy="1143000"/>
          </a:xfrm>
        </p:spPr>
        <p:txBody>
          <a:bodyPr>
            <a:normAutofit/>
          </a:bodyPr>
          <a:lstStyle/>
          <a:p>
            <a:r>
              <a:rPr lang="tr-TR" sz="3500" dirty="0">
                <a:latin typeface="Arial" pitchFamily="34" charset="0"/>
              </a:rPr>
              <a:t> </a:t>
            </a:r>
            <a:r>
              <a:rPr lang="tr-TR" sz="3500" dirty="0" err="1">
                <a:latin typeface="Arial" pitchFamily="34" charset="0"/>
              </a:rPr>
              <a:t>Korozif</a:t>
            </a:r>
            <a:r>
              <a:rPr lang="tr-TR" sz="3500" dirty="0">
                <a:latin typeface="Arial" pitchFamily="34" charset="0"/>
              </a:rPr>
              <a:t> (Aşındırıcı) Maddeler </a:t>
            </a:r>
          </a:p>
        </p:txBody>
      </p:sp>
      <p:sp>
        <p:nvSpPr>
          <p:cNvPr id="3" name="İçerik Yer Tutucusu 2"/>
          <p:cNvSpPr>
            <a:spLocks noGrp="1"/>
          </p:cNvSpPr>
          <p:nvPr>
            <p:ph idx="1"/>
          </p:nvPr>
        </p:nvSpPr>
        <p:spPr/>
        <p:txBody>
          <a:bodyPr>
            <a:normAutofit/>
          </a:bodyPr>
          <a:lstStyle/>
          <a:p>
            <a:pPr>
              <a:buFont typeface="Wingdings" pitchFamily="2" charset="2"/>
              <a:buChar char="Ø"/>
            </a:pPr>
            <a:r>
              <a:rPr lang="tr-TR" sz="1800" dirty="0">
                <a:latin typeface="Arial" pitchFamily="34" charset="0"/>
              </a:rPr>
              <a:t>Özellikleri: </a:t>
            </a:r>
          </a:p>
          <a:p>
            <a:pPr>
              <a:buFont typeface="Wingdings" pitchFamily="2" charset="2"/>
              <a:buChar char="Ø"/>
            </a:pPr>
            <a:r>
              <a:rPr lang="tr-TR" sz="1800" dirty="0">
                <a:latin typeface="Arial" pitchFamily="34" charset="0"/>
              </a:rPr>
              <a:t>Aşındırıcı maddeler, canlı doku ile temasında, dokunun tahribatına neden olabilen maddelerdir. </a:t>
            </a:r>
          </a:p>
          <a:p>
            <a:pPr>
              <a:buFont typeface="Wingdings" pitchFamily="2" charset="2"/>
              <a:buChar char="Ø"/>
            </a:pPr>
            <a:r>
              <a:rPr lang="tr-TR" sz="1800" dirty="0">
                <a:latin typeface="Arial" pitchFamily="34" charset="0"/>
              </a:rPr>
              <a:t>Gazlar, sıvılar ve katılar tehlikeli </a:t>
            </a:r>
            <a:r>
              <a:rPr lang="tr-TR" sz="1800" dirty="0" err="1">
                <a:latin typeface="Arial" pitchFamily="34" charset="0"/>
              </a:rPr>
              <a:t>aşındırıcılık</a:t>
            </a:r>
            <a:r>
              <a:rPr lang="tr-TR" sz="1800" dirty="0">
                <a:latin typeface="Arial" pitchFamily="34" charset="0"/>
              </a:rPr>
              <a:t> özelliği gösterebilirler. </a:t>
            </a:r>
          </a:p>
          <a:p>
            <a:pPr>
              <a:buFont typeface="Wingdings" pitchFamily="2" charset="2"/>
              <a:buChar char="Ø"/>
            </a:pPr>
            <a:r>
              <a:rPr lang="tr-TR" sz="1800" dirty="0" err="1">
                <a:latin typeface="Arial" pitchFamily="34" charset="0"/>
              </a:rPr>
              <a:t>Korozif</a:t>
            </a:r>
            <a:r>
              <a:rPr lang="tr-TR" sz="1800" dirty="0">
                <a:latin typeface="Arial" pitchFamily="34" charset="0"/>
              </a:rPr>
              <a:t> maddeler deriyi yakar, kaşınmaya yol açar. </a:t>
            </a:r>
          </a:p>
          <a:p>
            <a:pPr>
              <a:buFont typeface="Wingdings" pitchFamily="2" charset="2"/>
              <a:buChar char="Ø"/>
            </a:pPr>
            <a:r>
              <a:rPr lang="tr-TR" sz="1800" dirty="0">
                <a:latin typeface="Arial" pitchFamily="34" charset="0"/>
              </a:rPr>
              <a:t>Solunum veya ağız yoluyla alındığında akciğer ve mide dokusu etkilenir. </a:t>
            </a:r>
          </a:p>
          <a:p>
            <a:pPr>
              <a:buFont typeface="Wingdings" pitchFamily="2" charset="2"/>
              <a:buChar char="Ø"/>
            </a:pPr>
            <a:r>
              <a:rPr lang="tr-TR" sz="1800" dirty="0" err="1">
                <a:latin typeface="Arial" pitchFamily="34" charset="0"/>
              </a:rPr>
              <a:t>Korozif</a:t>
            </a:r>
            <a:r>
              <a:rPr lang="tr-TR" sz="1800" dirty="0">
                <a:latin typeface="Arial" pitchFamily="34" charset="0"/>
              </a:rPr>
              <a:t> gazlar deri teması ve solunum yoluyla hemen vücuda </a:t>
            </a:r>
            <a:r>
              <a:rPr lang="tr-TR" sz="1800" dirty="0" err="1">
                <a:latin typeface="Arial" pitchFamily="34" charset="0"/>
              </a:rPr>
              <a:t>absorplanır</a:t>
            </a:r>
            <a:r>
              <a:rPr lang="tr-TR" sz="1800" dirty="0">
                <a:latin typeface="Arial" pitchFamily="34" charset="0"/>
              </a:rPr>
              <a:t>. </a:t>
            </a:r>
          </a:p>
          <a:p>
            <a:pPr>
              <a:buFont typeface="Wingdings" pitchFamily="2" charset="2"/>
              <a:buChar char="Ø"/>
            </a:pPr>
            <a:r>
              <a:rPr lang="tr-TR" sz="1800" dirty="0">
                <a:latin typeface="Arial" pitchFamily="34" charset="0"/>
              </a:rPr>
              <a:t>Laboratuvarda sık kullanılan </a:t>
            </a:r>
            <a:r>
              <a:rPr lang="tr-TR" sz="1800" dirty="0" err="1">
                <a:latin typeface="Arial" pitchFamily="34" charset="0"/>
              </a:rPr>
              <a:t>korozif</a:t>
            </a:r>
            <a:r>
              <a:rPr lang="tr-TR" sz="1800" dirty="0">
                <a:latin typeface="Arial" pitchFamily="34" charset="0"/>
              </a:rPr>
              <a:t> sıvıların vücutta dış hasara neden olma riskleri bulunur. </a:t>
            </a:r>
          </a:p>
          <a:p>
            <a:pPr>
              <a:buFont typeface="Wingdings" pitchFamily="2" charset="2"/>
              <a:buChar char="Ø"/>
            </a:pPr>
            <a:r>
              <a:rPr lang="tr-TR" sz="1800" dirty="0" err="1">
                <a:latin typeface="Arial" pitchFamily="34" charset="0"/>
              </a:rPr>
              <a:t>Korozif</a:t>
            </a:r>
            <a:r>
              <a:rPr lang="tr-TR" sz="1800" dirty="0">
                <a:latin typeface="Arial" pitchFamily="34" charset="0"/>
              </a:rPr>
              <a:t> katılar çoğu kez zamana bağlı zararlara yol açar. </a:t>
            </a:r>
            <a:r>
              <a:rPr lang="tr-TR" sz="1800" dirty="0" err="1">
                <a:latin typeface="Arial" pitchFamily="34" charset="0"/>
              </a:rPr>
              <a:t>Korozif</a:t>
            </a:r>
            <a:r>
              <a:rPr lang="tr-TR" sz="1800" dirty="0">
                <a:latin typeface="Arial" pitchFamily="34" charset="0"/>
              </a:rPr>
              <a:t> katılar, nemden dolayı deri üzerinde ve solunum sisteminde hemen çözündükleri için etkileri geniş ölçüde temas süresine bağlı olmaktadır. </a:t>
            </a:r>
          </a:p>
          <a:p>
            <a:pPr>
              <a:buFont typeface="Wingdings" pitchFamily="2" charset="2"/>
              <a:buChar char="Ø"/>
            </a:pPr>
            <a:r>
              <a:rPr lang="tr-TR" sz="1800" dirty="0" err="1">
                <a:latin typeface="Arial" pitchFamily="34" charset="0"/>
              </a:rPr>
              <a:t>Korozif</a:t>
            </a:r>
            <a:r>
              <a:rPr lang="tr-TR" sz="1800" dirty="0">
                <a:latin typeface="Arial" pitchFamily="34" charset="0"/>
              </a:rPr>
              <a:t> maddeler asidik veya bazik olabilir. </a:t>
            </a:r>
          </a:p>
        </p:txBody>
      </p:sp>
      <p:pic>
        <p:nvPicPr>
          <p:cNvPr id="2050" name="Picture 2" descr="C:\Users\User\Desktop\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260648"/>
            <a:ext cx="1477826" cy="16590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82887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500" dirty="0">
                <a:latin typeface="Arial" pitchFamily="34" charset="0"/>
              </a:rPr>
              <a:t>En Çok Kullanılan </a:t>
            </a:r>
            <a:r>
              <a:rPr lang="tr-TR" sz="3500" dirty="0" err="1">
                <a:latin typeface="Arial" pitchFamily="34" charset="0"/>
              </a:rPr>
              <a:t>Korozif</a:t>
            </a:r>
            <a:r>
              <a:rPr lang="tr-TR" sz="3500" dirty="0">
                <a:latin typeface="Arial" pitchFamily="34" charset="0"/>
              </a:rPr>
              <a:t> Maddeler</a:t>
            </a:r>
          </a:p>
        </p:txBody>
      </p:sp>
      <p:sp>
        <p:nvSpPr>
          <p:cNvPr id="3" name="İçerik Yer Tutucusu 2"/>
          <p:cNvSpPr>
            <a:spLocks noGrp="1"/>
          </p:cNvSpPr>
          <p:nvPr>
            <p:ph idx="1"/>
          </p:nvPr>
        </p:nvSpPr>
        <p:spPr/>
        <p:txBody>
          <a:bodyPr/>
          <a:lstStyle/>
          <a:p>
            <a:pPr>
              <a:buFont typeface="Wingdings" pitchFamily="2" charset="2"/>
              <a:buChar char="Ø"/>
            </a:pPr>
            <a:r>
              <a:rPr lang="tr-TR" dirty="0"/>
              <a:t>• Sülfürik Asit</a:t>
            </a:r>
          </a:p>
          <a:p>
            <a:pPr>
              <a:buFont typeface="Wingdings" pitchFamily="2" charset="2"/>
              <a:buChar char="Ø"/>
            </a:pPr>
            <a:r>
              <a:rPr lang="tr-TR" dirty="0"/>
              <a:t>• Hidroklorik Asit</a:t>
            </a:r>
          </a:p>
          <a:p>
            <a:pPr>
              <a:buFont typeface="Wingdings" pitchFamily="2" charset="2"/>
              <a:buChar char="Ø"/>
            </a:pPr>
            <a:r>
              <a:rPr lang="tr-TR" dirty="0"/>
              <a:t>• Nitrik Asit</a:t>
            </a:r>
          </a:p>
          <a:p>
            <a:pPr>
              <a:buFont typeface="Wingdings" pitchFamily="2" charset="2"/>
              <a:buChar char="Ø"/>
            </a:pPr>
            <a:r>
              <a:rPr lang="tr-TR" dirty="0"/>
              <a:t>• Amonyum Hidroksit</a:t>
            </a:r>
          </a:p>
          <a:p>
            <a:pPr>
              <a:buFont typeface="Wingdings" pitchFamily="2" charset="2"/>
              <a:buChar char="Ø"/>
            </a:pPr>
            <a:r>
              <a:rPr lang="tr-TR" dirty="0"/>
              <a:t>• Sodyum Hidroksit</a:t>
            </a:r>
          </a:p>
          <a:p>
            <a:pPr>
              <a:buFont typeface="Wingdings" pitchFamily="2" charset="2"/>
              <a:buChar char="Ø"/>
            </a:pPr>
            <a:r>
              <a:rPr lang="tr-TR" dirty="0"/>
              <a:t>• Krom </a:t>
            </a:r>
            <a:r>
              <a:rPr lang="tr-TR" dirty="0" err="1"/>
              <a:t>Trioksit</a:t>
            </a:r>
            <a:endParaRPr lang="tr-TR" dirty="0"/>
          </a:p>
        </p:txBody>
      </p:sp>
    </p:spTree>
    <p:extLst>
      <p:ext uri="{BB962C8B-B14F-4D97-AF65-F5344CB8AC3E}">
        <p14:creationId xmlns:p14="http://schemas.microsoft.com/office/powerpoint/2010/main" val="4261453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55576" y="836712"/>
            <a:ext cx="7941568" cy="566936"/>
          </a:xfrm>
        </p:spPr>
        <p:txBody>
          <a:bodyPr>
            <a:normAutofit fontScale="90000"/>
          </a:bodyPr>
          <a:lstStyle/>
          <a:p>
            <a:r>
              <a:rPr lang="tr-TR" sz="3500" dirty="0">
                <a:latin typeface="Arial" pitchFamily="34" charset="0"/>
              </a:rPr>
              <a:t>KOROZİF MADDELERİN DEPOLANMASI</a:t>
            </a:r>
          </a:p>
        </p:txBody>
      </p:sp>
      <p:sp>
        <p:nvSpPr>
          <p:cNvPr id="3" name="İçerik Yer Tutucusu 2"/>
          <p:cNvSpPr>
            <a:spLocks noGrp="1"/>
          </p:cNvSpPr>
          <p:nvPr>
            <p:ph idx="1"/>
          </p:nvPr>
        </p:nvSpPr>
        <p:spPr/>
        <p:txBody>
          <a:bodyPr>
            <a:normAutofit/>
          </a:bodyPr>
          <a:lstStyle/>
          <a:p>
            <a:pPr>
              <a:buFont typeface="Wingdings" pitchFamily="2" charset="2"/>
              <a:buChar char="Ø"/>
            </a:pPr>
            <a:r>
              <a:rPr lang="tr-TR" sz="1800" dirty="0">
                <a:latin typeface="Arial" pitchFamily="34" charset="0"/>
              </a:rPr>
              <a:t> Asitleri bazlardan ve </a:t>
            </a:r>
            <a:r>
              <a:rPr lang="tr-TR" sz="1800" dirty="0" err="1">
                <a:latin typeface="Arial" pitchFamily="34" charset="0"/>
              </a:rPr>
              <a:t>korozif</a:t>
            </a:r>
            <a:r>
              <a:rPr lang="tr-TR" sz="1800" dirty="0">
                <a:latin typeface="Arial" pitchFamily="34" charset="0"/>
              </a:rPr>
              <a:t> maddeleri hem organik, hem de alev alabilen maddelerden ayrı tutunuz. </a:t>
            </a:r>
          </a:p>
          <a:p>
            <a:pPr>
              <a:buFont typeface="Wingdings" pitchFamily="2" charset="2"/>
              <a:buChar char="Ø"/>
            </a:pPr>
            <a:r>
              <a:rPr lang="tr-TR" sz="1800" dirty="0">
                <a:latin typeface="Arial" pitchFamily="34" charset="0"/>
              </a:rPr>
              <a:t> Raflardan düşme tehlikesini en aza indirmek için </a:t>
            </a:r>
            <a:r>
              <a:rPr lang="tr-TR" sz="1800" dirty="0" err="1">
                <a:latin typeface="Arial" pitchFamily="34" charset="0"/>
              </a:rPr>
              <a:t>korozif</a:t>
            </a:r>
            <a:r>
              <a:rPr lang="tr-TR" sz="1800" dirty="0">
                <a:latin typeface="Arial" pitchFamily="34" charset="0"/>
              </a:rPr>
              <a:t> maddeleri tabana yakın yerlerde depolayınız. </a:t>
            </a:r>
          </a:p>
          <a:p>
            <a:pPr>
              <a:buFont typeface="Wingdings" pitchFamily="2" charset="2"/>
              <a:buChar char="Ø"/>
            </a:pPr>
            <a:r>
              <a:rPr lang="tr-TR" sz="1800" dirty="0">
                <a:latin typeface="Arial" pitchFamily="34" charset="0"/>
              </a:rPr>
              <a:t> Güneş ışığından uzak, serin, kuru ve iyi havalandırılan alanlarda depolayınız. Depolama alanı sıcaklık değişimlerine karşı korunmalıdır. </a:t>
            </a:r>
          </a:p>
          <a:p>
            <a:pPr>
              <a:buFont typeface="Wingdings" pitchFamily="2" charset="2"/>
              <a:buChar char="Ø"/>
            </a:pPr>
            <a:r>
              <a:rPr lang="tr-TR" sz="1800" dirty="0">
                <a:latin typeface="Arial" pitchFamily="34" charset="0"/>
              </a:rPr>
              <a:t> Asitleri temas halinde zehirli gazlar oluşturabilecek kimyasallardan uzak tutunuz (sodyum siyanür, demir sülfür vb.)</a:t>
            </a:r>
          </a:p>
          <a:p>
            <a:pPr>
              <a:buFont typeface="Wingdings" pitchFamily="2" charset="2"/>
              <a:buChar char="Ø"/>
            </a:pPr>
            <a:r>
              <a:rPr lang="tr-TR" sz="1800" dirty="0">
                <a:latin typeface="Arial" pitchFamily="34" charset="0"/>
              </a:rPr>
              <a:t>  Asitleri sodyum, potasyum ve magnezyum gibi su reaktif metallerden ayrı tutunuz. </a:t>
            </a:r>
          </a:p>
          <a:p>
            <a:pPr>
              <a:buFont typeface="Wingdings" pitchFamily="2" charset="2"/>
              <a:buChar char="Ø"/>
            </a:pPr>
            <a:r>
              <a:rPr lang="tr-TR" sz="1800" dirty="0">
                <a:latin typeface="Arial" pitchFamily="34" charset="0"/>
              </a:rPr>
              <a:t> İnorganik hidroksit çözeltileri polietilen kaplarda muhafaza ediniz.</a:t>
            </a:r>
          </a:p>
          <a:p>
            <a:pPr>
              <a:buFont typeface="Wingdings" pitchFamily="2" charset="2"/>
              <a:buChar char="Ø"/>
            </a:pPr>
            <a:r>
              <a:rPr lang="tr-TR" sz="1800" dirty="0">
                <a:latin typeface="Arial" pitchFamily="34" charset="0"/>
              </a:rPr>
              <a:t>  </a:t>
            </a:r>
            <a:r>
              <a:rPr lang="tr-TR" sz="1800" dirty="0" err="1">
                <a:latin typeface="Arial" pitchFamily="34" charset="0"/>
              </a:rPr>
              <a:t>Korozif</a:t>
            </a:r>
            <a:r>
              <a:rPr lang="tr-TR" sz="1800" dirty="0">
                <a:latin typeface="Arial" pitchFamily="34" charset="0"/>
              </a:rPr>
              <a:t> maddeleri metal raflarda kesinlikle saklamayınız. </a:t>
            </a:r>
          </a:p>
          <a:p>
            <a:pPr>
              <a:buFont typeface="Wingdings" pitchFamily="2" charset="2"/>
              <a:buChar char="Ø"/>
            </a:pPr>
            <a:r>
              <a:rPr lang="tr-TR" sz="1800" dirty="0">
                <a:latin typeface="Arial" pitchFamily="34" charset="0"/>
              </a:rPr>
              <a:t>Havalandırma yardımcı olsa da, kimyasallar rafları aşındıracaklardır. </a:t>
            </a:r>
          </a:p>
        </p:txBody>
      </p:sp>
    </p:spTree>
    <p:extLst>
      <p:ext uri="{BB962C8B-B14F-4D97-AF65-F5344CB8AC3E}">
        <p14:creationId xmlns:p14="http://schemas.microsoft.com/office/powerpoint/2010/main" val="13825893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548680"/>
            <a:ext cx="8229600" cy="1143000"/>
          </a:xfrm>
        </p:spPr>
        <p:txBody>
          <a:bodyPr>
            <a:normAutofit/>
          </a:bodyPr>
          <a:lstStyle/>
          <a:p>
            <a:r>
              <a:rPr lang="tr-TR" sz="3500" dirty="0">
                <a:latin typeface="Arial" pitchFamily="34" charset="0"/>
              </a:rPr>
              <a:t>KOROZİF MADDELERİN KULLANIMI</a:t>
            </a:r>
          </a:p>
        </p:txBody>
      </p:sp>
      <p:sp>
        <p:nvSpPr>
          <p:cNvPr id="3" name="İçerik Yer Tutucusu 2"/>
          <p:cNvSpPr>
            <a:spLocks noGrp="1"/>
          </p:cNvSpPr>
          <p:nvPr>
            <p:ph idx="1"/>
          </p:nvPr>
        </p:nvSpPr>
        <p:spPr/>
        <p:txBody>
          <a:bodyPr>
            <a:normAutofit/>
          </a:bodyPr>
          <a:lstStyle/>
          <a:p>
            <a:pPr>
              <a:buFont typeface="Wingdings" pitchFamily="2" charset="2"/>
              <a:buChar char="Ø"/>
            </a:pPr>
            <a:r>
              <a:rPr lang="tr-TR" sz="1800" dirty="0">
                <a:latin typeface="Arial" pitchFamily="34" charset="0"/>
              </a:rPr>
              <a:t> Gerekli koruyucu ekipmanları (laboratuvar önlüğü, uygun eldivenler ve sıçramaya karşı emniyet gözlükleri) kullanınız. Sıçrama öngörülen bir tehlikeyse yüz koruyucu maske takılmalıdır.</a:t>
            </a:r>
          </a:p>
          <a:p>
            <a:pPr>
              <a:buFont typeface="Wingdings" pitchFamily="2" charset="2"/>
              <a:buChar char="Ø"/>
            </a:pPr>
            <a:endParaRPr lang="tr-TR" sz="1800" dirty="0">
              <a:latin typeface="Arial" pitchFamily="34" charset="0"/>
            </a:endParaRPr>
          </a:p>
          <a:p>
            <a:pPr>
              <a:buFont typeface="Wingdings" pitchFamily="2" charset="2"/>
              <a:buChar char="Ø"/>
            </a:pPr>
            <a:r>
              <a:rPr lang="tr-TR" sz="1800" dirty="0">
                <a:latin typeface="Arial" pitchFamily="34" charset="0"/>
              </a:rPr>
              <a:t> </a:t>
            </a:r>
            <a:r>
              <a:rPr lang="tr-TR" sz="1800" dirty="0" err="1">
                <a:latin typeface="Arial" pitchFamily="34" charset="0"/>
              </a:rPr>
              <a:t>Korozif</a:t>
            </a:r>
            <a:r>
              <a:rPr lang="tr-TR" sz="1800" dirty="0">
                <a:latin typeface="Arial" pitchFamily="34" charset="0"/>
              </a:rPr>
              <a:t> madde, tehlikeli ve zehirli gazları meydana getirebileceğinden, kullanıcıyı korumak üzere bir çeker ocak altında kullanılmalıdır.</a:t>
            </a:r>
          </a:p>
          <a:p>
            <a:pPr>
              <a:buFont typeface="Wingdings" pitchFamily="2" charset="2"/>
              <a:buChar char="Ø"/>
            </a:pPr>
            <a:endParaRPr lang="tr-TR" sz="1800" dirty="0">
              <a:latin typeface="Arial" pitchFamily="34" charset="0"/>
            </a:endParaRPr>
          </a:p>
          <a:p>
            <a:pPr>
              <a:buFont typeface="Wingdings" pitchFamily="2" charset="2"/>
              <a:buChar char="Ø"/>
            </a:pPr>
            <a:r>
              <a:rPr lang="tr-TR" sz="1800" dirty="0">
                <a:latin typeface="Arial" pitchFamily="34" charset="0"/>
              </a:rPr>
              <a:t>  Etkin maddeleri yavaşça ilave ediniz. Daima suyun üzerine asidi (suyu aside değil) ekleyiniz. İlave etme sırasında asidi kabın kenarından yavaşça ekleyiniz ve şiddetlice karıştırmayınız.</a:t>
            </a:r>
          </a:p>
          <a:p>
            <a:pPr>
              <a:buFont typeface="Wingdings" pitchFamily="2" charset="2"/>
              <a:buChar char="Ø"/>
            </a:pPr>
            <a:endParaRPr lang="tr-TR" sz="1800" dirty="0">
              <a:latin typeface="Arial" pitchFamily="34" charset="0"/>
            </a:endParaRPr>
          </a:p>
          <a:p>
            <a:pPr>
              <a:buFont typeface="Wingdings" pitchFamily="2" charset="2"/>
              <a:buChar char="Ø"/>
            </a:pPr>
            <a:r>
              <a:rPr lang="tr-TR" sz="1800" dirty="0">
                <a:latin typeface="Arial" pitchFamily="34" charset="0"/>
              </a:rPr>
              <a:t>  </a:t>
            </a:r>
            <a:r>
              <a:rPr lang="tr-TR" sz="1800" dirty="0" err="1">
                <a:latin typeface="Arial" pitchFamily="34" charset="0"/>
              </a:rPr>
              <a:t>Korozif</a:t>
            </a:r>
            <a:r>
              <a:rPr lang="tr-TR" sz="1800" dirty="0">
                <a:latin typeface="Arial" pitchFamily="34" charset="0"/>
              </a:rPr>
              <a:t> maddeler kırılmaz kaplarda aktarılmalıdır.</a:t>
            </a:r>
          </a:p>
        </p:txBody>
      </p:sp>
    </p:spTree>
    <p:extLst>
      <p:ext uri="{BB962C8B-B14F-4D97-AF65-F5344CB8AC3E}">
        <p14:creationId xmlns:p14="http://schemas.microsoft.com/office/powerpoint/2010/main" val="792882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476672"/>
            <a:ext cx="8075240" cy="1008112"/>
          </a:xfrm>
        </p:spPr>
        <p:txBody>
          <a:bodyPr>
            <a:normAutofit/>
          </a:bodyPr>
          <a:lstStyle/>
          <a:p>
            <a:r>
              <a:rPr lang="tr-TR" sz="3500" dirty="0">
                <a:latin typeface="Arial" pitchFamily="34" charset="0"/>
              </a:rPr>
              <a:t>            </a:t>
            </a:r>
            <a:r>
              <a:rPr lang="tr-TR" sz="3500" dirty="0" err="1">
                <a:latin typeface="Arial" pitchFamily="34" charset="0"/>
              </a:rPr>
              <a:t>Toksik</a:t>
            </a:r>
            <a:r>
              <a:rPr lang="tr-TR" sz="3500" dirty="0">
                <a:latin typeface="Arial" pitchFamily="34" charset="0"/>
              </a:rPr>
              <a:t> Maddeler</a:t>
            </a:r>
          </a:p>
        </p:txBody>
      </p:sp>
      <p:sp>
        <p:nvSpPr>
          <p:cNvPr id="3" name="İçerik Yer Tutucusu 2"/>
          <p:cNvSpPr>
            <a:spLocks noGrp="1"/>
          </p:cNvSpPr>
          <p:nvPr>
            <p:ph idx="1"/>
          </p:nvPr>
        </p:nvSpPr>
        <p:spPr/>
        <p:txBody>
          <a:bodyPr>
            <a:normAutofit fontScale="70000" lnSpcReduction="20000"/>
          </a:bodyPr>
          <a:lstStyle/>
          <a:p>
            <a:pPr marL="0" indent="0">
              <a:buNone/>
            </a:pPr>
            <a:r>
              <a:rPr lang="tr-TR" dirty="0">
                <a:latin typeface="Arial" pitchFamily="34" charset="0"/>
              </a:rPr>
              <a:t>Özellikleri:</a:t>
            </a:r>
          </a:p>
          <a:p>
            <a:pPr>
              <a:buFont typeface="Wingdings" pitchFamily="2" charset="2"/>
              <a:buChar char="Ø"/>
            </a:pPr>
            <a:r>
              <a:rPr lang="tr-TR" dirty="0">
                <a:latin typeface="Arial" pitchFamily="34" charset="0"/>
              </a:rPr>
              <a:t> </a:t>
            </a:r>
            <a:r>
              <a:rPr lang="tr-TR" dirty="0" err="1">
                <a:latin typeface="Arial" pitchFamily="34" charset="0"/>
              </a:rPr>
              <a:t>Toksik</a:t>
            </a:r>
            <a:r>
              <a:rPr lang="tr-TR" dirty="0">
                <a:latin typeface="Arial" pitchFamily="34" charset="0"/>
              </a:rPr>
              <a:t> maddeler, az miktarlarda solunduğunda, ağız yoluyla alındığında, deri yoluyla emildiğinde insan sağlığı üzerinde akut veya kronik hasarlara veya ölüme neden olan maddelerdir. </a:t>
            </a:r>
          </a:p>
          <a:p>
            <a:pPr>
              <a:buFont typeface="Wingdings" pitchFamily="2" charset="2"/>
              <a:buChar char="Ø"/>
            </a:pPr>
            <a:endParaRPr lang="tr-TR" dirty="0">
              <a:latin typeface="Arial" pitchFamily="34" charset="0"/>
            </a:endParaRPr>
          </a:p>
          <a:p>
            <a:pPr>
              <a:buFont typeface="Wingdings" pitchFamily="2" charset="2"/>
              <a:buChar char="Ø"/>
            </a:pPr>
            <a:r>
              <a:rPr lang="tr-TR" dirty="0">
                <a:latin typeface="Arial" pitchFamily="34" charset="0"/>
              </a:rPr>
              <a:t>Bir kimyasal maddenin deney hayvanlarının %50’sinin ölümüne neden olduğu doz </a:t>
            </a:r>
            <a:r>
              <a:rPr lang="tr-TR" dirty="0" err="1">
                <a:latin typeface="Arial" pitchFamily="34" charset="0"/>
              </a:rPr>
              <a:t>Letal</a:t>
            </a:r>
            <a:r>
              <a:rPr lang="tr-TR" dirty="0">
                <a:latin typeface="Arial" pitchFamily="34" charset="0"/>
              </a:rPr>
              <a:t> (öldürücü) doz 50 veya LD50 olarak tanımlanır. LD50 genellikle, vücut ağırlığının kilogramı başına alınan maddenin miligramı (mg/kg) olarak gösterilir. LD50 ne kadar düşükse madde o kadar zehirlidir.</a:t>
            </a:r>
          </a:p>
          <a:p>
            <a:pPr>
              <a:buFont typeface="Wingdings" pitchFamily="2" charset="2"/>
              <a:buChar char="Ø"/>
            </a:pPr>
            <a:endParaRPr lang="tr-TR" dirty="0">
              <a:latin typeface="Arial" pitchFamily="34" charset="0"/>
            </a:endParaRPr>
          </a:p>
          <a:p>
            <a:pPr>
              <a:buFont typeface="Wingdings" pitchFamily="2" charset="2"/>
              <a:buChar char="Ø"/>
            </a:pPr>
            <a:r>
              <a:rPr lang="tr-TR" dirty="0">
                <a:latin typeface="Arial" pitchFamily="34" charset="0"/>
              </a:rPr>
              <a:t> </a:t>
            </a:r>
            <a:r>
              <a:rPr lang="tr-TR" dirty="0" err="1">
                <a:latin typeface="Arial" pitchFamily="34" charset="0"/>
              </a:rPr>
              <a:t>Toksik</a:t>
            </a:r>
            <a:r>
              <a:rPr lang="tr-TR" dirty="0">
                <a:latin typeface="Arial" pitchFamily="34" charset="0"/>
              </a:rPr>
              <a:t> maddelerin solunumla alınması doku hasarına yol açmaktadır. Akciğerler zehirli buharlar ile havanın taşıdığı taneciklerin hücumuna karşı savunmasız çok katlı doku tabakasından oluşmuştur. Bir maddenin solunumla </a:t>
            </a:r>
            <a:r>
              <a:rPr lang="tr-TR" dirty="0" err="1">
                <a:latin typeface="Arial" pitchFamily="34" charset="0"/>
              </a:rPr>
              <a:t>toksisitesi</a:t>
            </a:r>
            <a:r>
              <a:rPr lang="tr-TR" dirty="0">
                <a:latin typeface="Arial" pitchFamily="34" charset="0"/>
              </a:rPr>
              <a:t> TLV (Eşik limit değeri) ve PEL (İzin verilebilir </a:t>
            </a:r>
            <a:r>
              <a:rPr lang="tr-TR" dirty="0" err="1">
                <a:latin typeface="Arial" pitchFamily="34" charset="0"/>
              </a:rPr>
              <a:t>korunmazlık</a:t>
            </a:r>
            <a:r>
              <a:rPr lang="tr-TR" dirty="0">
                <a:latin typeface="Arial" pitchFamily="34" charset="0"/>
              </a:rPr>
              <a:t> sınırı) ile temsil edilir. Her iki ölçüm havadaki maddenin milyonda bir kısmı veya 1 m3 hava içinde mg madde olarak ifade edilir.</a:t>
            </a:r>
          </a:p>
        </p:txBody>
      </p:sp>
      <p:pic>
        <p:nvPicPr>
          <p:cNvPr id="3074" name="Picture 2" descr="C:\Users\User\Desktop\z.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2280" y="692696"/>
            <a:ext cx="1295400"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3446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403648" y="908720"/>
            <a:ext cx="7283152" cy="938368"/>
          </a:xfrm>
        </p:spPr>
        <p:txBody>
          <a:bodyPr>
            <a:normAutofit/>
          </a:bodyPr>
          <a:lstStyle/>
          <a:p>
            <a:r>
              <a:rPr lang="tr-TR" sz="3600" dirty="0" err="1">
                <a:latin typeface="Arial" pitchFamily="34" charset="0"/>
                <a:cs typeface="Arial" pitchFamily="34" charset="0"/>
              </a:rPr>
              <a:t>Toksik</a:t>
            </a:r>
            <a:r>
              <a:rPr lang="tr-TR" sz="3600" dirty="0">
                <a:latin typeface="Arial" pitchFamily="34" charset="0"/>
                <a:cs typeface="Arial" pitchFamily="34" charset="0"/>
              </a:rPr>
              <a:t> Maddelerin Depolanması</a:t>
            </a:r>
          </a:p>
        </p:txBody>
      </p:sp>
      <p:sp>
        <p:nvSpPr>
          <p:cNvPr id="3" name="İçerik Yer Tutucusu 2"/>
          <p:cNvSpPr>
            <a:spLocks noGrp="1"/>
          </p:cNvSpPr>
          <p:nvPr>
            <p:ph idx="1"/>
          </p:nvPr>
        </p:nvSpPr>
        <p:spPr>
          <a:xfrm>
            <a:off x="611560" y="2780928"/>
            <a:ext cx="8075240" cy="3543672"/>
          </a:xfrm>
        </p:spPr>
        <p:txBody>
          <a:bodyPr>
            <a:normAutofit/>
          </a:bodyPr>
          <a:lstStyle/>
          <a:p>
            <a:pPr>
              <a:buFont typeface="Wingdings" pitchFamily="2" charset="2"/>
              <a:buChar char="Ø"/>
            </a:pPr>
            <a:r>
              <a:rPr lang="tr-TR" sz="1800" dirty="0">
                <a:latin typeface="Arial" pitchFamily="34" charset="0"/>
              </a:rPr>
              <a:t> </a:t>
            </a:r>
            <a:r>
              <a:rPr lang="tr-TR" sz="1800" dirty="0" err="1">
                <a:latin typeface="Arial" pitchFamily="34" charset="0"/>
              </a:rPr>
              <a:t>Toksik</a:t>
            </a:r>
            <a:r>
              <a:rPr lang="tr-TR" sz="1800" dirty="0">
                <a:latin typeface="Arial" pitchFamily="34" charset="0"/>
              </a:rPr>
              <a:t> maddeleri diğer tehlike sınıflarından ayrı tutunuz ve soğuk, iyi havalandırılan bir yerde ışık ve ısıdan uzak olacak şekilde muhafaza ediniz. </a:t>
            </a:r>
          </a:p>
          <a:p>
            <a:pPr>
              <a:buFont typeface="Wingdings" pitchFamily="2" charset="2"/>
              <a:buChar char="Ø"/>
            </a:pPr>
            <a:endParaRPr lang="tr-TR" sz="1800" dirty="0">
              <a:latin typeface="Arial" pitchFamily="34" charset="0"/>
            </a:endParaRPr>
          </a:p>
          <a:p>
            <a:pPr>
              <a:buFont typeface="Wingdings" pitchFamily="2" charset="2"/>
              <a:buChar char="Ø"/>
            </a:pPr>
            <a:r>
              <a:rPr lang="tr-TR" sz="1800" dirty="0">
                <a:latin typeface="Arial" pitchFamily="34" charset="0"/>
              </a:rPr>
              <a:t> Konteynırlar, çalışanlara </a:t>
            </a:r>
            <a:r>
              <a:rPr lang="tr-TR" sz="1800" dirty="0" err="1">
                <a:latin typeface="Arial" pitchFamily="34" charset="0"/>
              </a:rPr>
              <a:t>maruziyeti</a:t>
            </a:r>
            <a:r>
              <a:rPr lang="tr-TR" sz="1800" dirty="0">
                <a:latin typeface="Arial" pitchFamily="34" charset="0"/>
              </a:rPr>
              <a:t> en aza indirmek ve diğer kimyasallarla etkileşimini önlemek için çok sıkı, sızdırmaz kaplarda muhafaza edilmelidir.</a:t>
            </a:r>
          </a:p>
        </p:txBody>
      </p:sp>
    </p:spTree>
    <p:extLst>
      <p:ext uri="{BB962C8B-B14F-4D97-AF65-F5344CB8AC3E}">
        <p14:creationId xmlns:p14="http://schemas.microsoft.com/office/powerpoint/2010/main" val="33932567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619672" y="704088"/>
            <a:ext cx="7067128" cy="1356760"/>
          </a:xfrm>
        </p:spPr>
        <p:txBody>
          <a:bodyPr>
            <a:normAutofit/>
          </a:bodyPr>
          <a:lstStyle/>
          <a:p>
            <a:r>
              <a:rPr lang="tr-TR" sz="3600" dirty="0" err="1">
                <a:latin typeface="Arial" pitchFamily="34" charset="0"/>
                <a:cs typeface="Arial" pitchFamily="34" charset="0"/>
              </a:rPr>
              <a:t>Toksik</a:t>
            </a:r>
            <a:r>
              <a:rPr lang="tr-TR" sz="3600" dirty="0">
                <a:latin typeface="Arial" pitchFamily="34" charset="0"/>
                <a:cs typeface="Arial" pitchFamily="34" charset="0"/>
              </a:rPr>
              <a:t> Maddelerin Kullanılması</a:t>
            </a:r>
          </a:p>
        </p:txBody>
      </p:sp>
      <p:sp>
        <p:nvSpPr>
          <p:cNvPr id="3" name="İçerik Yer Tutucusu 2"/>
          <p:cNvSpPr>
            <a:spLocks noGrp="1"/>
          </p:cNvSpPr>
          <p:nvPr>
            <p:ph idx="1"/>
          </p:nvPr>
        </p:nvSpPr>
        <p:spPr>
          <a:xfrm>
            <a:off x="611560" y="2780928"/>
            <a:ext cx="8075240" cy="3543672"/>
          </a:xfrm>
        </p:spPr>
        <p:txBody>
          <a:bodyPr>
            <a:normAutofit/>
          </a:bodyPr>
          <a:lstStyle/>
          <a:p>
            <a:pPr>
              <a:buFont typeface="Wingdings" pitchFamily="2" charset="2"/>
              <a:buChar char="Ø"/>
            </a:pPr>
            <a:r>
              <a:rPr lang="tr-TR" sz="1800" dirty="0">
                <a:latin typeface="Arial" pitchFamily="34" charset="0"/>
                <a:cs typeface="Arial" pitchFamily="34" charset="0"/>
              </a:rPr>
              <a:t> Kullanıldığında toz ve duman ortaya çıkartan </a:t>
            </a:r>
            <a:r>
              <a:rPr lang="tr-TR" sz="1800" dirty="0" err="1">
                <a:latin typeface="Arial" pitchFamily="34" charset="0"/>
                <a:cs typeface="Arial" pitchFamily="34" charset="0"/>
              </a:rPr>
              <a:t>toksik</a:t>
            </a:r>
            <a:r>
              <a:rPr lang="tr-TR" sz="1800" dirty="0">
                <a:latin typeface="Arial" pitchFamily="34" charset="0"/>
                <a:cs typeface="Arial" pitchFamily="34" charset="0"/>
              </a:rPr>
              <a:t> maddeleri çeker bir ocak kullanarak ele alınız. </a:t>
            </a:r>
          </a:p>
          <a:p>
            <a:pPr marL="0" indent="0">
              <a:buNone/>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Zehirli bileşiklerle çalışırken koruyucu laboratuvar önlükleri, eldiven ve emniyet gözlüklerini giyiniz ve çalışan bir çeker ocak altında işlem yapınız.</a:t>
            </a:r>
          </a:p>
        </p:txBody>
      </p:sp>
    </p:spTree>
    <p:extLst>
      <p:ext uri="{BB962C8B-B14F-4D97-AF65-F5344CB8AC3E}">
        <p14:creationId xmlns:p14="http://schemas.microsoft.com/office/powerpoint/2010/main" val="38033889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623172" y="764704"/>
            <a:ext cx="5987008" cy="1140736"/>
          </a:xfrm>
        </p:spPr>
        <p:txBody>
          <a:bodyPr>
            <a:normAutofit/>
          </a:bodyPr>
          <a:lstStyle/>
          <a:p>
            <a:r>
              <a:rPr lang="tr-TR" sz="3600" dirty="0">
                <a:latin typeface="Arial" pitchFamily="34" charset="0"/>
                <a:cs typeface="Arial" pitchFamily="34" charset="0"/>
              </a:rPr>
              <a:t>Çok </a:t>
            </a:r>
            <a:r>
              <a:rPr lang="tr-TR" sz="3600" dirty="0" err="1">
                <a:latin typeface="Arial" pitchFamily="34" charset="0"/>
                <a:cs typeface="Arial" pitchFamily="34" charset="0"/>
              </a:rPr>
              <a:t>Toksik</a:t>
            </a:r>
            <a:r>
              <a:rPr lang="tr-TR" sz="3600" dirty="0">
                <a:latin typeface="Arial" pitchFamily="34" charset="0"/>
                <a:cs typeface="Arial" pitchFamily="34" charset="0"/>
              </a:rPr>
              <a:t> Maddeler</a:t>
            </a:r>
          </a:p>
        </p:txBody>
      </p:sp>
      <p:sp>
        <p:nvSpPr>
          <p:cNvPr id="3" name="İçerik Yer Tutucusu 2"/>
          <p:cNvSpPr>
            <a:spLocks noGrp="1"/>
          </p:cNvSpPr>
          <p:nvPr>
            <p:ph idx="1"/>
          </p:nvPr>
        </p:nvSpPr>
        <p:spPr/>
        <p:txBody>
          <a:bodyPr>
            <a:normAutofit/>
          </a:bodyPr>
          <a:lstStyle/>
          <a:p>
            <a:pPr marL="0" indent="0">
              <a:buNone/>
            </a:pPr>
            <a:r>
              <a:rPr lang="tr-TR" sz="1800" dirty="0">
                <a:latin typeface="Arial" pitchFamily="34" charset="0"/>
                <a:cs typeface="Arial" pitchFamily="34" charset="0"/>
              </a:rPr>
              <a:t>Özellikleri: </a:t>
            </a:r>
          </a:p>
          <a:p>
            <a:pPr>
              <a:buFont typeface="Wingdings" pitchFamily="2" charset="2"/>
              <a:buChar char="Ø"/>
            </a:pPr>
            <a:r>
              <a:rPr lang="tr-TR" sz="1800" dirty="0">
                <a:latin typeface="Arial" pitchFamily="34" charset="0"/>
                <a:cs typeface="Arial" pitchFamily="34" charset="0"/>
              </a:rPr>
              <a:t>Çok </a:t>
            </a:r>
            <a:r>
              <a:rPr lang="tr-TR" sz="1800" dirty="0" err="1">
                <a:latin typeface="Arial" pitchFamily="34" charset="0"/>
                <a:cs typeface="Arial" pitchFamily="34" charset="0"/>
              </a:rPr>
              <a:t>toksik</a:t>
            </a:r>
            <a:r>
              <a:rPr lang="tr-TR" sz="1800" dirty="0">
                <a:latin typeface="Arial" pitchFamily="34" charset="0"/>
                <a:cs typeface="Arial" pitchFamily="34" charset="0"/>
              </a:rPr>
              <a:t> maddeler, çok az miktarlarda solunduğunda, ağız yoluyla alındığında, deri yoluyla emildiğinde insan sağlığı üzerinde akut veya </a:t>
            </a:r>
            <a:r>
              <a:rPr lang="tr-TR" sz="1800" dirty="0">
                <a:solidFill>
                  <a:srgbClr val="C00000"/>
                </a:solidFill>
                <a:latin typeface="Arial" pitchFamily="34" charset="0"/>
                <a:cs typeface="Arial" pitchFamily="34" charset="0"/>
              </a:rPr>
              <a:t>kronik hasarlara veya ölüme </a:t>
            </a:r>
            <a:r>
              <a:rPr lang="tr-TR" sz="1800" dirty="0">
                <a:latin typeface="Arial" pitchFamily="34" charset="0"/>
                <a:cs typeface="Arial" pitchFamily="34" charset="0"/>
              </a:rPr>
              <a:t>neden olan maddelerdir.</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Bu kimyasallar çok düşük konsantrasyonlarda bile ciddi yaralanmalara hatta ölümlere yol açabilir. </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Çok </a:t>
            </a:r>
            <a:r>
              <a:rPr lang="tr-TR" sz="1800" dirty="0" err="1">
                <a:latin typeface="Arial" pitchFamily="34" charset="0"/>
                <a:cs typeface="Arial" pitchFamily="34" charset="0"/>
              </a:rPr>
              <a:t>toksik</a:t>
            </a:r>
            <a:r>
              <a:rPr lang="tr-TR" sz="1800" dirty="0">
                <a:latin typeface="Arial" pitchFamily="34" charset="0"/>
                <a:cs typeface="Arial" pitchFamily="34" charset="0"/>
              </a:rPr>
              <a:t> kimyasal maddeler, ölümcül dozu vücut ağırlığının kilogramı başına 50 mg ve altında ya da havadaki ölümcül konsantrasyonu 200 </a:t>
            </a:r>
            <a:r>
              <a:rPr lang="tr-TR" sz="1800" dirty="0" err="1">
                <a:latin typeface="Arial" pitchFamily="34" charset="0"/>
                <a:cs typeface="Arial" pitchFamily="34" charset="0"/>
              </a:rPr>
              <a:t>ppm</a:t>
            </a:r>
            <a:r>
              <a:rPr lang="tr-TR" sz="1800" dirty="0">
                <a:latin typeface="Arial" pitchFamily="34" charset="0"/>
                <a:cs typeface="Arial" pitchFamily="34" charset="0"/>
              </a:rPr>
              <a:t> ve altında olan maddeler olarak tanımlanır. </a:t>
            </a:r>
          </a:p>
        </p:txBody>
      </p:sp>
      <p:pic>
        <p:nvPicPr>
          <p:cNvPr id="4099" name="Picture 3" descr="C:\Users\User\Desktop\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2280" y="637820"/>
            <a:ext cx="1443608" cy="1443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2909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73224" y="548680"/>
            <a:ext cx="8229600" cy="1143000"/>
          </a:xfrm>
        </p:spPr>
        <p:txBody>
          <a:bodyPr>
            <a:normAutofit fontScale="90000"/>
          </a:bodyPr>
          <a:lstStyle/>
          <a:p>
            <a:r>
              <a:rPr lang="tr-TR" dirty="0"/>
              <a:t>: </a:t>
            </a:r>
            <a:br>
              <a:rPr lang="tr-TR" dirty="0"/>
            </a:br>
            <a:r>
              <a:rPr lang="tr-TR" sz="4400" dirty="0"/>
              <a:t>Kolay Alev Alabilen ve Çok Kolay Alev Alabilen Maddeler Özellikleri</a:t>
            </a:r>
          </a:p>
        </p:txBody>
      </p:sp>
      <p:sp>
        <p:nvSpPr>
          <p:cNvPr id="3" name="İçerik Yer Tutucusu 2"/>
          <p:cNvSpPr>
            <a:spLocks noGrp="1"/>
          </p:cNvSpPr>
          <p:nvPr>
            <p:ph idx="1"/>
          </p:nvPr>
        </p:nvSpPr>
        <p:spPr/>
        <p:txBody>
          <a:bodyPr>
            <a:normAutofit fontScale="70000" lnSpcReduction="20000"/>
          </a:bodyPr>
          <a:lstStyle/>
          <a:p>
            <a:pPr marL="0" indent="0">
              <a:buNone/>
            </a:pPr>
            <a:r>
              <a:rPr lang="tr-TR" dirty="0">
                <a:latin typeface="Arial" pitchFamily="34" charset="0"/>
              </a:rPr>
              <a:t>Kolay alev alabilen maddeler, hava ile temasında alevlenebilen, ateş kaynağı ile kısa süreli temasta hemen yanabilen, çok düşük parlama noktasına sahip olan veya su ile temasında çok kolay alevlenir gaz yayan maddeler ve müstahzarlardır [2]. Çok kolay alev alabilen maddeler ise çok düşük parlama noktası ve kaynama noktasına sahip maddeler ve müstahzarlar ve hava ile temasında alevlenebilen gaz haldeki maddeler ve müstahzarlardır [2]. Genellikle kullanılan kolay alev alabilir kimyasal maddeler şunlardır [1,3]: •</a:t>
            </a:r>
          </a:p>
          <a:p>
            <a:pPr>
              <a:buFont typeface="Wingdings" pitchFamily="2" charset="2"/>
              <a:buChar char="Ø"/>
            </a:pPr>
            <a:r>
              <a:rPr lang="tr-TR" dirty="0">
                <a:latin typeface="Arial" pitchFamily="34" charset="0"/>
              </a:rPr>
              <a:t> Aseton</a:t>
            </a:r>
          </a:p>
          <a:p>
            <a:pPr>
              <a:buFont typeface="Wingdings" pitchFamily="2" charset="2"/>
              <a:buChar char="Ø"/>
            </a:pPr>
            <a:r>
              <a:rPr lang="tr-TR" dirty="0">
                <a:latin typeface="Arial" pitchFamily="34" charset="0"/>
              </a:rPr>
              <a:t> • Etil Eter</a:t>
            </a:r>
          </a:p>
          <a:p>
            <a:pPr>
              <a:buFont typeface="Wingdings" pitchFamily="2" charset="2"/>
              <a:buChar char="Ø"/>
            </a:pPr>
            <a:r>
              <a:rPr lang="tr-TR" dirty="0">
                <a:latin typeface="Arial" pitchFamily="34" charset="0"/>
              </a:rPr>
              <a:t> • Sodyum</a:t>
            </a:r>
          </a:p>
          <a:p>
            <a:pPr>
              <a:buFont typeface="Wingdings" pitchFamily="2" charset="2"/>
              <a:buChar char="Ø"/>
            </a:pPr>
            <a:r>
              <a:rPr lang="tr-TR" dirty="0">
                <a:latin typeface="Arial" pitchFamily="34" charset="0"/>
              </a:rPr>
              <a:t> • Hidrojen</a:t>
            </a:r>
          </a:p>
          <a:p>
            <a:pPr>
              <a:buFont typeface="Wingdings" pitchFamily="2" charset="2"/>
              <a:buChar char="Ø"/>
            </a:pPr>
            <a:r>
              <a:rPr lang="tr-TR" dirty="0">
                <a:latin typeface="Arial" pitchFamily="34" charset="0"/>
              </a:rPr>
              <a:t> • Lityum</a:t>
            </a:r>
          </a:p>
          <a:p>
            <a:pPr>
              <a:buFont typeface="Wingdings" pitchFamily="2" charset="2"/>
              <a:buChar char="Ø"/>
            </a:pPr>
            <a:r>
              <a:rPr lang="tr-TR" dirty="0">
                <a:latin typeface="Arial" pitchFamily="34" charset="0"/>
              </a:rPr>
              <a:t> • Asetilen</a:t>
            </a:r>
          </a:p>
          <a:p>
            <a:pPr>
              <a:buFont typeface="Wingdings" pitchFamily="2" charset="2"/>
              <a:buChar char="Ø"/>
            </a:pPr>
            <a:r>
              <a:rPr lang="tr-TR" dirty="0">
                <a:latin typeface="Arial" pitchFamily="34" charset="0"/>
              </a:rPr>
              <a:t> • Etil Alkol 3</a:t>
            </a:r>
          </a:p>
          <a:p>
            <a:pPr>
              <a:buFont typeface="Wingdings" pitchFamily="2" charset="2"/>
              <a:buChar char="Ø"/>
            </a:pPr>
            <a:r>
              <a:rPr lang="tr-TR" dirty="0">
                <a:latin typeface="Arial" pitchFamily="34" charset="0"/>
              </a:rPr>
              <a:t> • Potasyum </a:t>
            </a:r>
          </a:p>
        </p:txBody>
      </p:sp>
      <p:pic>
        <p:nvPicPr>
          <p:cNvPr id="1026" name="Picture 2" descr="C:\Users\User\Desktop\x.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8024" y="3861048"/>
            <a:ext cx="2133600"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56042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latin typeface="Arial" pitchFamily="34" charset="0"/>
                <a:cs typeface="Arial" pitchFamily="34" charset="0"/>
              </a:rPr>
              <a:t> Çok </a:t>
            </a:r>
            <a:r>
              <a:rPr lang="tr-TR" sz="3600" dirty="0" err="1">
                <a:latin typeface="Arial" pitchFamily="34" charset="0"/>
                <a:cs typeface="Arial" pitchFamily="34" charset="0"/>
              </a:rPr>
              <a:t>Toksik</a:t>
            </a:r>
            <a:r>
              <a:rPr lang="tr-TR" sz="3600" dirty="0">
                <a:latin typeface="Arial" pitchFamily="34" charset="0"/>
                <a:cs typeface="Arial" pitchFamily="34" charset="0"/>
              </a:rPr>
              <a:t> Maddelerin Depolanması</a:t>
            </a:r>
          </a:p>
        </p:txBody>
      </p:sp>
      <p:sp>
        <p:nvSpPr>
          <p:cNvPr id="3" name="İçerik Yer Tutucusu 2"/>
          <p:cNvSpPr>
            <a:spLocks noGrp="1"/>
          </p:cNvSpPr>
          <p:nvPr>
            <p:ph idx="1"/>
          </p:nvPr>
        </p:nvSpPr>
        <p:spPr>
          <a:xfrm>
            <a:off x="539552" y="2996952"/>
            <a:ext cx="8147248" cy="3327648"/>
          </a:xfrm>
        </p:spPr>
        <p:txBody>
          <a:bodyPr>
            <a:normAutofit/>
          </a:bodyPr>
          <a:lstStyle/>
          <a:p>
            <a:pPr>
              <a:buFont typeface="Wingdings" pitchFamily="2" charset="2"/>
              <a:buChar char="Ø"/>
            </a:pPr>
            <a:r>
              <a:rPr lang="tr-TR" sz="1800" dirty="0">
                <a:latin typeface="Arial" pitchFamily="34" charset="0"/>
                <a:cs typeface="Arial" pitchFamily="34" charset="0"/>
              </a:rPr>
              <a:t>Zehirli kimyasal maddeleri diğer tehlike sınıflarından ayrı tutunuz ve soğuk, iyi havalandırılan bir yerde ışık ve ısıdan uzak olacak şekilde muhafaza ediniz.</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Konteynırlar, çalışanlara </a:t>
            </a:r>
            <a:r>
              <a:rPr lang="tr-TR" sz="1800" dirty="0" err="1">
                <a:latin typeface="Arial" pitchFamily="34" charset="0"/>
                <a:cs typeface="Arial" pitchFamily="34" charset="0"/>
              </a:rPr>
              <a:t>maruziyeti</a:t>
            </a:r>
            <a:r>
              <a:rPr lang="tr-TR" sz="1800" dirty="0">
                <a:latin typeface="Arial" pitchFamily="34" charset="0"/>
                <a:cs typeface="Arial" pitchFamily="34" charset="0"/>
              </a:rPr>
              <a:t> en aza indirmek ve diğer kimyasallarla etkileşimini önlemek için çok sıkı, sızdırmaz kaplarda muhafaza edilmelidir. </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endParaRPr lang="tr-TR" sz="1800" dirty="0">
              <a:latin typeface="Arial" pitchFamily="34" charset="0"/>
              <a:cs typeface="Arial" pitchFamily="34" charset="0"/>
            </a:endParaRPr>
          </a:p>
        </p:txBody>
      </p:sp>
    </p:spTree>
    <p:extLst>
      <p:ext uri="{BB962C8B-B14F-4D97-AF65-F5344CB8AC3E}">
        <p14:creationId xmlns:p14="http://schemas.microsoft.com/office/powerpoint/2010/main" val="26967559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55576" y="836712"/>
            <a:ext cx="7931224" cy="794352"/>
          </a:xfrm>
        </p:spPr>
        <p:txBody>
          <a:bodyPr>
            <a:normAutofit/>
          </a:bodyPr>
          <a:lstStyle/>
          <a:p>
            <a:r>
              <a:rPr lang="tr-TR" sz="3600" dirty="0">
                <a:latin typeface="Arial" pitchFamily="34" charset="0"/>
                <a:cs typeface="Arial" pitchFamily="34" charset="0"/>
              </a:rPr>
              <a:t> Çok </a:t>
            </a:r>
            <a:r>
              <a:rPr lang="tr-TR" sz="3600" dirty="0" err="1">
                <a:latin typeface="Arial" pitchFamily="34" charset="0"/>
                <a:cs typeface="Arial" pitchFamily="34" charset="0"/>
              </a:rPr>
              <a:t>Toksik</a:t>
            </a:r>
            <a:r>
              <a:rPr lang="tr-TR" sz="3600" dirty="0">
                <a:latin typeface="Arial" pitchFamily="34" charset="0"/>
                <a:cs typeface="Arial" pitchFamily="34" charset="0"/>
              </a:rPr>
              <a:t> Maddelerin Kullanılması</a:t>
            </a:r>
          </a:p>
        </p:txBody>
      </p:sp>
      <p:sp>
        <p:nvSpPr>
          <p:cNvPr id="3" name="İçerik Yer Tutucusu 2"/>
          <p:cNvSpPr>
            <a:spLocks noGrp="1"/>
          </p:cNvSpPr>
          <p:nvPr>
            <p:ph idx="1"/>
          </p:nvPr>
        </p:nvSpPr>
        <p:spPr/>
        <p:txBody>
          <a:bodyPr>
            <a:normAutofit/>
          </a:bodyPr>
          <a:lstStyle/>
          <a:p>
            <a:pPr>
              <a:buFont typeface="Wingdings" pitchFamily="2" charset="2"/>
              <a:buChar char="Ø"/>
            </a:pPr>
            <a:r>
              <a:rPr lang="tr-TR" sz="1800" dirty="0">
                <a:latin typeface="Arial" pitchFamily="34" charset="0"/>
                <a:cs typeface="Arial" pitchFamily="34" charset="0"/>
              </a:rPr>
              <a:t> Çok zehirli kimyasalları özel bir alanda ya da laboratuvarlarda kullanınız.</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Zehirli bileşiklerle çalışırken koruyucu laboratuvar önlükleri, eldiven ve emniyet gözlüklerini giyiniz ve çalışan bir çeker ocak altında işlem yapınız.</a:t>
            </a:r>
          </a:p>
          <a:p>
            <a:pPr marL="0" indent="0">
              <a:buNone/>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Kullanıldığında toz ve duman ortaya çıkartan çok </a:t>
            </a:r>
            <a:r>
              <a:rPr lang="tr-TR" sz="1800" dirty="0" err="1">
                <a:latin typeface="Arial" pitchFamily="34" charset="0"/>
                <a:cs typeface="Arial" pitchFamily="34" charset="0"/>
              </a:rPr>
              <a:t>toksik</a:t>
            </a:r>
            <a:r>
              <a:rPr lang="tr-TR" sz="1800" dirty="0">
                <a:latin typeface="Arial" pitchFamily="34" charset="0"/>
                <a:cs typeface="Arial" pitchFamily="34" charset="0"/>
              </a:rPr>
              <a:t> kimyasal maddeleri çeker bir ocak kullanarak ele alınız.</a:t>
            </a:r>
          </a:p>
          <a:p>
            <a:pPr marL="0" indent="0">
              <a:buNone/>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Çok </a:t>
            </a:r>
            <a:r>
              <a:rPr lang="tr-TR" sz="1800" dirty="0" err="1">
                <a:latin typeface="Arial" pitchFamily="34" charset="0"/>
                <a:cs typeface="Arial" pitchFamily="34" charset="0"/>
              </a:rPr>
              <a:t>toksik</a:t>
            </a:r>
            <a:r>
              <a:rPr lang="tr-TR" sz="1800" dirty="0">
                <a:latin typeface="Arial" pitchFamily="34" charset="0"/>
                <a:cs typeface="Arial" pitchFamily="34" charset="0"/>
              </a:rPr>
              <a:t> maddelerin ele alındığı bir ortamda yemek yemeyiniz, içmeyiniz ve kozmetik ürünlerinden sakınınız. </a:t>
            </a:r>
          </a:p>
        </p:txBody>
      </p:sp>
    </p:spTree>
    <p:extLst>
      <p:ext uri="{BB962C8B-B14F-4D97-AF65-F5344CB8AC3E}">
        <p14:creationId xmlns:p14="http://schemas.microsoft.com/office/powerpoint/2010/main" val="31923967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63688" y="548680"/>
            <a:ext cx="4752528" cy="694621"/>
          </a:xfrm>
        </p:spPr>
        <p:txBody>
          <a:bodyPr>
            <a:normAutofit/>
          </a:bodyPr>
          <a:lstStyle/>
          <a:p>
            <a:r>
              <a:rPr lang="tr-TR" sz="3600" dirty="0">
                <a:latin typeface="Arial" pitchFamily="34" charset="0"/>
                <a:cs typeface="Arial" pitchFamily="34" charset="0"/>
              </a:rPr>
              <a:t>Oksitleyici Maddeler </a:t>
            </a:r>
          </a:p>
        </p:txBody>
      </p:sp>
      <p:sp>
        <p:nvSpPr>
          <p:cNvPr id="3" name="İçerik Yer Tutucusu 2"/>
          <p:cNvSpPr>
            <a:spLocks noGrp="1"/>
          </p:cNvSpPr>
          <p:nvPr>
            <p:ph idx="1"/>
          </p:nvPr>
        </p:nvSpPr>
        <p:spPr>
          <a:xfrm>
            <a:off x="539552" y="1556792"/>
            <a:ext cx="8147248" cy="4767808"/>
          </a:xfrm>
        </p:spPr>
        <p:txBody>
          <a:bodyPr>
            <a:normAutofit fontScale="62500" lnSpcReduction="20000"/>
          </a:bodyPr>
          <a:lstStyle/>
          <a:p>
            <a:pPr marL="0" indent="0">
              <a:buNone/>
            </a:pPr>
            <a:r>
              <a:rPr lang="tr-TR" dirty="0">
                <a:latin typeface="Arial" pitchFamily="34" charset="0"/>
                <a:cs typeface="Arial" pitchFamily="34" charset="0"/>
              </a:rPr>
              <a:t>Özellikleri:</a:t>
            </a:r>
          </a:p>
          <a:p>
            <a:pPr>
              <a:buFont typeface="Wingdings" pitchFamily="2" charset="2"/>
              <a:buChar char="Ø"/>
            </a:pPr>
            <a:r>
              <a:rPr lang="tr-TR" dirty="0">
                <a:latin typeface="Arial" pitchFamily="34" charset="0"/>
                <a:cs typeface="Arial" pitchFamily="34" charset="0"/>
              </a:rPr>
              <a:t> Oksitleyici madde, özellikle yanıcı maddelerle olmak üzere diğer maddeler ile de temasında önemli ölçüde ekzotermik reaksiyona neden olan maddelerdir.</a:t>
            </a:r>
          </a:p>
          <a:p>
            <a:pPr marL="0" indent="0">
              <a:buNone/>
            </a:pPr>
            <a:endParaRPr lang="tr-TR" dirty="0">
              <a:latin typeface="Arial" pitchFamily="34" charset="0"/>
              <a:cs typeface="Arial" pitchFamily="34" charset="0"/>
            </a:endParaRPr>
          </a:p>
          <a:p>
            <a:pPr>
              <a:buFont typeface="Wingdings" pitchFamily="2" charset="2"/>
              <a:buChar char="Ø"/>
            </a:pPr>
            <a:r>
              <a:rPr lang="tr-TR" dirty="0">
                <a:latin typeface="Arial" pitchFamily="34" charset="0"/>
                <a:cs typeface="Arial" pitchFamily="34" charset="0"/>
              </a:rPr>
              <a:t>Oksitleyiciler oda sıcaklığında veya yüksek sıcaklıklarda kendiliğinden oksijen meydana getirirler ve şok ile ısıtma altında şiddetle patlayabilirler. </a:t>
            </a:r>
          </a:p>
          <a:p>
            <a:pPr marL="0" indent="0">
              <a:buNone/>
            </a:pPr>
            <a:endParaRPr lang="tr-TR" dirty="0">
              <a:latin typeface="Arial" pitchFamily="34" charset="0"/>
              <a:cs typeface="Arial" pitchFamily="34" charset="0"/>
            </a:endParaRPr>
          </a:p>
          <a:p>
            <a:pPr>
              <a:buFont typeface="Wingdings" pitchFamily="2" charset="2"/>
              <a:buChar char="Ø"/>
            </a:pPr>
            <a:r>
              <a:rPr lang="tr-TR" dirty="0">
                <a:latin typeface="Arial" pitchFamily="34" charset="0"/>
                <a:cs typeface="Arial" pitchFamily="34" charset="0"/>
              </a:rPr>
              <a:t>Farklı kimyasal kararsızlıklarından dolayı oksitleyici aktif maddeler beklenmedik şekilde patlayıcı olup bu yüzden tehlike tehdidi gösterirler.</a:t>
            </a:r>
          </a:p>
          <a:p>
            <a:pPr marL="0" indent="0">
              <a:buNone/>
            </a:pPr>
            <a:endParaRPr lang="tr-TR" dirty="0">
              <a:latin typeface="Arial" pitchFamily="34" charset="0"/>
              <a:cs typeface="Arial" pitchFamily="34" charset="0"/>
            </a:endParaRPr>
          </a:p>
          <a:p>
            <a:pPr>
              <a:buFont typeface="Wingdings" pitchFamily="2" charset="2"/>
              <a:buChar char="Ø"/>
            </a:pPr>
            <a:r>
              <a:rPr lang="tr-TR" dirty="0">
                <a:latin typeface="Arial" pitchFamily="34" charset="0"/>
                <a:cs typeface="Arial" pitchFamily="34" charset="0"/>
              </a:rPr>
              <a:t> Oksitleyici reaktif maddeler : </a:t>
            </a:r>
          </a:p>
          <a:p>
            <a:pPr>
              <a:buFont typeface="Wingdings" pitchFamily="2" charset="2"/>
              <a:buChar char="Ø"/>
            </a:pPr>
            <a:r>
              <a:rPr lang="tr-TR" dirty="0">
                <a:latin typeface="Arial" pitchFamily="34" charset="0"/>
                <a:cs typeface="Arial" pitchFamily="34" charset="0"/>
              </a:rPr>
              <a:t>  • Peroksitler</a:t>
            </a:r>
          </a:p>
          <a:p>
            <a:pPr>
              <a:buFont typeface="Wingdings" pitchFamily="2" charset="2"/>
              <a:buChar char="Ø"/>
            </a:pPr>
            <a:r>
              <a:rPr lang="tr-TR" dirty="0">
                <a:latin typeface="Arial" pitchFamily="34" charset="0"/>
                <a:cs typeface="Arial" pitchFamily="34" charset="0"/>
              </a:rPr>
              <a:t> • </a:t>
            </a:r>
            <a:r>
              <a:rPr lang="tr-TR" dirty="0" err="1">
                <a:latin typeface="Arial" pitchFamily="34" charset="0"/>
                <a:cs typeface="Arial" pitchFamily="34" charset="0"/>
              </a:rPr>
              <a:t>Hiperperoksitler</a:t>
            </a:r>
            <a:r>
              <a:rPr lang="tr-TR" dirty="0">
                <a:latin typeface="Arial" pitchFamily="34" charset="0"/>
                <a:cs typeface="Arial" pitchFamily="34" charset="0"/>
              </a:rPr>
              <a:t> </a:t>
            </a:r>
          </a:p>
          <a:p>
            <a:pPr>
              <a:buFont typeface="Wingdings" pitchFamily="2" charset="2"/>
              <a:buChar char="Ø"/>
            </a:pPr>
            <a:r>
              <a:rPr lang="tr-TR" dirty="0">
                <a:latin typeface="Arial" pitchFamily="34" charset="0"/>
                <a:cs typeface="Arial" pitchFamily="34" charset="0"/>
              </a:rPr>
              <a:t> • </a:t>
            </a:r>
            <a:r>
              <a:rPr lang="tr-TR" dirty="0" err="1">
                <a:latin typeface="Arial" pitchFamily="34" charset="0"/>
                <a:cs typeface="Arial" pitchFamily="34" charset="0"/>
              </a:rPr>
              <a:t>Peroksi</a:t>
            </a:r>
            <a:r>
              <a:rPr lang="tr-TR" dirty="0">
                <a:latin typeface="Arial" pitchFamily="34" charset="0"/>
                <a:cs typeface="Arial" pitchFamily="34" charset="0"/>
              </a:rPr>
              <a:t> Esterler</a:t>
            </a:r>
          </a:p>
          <a:p>
            <a:pPr>
              <a:buFont typeface="Wingdings" pitchFamily="2" charset="2"/>
              <a:buChar char="Ø"/>
            </a:pPr>
            <a:endParaRPr lang="tr-TR" dirty="0">
              <a:latin typeface="Arial" pitchFamily="34" charset="0"/>
              <a:cs typeface="Arial" pitchFamily="34" charset="0"/>
            </a:endParaRPr>
          </a:p>
          <a:p>
            <a:pPr>
              <a:buFont typeface="Wingdings" pitchFamily="2" charset="2"/>
              <a:buChar char="Ø"/>
            </a:pPr>
            <a:r>
              <a:rPr lang="tr-TR" dirty="0">
                <a:latin typeface="Arial" pitchFamily="34" charset="0"/>
                <a:cs typeface="Arial" pitchFamily="34" charset="0"/>
              </a:rPr>
              <a:t>     Oksitleyiciler organik maddelerle temas edince şiddetle tepkimeye girerler. Bu nedenle oksitleyicilerle, organik maddelerin etkileşiminden kaçınınız. </a:t>
            </a:r>
          </a:p>
          <a:p>
            <a:pPr>
              <a:buFont typeface="Wingdings" pitchFamily="2" charset="2"/>
              <a:buChar char="Ø"/>
            </a:pPr>
            <a:endParaRPr lang="tr-TR" dirty="0">
              <a:latin typeface="Arial" pitchFamily="34" charset="0"/>
              <a:cs typeface="Arial" pitchFamily="34" charset="0"/>
            </a:endParaRPr>
          </a:p>
          <a:p>
            <a:pPr>
              <a:buFont typeface="Wingdings" pitchFamily="2" charset="2"/>
              <a:buChar char="Ø"/>
            </a:pPr>
            <a:r>
              <a:rPr lang="tr-TR" dirty="0">
                <a:latin typeface="Arial" pitchFamily="34" charset="0"/>
                <a:cs typeface="Arial" pitchFamily="34" charset="0"/>
              </a:rPr>
              <a:t>Organik maddelerle reaksiyona giren oksitleyicilere örnek; nitrik asit, </a:t>
            </a:r>
            <a:r>
              <a:rPr lang="tr-TR" dirty="0" err="1">
                <a:latin typeface="Arial" pitchFamily="34" charset="0"/>
                <a:cs typeface="Arial" pitchFamily="34" charset="0"/>
              </a:rPr>
              <a:t>kromik</a:t>
            </a:r>
            <a:r>
              <a:rPr lang="tr-TR" dirty="0">
                <a:latin typeface="Arial" pitchFamily="34" charset="0"/>
                <a:cs typeface="Arial" pitchFamily="34" charset="0"/>
              </a:rPr>
              <a:t> asit ve permanganatlardır. </a:t>
            </a:r>
          </a:p>
        </p:txBody>
      </p:sp>
      <p:pic>
        <p:nvPicPr>
          <p:cNvPr id="5122" name="Picture 2" descr="C:\Users\User\Desktop\m.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6256" y="0"/>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86129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99592" y="980728"/>
            <a:ext cx="8003232" cy="650336"/>
          </a:xfrm>
        </p:spPr>
        <p:txBody>
          <a:bodyPr>
            <a:normAutofit/>
          </a:bodyPr>
          <a:lstStyle/>
          <a:p>
            <a:r>
              <a:rPr lang="tr-TR" sz="3600" dirty="0">
                <a:latin typeface="Arial" pitchFamily="34" charset="0"/>
                <a:cs typeface="Arial" pitchFamily="34" charset="0"/>
              </a:rPr>
              <a:t>Oksitleyici Maddelerin Depolanması</a:t>
            </a:r>
          </a:p>
        </p:txBody>
      </p:sp>
      <p:sp>
        <p:nvSpPr>
          <p:cNvPr id="3" name="İçerik Yer Tutucusu 2"/>
          <p:cNvSpPr>
            <a:spLocks noGrp="1"/>
          </p:cNvSpPr>
          <p:nvPr>
            <p:ph idx="1"/>
          </p:nvPr>
        </p:nvSpPr>
        <p:spPr/>
        <p:txBody>
          <a:bodyPr>
            <a:normAutofit/>
          </a:bodyPr>
          <a:lstStyle/>
          <a:p>
            <a:pPr>
              <a:buFont typeface="Wingdings" pitchFamily="2" charset="2"/>
              <a:buChar char="Ø"/>
            </a:pPr>
            <a:r>
              <a:rPr lang="tr-TR" sz="1800" dirty="0">
                <a:latin typeface="Arial" pitchFamily="34" charset="0"/>
                <a:cs typeface="Arial" pitchFamily="34" charset="0"/>
              </a:rPr>
              <a:t> Gün ışığında uzak, serin, kuru ve iyi havalandırılan alanda depolayınız. Aşırı ve ani sıcaklık değişimlerinden koruyunuz.</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Özellikle kırılmayan renkli cam ve reaksiyona girmeyen kaplarda muhafaza ediniz.</a:t>
            </a:r>
          </a:p>
          <a:p>
            <a:pPr marL="0" indent="0">
              <a:buNone/>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Reaktif kimyasal maddeleri uygun olmayan malzemelerden ayrı tutunuz:</a:t>
            </a:r>
          </a:p>
          <a:p>
            <a:pPr>
              <a:buFont typeface="Wingdings" pitchFamily="2" charset="2"/>
              <a:buChar char="Ø"/>
            </a:pPr>
            <a:r>
              <a:rPr lang="tr-TR" sz="1800" dirty="0">
                <a:latin typeface="Arial" pitchFamily="34" charset="0"/>
                <a:cs typeface="Arial" pitchFamily="34" charset="0"/>
              </a:rPr>
              <a:t>• Organik maddeler,</a:t>
            </a:r>
          </a:p>
          <a:p>
            <a:pPr>
              <a:buFont typeface="Wingdings" pitchFamily="2" charset="2"/>
              <a:buChar char="Ø"/>
            </a:pPr>
            <a:r>
              <a:rPr lang="tr-TR" sz="1800" dirty="0">
                <a:latin typeface="Arial" pitchFamily="34" charset="0"/>
                <a:cs typeface="Arial" pitchFamily="34" charset="0"/>
              </a:rPr>
              <a:t>• Alev alabilir </a:t>
            </a:r>
            <a:r>
              <a:rPr lang="tr-TR" sz="1800" dirty="0" err="1">
                <a:latin typeface="Arial" pitchFamily="34" charset="0"/>
                <a:cs typeface="Arial" pitchFamily="34" charset="0"/>
              </a:rPr>
              <a:t>solventler</a:t>
            </a:r>
            <a:r>
              <a:rPr lang="tr-TR" sz="1800" dirty="0">
                <a:latin typeface="Arial" pitchFamily="34" charset="0"/>
                <a:cs typeface="Arial" pitchFamily="34" charset="0"/>
              </a:rPr>
              <a:t>, </a:t>
            </a:r>
          </a:p>
          <a:p>
            <a:pPr>
              <a:buFont typeface="Wingdings" pitchFamily="2" charset="2"/>
              <a:buChar char="Ø"/>
            </a:pPr>
            <a:r>
              <a:rPr lang="tr-TR" sz="1800" dirty="0">
                <a:latin typeface="Arial" pitchFamily="34" charset="0"/>
                <a:cs typeface="Arial" pitchFamily="34" charset="0"/>
              </a:rPr>
              <a:t>• </a:t>
            </a:r>
            <a:r>
              <a:rPr lang="tr-TR" sz="1800" dirty="0" err="1">
                <a:latin typeface="Arial" pitchFamily="34" charset="0"/>
                <a:cs typeface="Arial" pitchFamily="34" charset="0"/>
              </a:rPr>
              <a:t>Korozif</a:t>
            </a:r>
            <a:r>
              <a:rPr lang="tr-TR" sz="1800" dirty="0">
                <a:latin typeface="Arial" pitchFamily="34" charset="0"/>
                <a:cs typeface="Arial" pitchFamily="34" charset="0"/>
              </a:rPr>
              <a:t> maddeler. </a:t>
            </a:r>
          </a:p>
        </p:txBody>
      </p:sp>
    </p:spTree>
    <p:extLst>
      <p:ext uri="{BB962C8B-B14F-4D97-AF65-F5344CB8AC3E}">
        <p14:creationId xmlns:p14="http://schemas.microsoft.com/office/powerpoint/2010/main" val="33891496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115616" y="692696"/>
            <a:ext cx="7499176" cy="506320"/>
          </a:xfrm>
        </p:spPr>
        <p:txBody>
          <a:bodyPr>
            <a:normAutofit fontScale="90000"/>
          </a:bodyPr>
          <a:lstStyle/>
          <a:p>
            <a:r>
              <a:rPr lang="tr-TR" sz="3600" dirty="0">
                <a:latin typeface="Arial" pitchFamily="34" charset="0"/>
                <a:cs typeface="Arial" pitchFamily="34" charset="0"/>
              </a:rPr>
              <a:t>Oksitleyici Maddelerin Kullanılması</a:t>
            </a:r>
          </a:p>
        </p:txBody>
      </p:sp>
      <p:sp>
        <p:nvSpPr>
          <p:cNvPr id="3" name="İçerik Yer Tutucusu 2"/>
          <p:cNvSpPr>
            <a:spLocks noGrp="1"/>
          </p:cNvSpPr>
          <p:nvPr>
            <p:ph idx="1"/>
          </p:nvPr>
        </p:nvSpPr>
        <p:spPr>
          <a:xfrm>
            <a:off x="539552" y="1484784"/>
            <a:ext cx="8147248" cy="4839816"/>
          </a:xfrm>
        </p:spPr>
        <p:txBody>
          <a:bodyPr>
            <a:normAutofit/>
          </a:bodyPr>
          <a:lstStyle/>
          <a:p>
            <a:pPr>
              <a:buFont typeface="Wingdings" pitchFamily="2" charset="2"/>
              <a:buChar char="Ø"/>
            </a:pPr>
            <a:r>
              <a:rPr lang="tr-TR" sz="1800" dirty="0">
                <a:latin typeface="Arial" pitchFamily="34" charset="0"/>
                <a:cs typeface="Arial" pitchFamily="34" charset="0"/>
              </a:rPr>
              <a:t> Eterleri az miktarlarda satın alınız ve hemen kullanınız.</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Peroksit oluşturan bileşiklerin kaplarının açılış tarihlerini kaydediniz. </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Oksitleyicilerin yanında kesinlikle sigara içmeyiniz. </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Muhafaza kaplarını sızdırmaz bir şekilde kapatınız. Kapları kapatırken mantar ve lastik tıpa kullanmayınız. Cam şişeleri açmadan önce şişe tabanında katıların (kristallerin) ve viskoz sıvıların oluşup oluşmadığına bakınız. Bunlar peroksit oluşumunun göstergeleridir.</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Oksitleyicilerle çalışırken sürtünme, kırılma ve her türlü darbeden kaçınınız.</a:t>
            </a:r>
          </a:p>
          <a:p>
            <a:pPr marL="0" indent="0">
              <a:buNone/>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Atılma işlemi süresince oksitleyicileri diğer kimyasal maddelerle karıştırmaktan kaçının</a:t>
            </a:r>
          </a:p>
        </p:txBody>
      </p:sp>
    </p:spTree>
    <p:extLst>
      <p:ext uri="{BB962C8B-B14F-4D97-AF65-F5344CB8AC3E}">
        <p14:creationId xmlns:p14="http://schemas.microsoft.com/office/powerpoint/2010/main" val="16933205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47664" y="1763334"/>
            <a:ext cx="5626968" cy="473925"/>
          </a:xfrm>
        </p:spPr>
        <p:txBody>
          <a:bodyPr>
            <a:normAutofit fontScale="90000"/>
          </a:bodyPr>
          <a:lstStyle/>
          <a:p>
            <a:r>
              <a:rPr lang="tr-TR" sz="3600" dirty="0">
                <a:latin typeface="Arial" pitchFamily="34" charset="0"/>
                <a:cs typeface="Arial" pitchFamily="34" charset="0"/>
              </a:rPr>
              <a:t>Sıkıştırılmış Gazlar </a:t>
            </a:r>
          </a:p>
        </p:txBody>
      </p:sp>
      <p:sp>
        <p:nvSpPr>
          <p:cNvPr id="3" name="İçerik Yer Tutucusu 2"/>
          <p:cNvSpPr>
            <a:spLocks noGrp="1"/>
          </p:cNvSpPr>
          <p:nvPr>
            <p:ph idx="1"/>
          </p:nvPr>
        </p:nvSpPr>
        <p:spPr>
          <a:xfrm>
            <a:off x="755576" y="2420888"/>
            <a:ext cx="7931224" cy="3903712"/>
          </a:xfrm>
        </p:spPr>
        <p:txBody>
          <a:bodyPr>
            <a:normAutofit/>
          </a:bodyPr>
          <a:lstStyle/>
          <a:p>
            <a:pPr marL="0" indent="0">
              <a:buNone/>
            </a:pPr>
            <a:r>
              <a:rPr lang="tr-TR" sz="1800" dirty="0">
                <a:latin typeface="Arial" pitchFamily="34" charset="0"/>
                <a:cs typeface="Arial" pitchFamily="34" charset="0"/>
              </a:rPr>
              <a:t>Özellikleri</a:t>
            </a:r>
          </a:p>
          <a:p>
            <a:pPr marL="0" indent="0">
              <a:buNone/>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Her silindir büyük miktarda enerji içerdiği ve yüksek </a:t>
            </a:r>
            <a:r>
              <a:rPr lang="tr-TR" sz="1800" dirty="0" err="1">
                <a:latin typeface="Arial" pitchFamily="34" charset="0"/>
                <a:cs typeface="Arial" pitchFamily="34" charset="0"/>
              </a:rPr>
              <a:t>tutuşabilirlik</a:t>
            </a:r>
            <a:r>
              <a:rPr lang="tr-TR" sz="1800" dirty="0">
                <a:latin typeface="Arial" pitchFamily="34" charset="0"/>
                <a:cs typeface="Arial" pitchFamily="34" charset="0"/>
              </a:rPr>
              <a:t> ve zehirlilik potansiyeli bulundurduğu için tehlikeli olabilir.</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Çarpma veya düşme sonucunda silindirin içindeki enerji hızla yayılabilir. Bu durumda aniden açığa çıkan enerji silindiri bir roket gibi itebilir.</a:t>
            </a:r>
          </a:p>
          <a:p>
            <a:pPr marL="0" indent="0">
              <a:buNone/>
            </a:pPr>
            <a:r>
              <a:rPr lang="tr-TR" sz="1800" dirty="0">
                <a:latin typeface="Arial" pitchFamily="34" charset="0"/>
                <a:cs typeface="Arial" pitchFamily="34" charset="0"/>
              </a:rPr>
              <a:t> </a:t>
            </a:r>
          </a:p>
          <a:p>
            <a:pPr>
              <a:buFont typeface="Wingdings" pitchFamily="2" charset="2"/>
              <a:buChar char="Ø"/>
            </a:pPr>
            <a:r>
              <a:rPr lang="tr-TR" sz="1800" dirty="0">
                <a:latin typeface="Arial" pitchFamily="34" charset="0"/>
                <a:cs typeface="Arial" pitchFamily="34" charset="0"/>
              </a:rPr>
              <a:t>Ayrıca gazın </a:t>
            </a:r>
            <a:r>
              <a:rPr lang="tr-TR" sz="1800" dirty="0" err="1">
                <a:latin typeface="Arial" pitchFamily="34" charset="0"/>
                <a:cs typeface="Arial" pitchFamily="34" charset="0"/>
              </a:rPr>
              <a:t>toksisitesi</a:t>
            </a:r>
            <a:r>
              <a:rPr lang="tr-TR" sz="1800" dirty="0">
                <a:latin typeface="Arial" pitchFamily="34" charset="0"/>
                <a:cs typeface="Arial" pitchFamily="34" charset="0"/>
              </a:rPr>
              <a:t>, yanıcılığı, korozyon özelliği ve </a:t>
            </a:r>
            <a:r>
              <a:rPr lang="tr-TR" sz="1800" dirty="0" err="1">
                <a:latin typeface="Arial" pitchFamily="34" charset="0"/>
                <a:cs typeface="Arial" pitchFamily="34" charset="0"/>
              </a:rPr>
              <a:t>reaktivitesinden</a:t>
            </a:r>
            <a:r>
              <a:rPr lang="tr-TR" sz="1800" dirty="0">
                <a:latin typeface="Arial" pitchFamily="34" charset="0"/>
                <a:cs typeface="Arial" pitchFamily="34" charset="0"/>
              </a:rPr>
              <a:t> dolayı ilave tehlikeler ortaya çıkabilir. </a:t>
            </a:r>
          </a:p>
        </p:txBody>
      </p:sp>
      <p:pic>
        <p:nvPicPr>
          <p:cNvPr id="6146" name="Picture 2" descr="C:\Users\User\Desktop\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8224" y="188640"/>
            <a:ext cx="2048619" cy="20486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38429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71600" y="836712"/>
            <a:ext cx="7632848" cy="576064"/>
          </a:xfrm>
        </p:spPr>
        <p:txBody>
          <a:bodyPr>
            <a:normAutofit fontScale="90000"/>
          </a:bodyPr>
          <a:lstStyle/>
          <a:p>
            <a:r>
              <a:rPr lang="tr-TR" sz="3600" dirty="0">
                <a:latin typeface="Arial" pitchFamily="34" charset="0"/>
                <a:cs typeface="Arial" pitchFamily="34" charset="0"/>
              </a:rPr>
              <a:t>Sıkıştırılmış Gazların Depolanması </a:t>
            </a:r>
          </a:p>
        </p:txBody>
      </p:sp>
      <p:sp>
        <p:nvSpPr>
          <p:cNvPr id="3" name="İçerik Yer Tutucusu 2"/>
          <p:cNvSpPr>
            <a:spLocks noGrp="1"/>
          </p:cNvSpPr>
          <p:nvPr>
            <p:ph idx="1"/>
          </p:nvPr>
        </p:nvSpPr>
        <p:spPr/>
        <p:txBody>
          <a:bodyPr>
            <a:normAutofit fontScale="85000" lnSpcReduction="10000"/>
          </a:bodyPr>
          <a:lstStyle/>
          <a:p>
            <a:pPr>
              <a:buFont typeface="Wingdings" pitchFamily="2" charset="2"/>
              <a:buChar char="Ø"/>
            </a:pPr>
            <a:r>
              <a:rPr lang="tr-TR" sz="1800" dirty="0">
                <a:latin typeface="Arial" pitchFamily="34" charset="0"/>
                <a:cs typeface="Arial" pitchFamily="34" charset="0"/>
              </a:rPr>
              <a:t> Tüm gaz silindirleri yağ, gres, benzin dahil yanıcı maddelerden uzakta ve serin, kuru, iyi havalandırılmış ortamlarda depolanmalıdır. Silindirin herhangi bir kısmını 257oC’nin üzerinde bir sıcaklığa maruz bırakmayınız.</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Silindirler eşyaların çarpacağı veya üzerine düşeceği yerlere yerleştirilmemelidir.</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Silindirler nemli alanlara, tuz, aşındırıcı maddeler, duman, ısı yakınına ve doğrudan gün ışığı alan yerlere konmamalıdır.</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Silindirleri yanıcı gazlar ve oksitleyici maddelerden ayırarak, gaz tiplerine göre depolayınız. Yanıcı ve oksitleyici gazları birbirinden 6 m uzaklıkta; ya da araya 1,5 m yükseklikte bir 30 dakikalık yangın duvarı yerleştirerek ayırınız.</a:t>
            </a:r>
          </a:p>
          <a:p>
            <a:pPr>
              <a:buFont typeface="Wingdings" pitchFamily="2" charset="2"/>
              <a:buChar char="Ø"/>
            </a:pPr>
            <a:r>
              <a:rPr lang="tr-TR" sz="1800" dirty="0">
                <a:latin typeface="Arial" pitchFamily="34" charset="0"/>
                <a:cs typeface="Arial" pitchFamily="34" charset="0"/>
              </a:rPr>
              <a:t> </a:t>
            </a:r>
          </a:p>
          <a:p>
            <a:pPr>
              <a:buFont typeface="Wingdings" pitchFamily="2" charset="2"/>
              <a:buChar char="Ø"/>
            </a:pPr>
            <a:r>
              <a:rPr lang="tr-TR" sz="1800" dirty="0">
                <a:latin typeface="Arial" pitchFamily="34" charset="0"/>
                <a:cs typeface="Arial" pitchFamily="34" charset="0"/>
              </a:rPr>
              <a:t> Mevcut silindir sayısını en azda tutunuz.</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Düşerek parçalar fırlatmalarını ve bedensel bir zarara neden olmalarını önlemek için boş veya dolu tüm tüplerin zincirlenmiş ya da uygun biçimde sabitlenmiş olması gereklidir. </a:t>
            </a:r>
          </a:p>
        </p:txBody>
      </p:sp>
    </p:spTree>
    <p:extLst>
      <p:ext uri="{BB962C8B-B14F-4D97-AF65-F5344CB8AC3E}">
        <p14:creationId xmlns:p14="http://schemas.microsoft.com/office/powerpoint/2010/main" val="29232985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548680"/>
            <a:ext cx="8003232" cy="578328"/>
          </a:xfrm>
        </p:spPr>
        <p:txBody>
          <a:bodyPr>
            <a:normAutofit fontScale="90000"/>
          </a:bodyPr>
          <a:lstStyle/>
          <a:p>
            <a:r>
              <a:rPr lang="tr-TR" sz="3600" dirty="0">
                <a:latin typeface="Arial" pitchFamily="34" charset="0"/>
                <a:cs typeface="Arial" pitchFamily="34" charset="0"/>
              </a:rPr>
              <a:t>Sıkıştırılmış Gazların Kullanılması </a:t>
            </a:r>
          </a:p>
        </p:txBody>
      </p:sp>
      <p:sp>
        <p:nvSpPr>
          <p:cNvPr id="3" name="İçerik Yer Tutucusu 2"/>
          <p:cNvSpPr>
            <a:spLocks noGrp="1"/>
          </p:cNvSpPr>
          <p:nvPr>
            <p:ph idx="1"/>
          </p:nvPr>
        </p:nvSpPr>
        <p:spPr>
          <a:xfrm>
            <a:off x="395536" y="1124744"/>
            <a:ext cx="8291264" cy="5199856"/>
          </a:xfrm>
        </p:spPr>
        <p:txBody>
          <a:bodyPr>
            <a:noAutofit/>
          </a:bodyPr>
          <a:lstStyle/>
          <a:p>
            <a:pPr marL="0" indent="0">
              <a:buNone/>
            </a:pPr>
            <a:endParaRPr lang="tr-TR" sz="1600" dirty="0">
              <a:latin typeface="Arial" pitchFamily="34" charset="0"/>
              <a:cs typeface="Arial" pitchFamily="34" charset="0"/>
            </a:endParaRPr>
          </a:p>
          <a:p>
            <a:r>
              <a:rPr lang="tr-TR" sz="1600" dirty="0">
                <a:latin typeface="Arial" pitchFamily="34" charset="0"/>
                <a:cs typeface="Arial" pitchFamily="34" charset="0"/>
              </a:rPr>
              <a:t> Silindirler kullanılmadığı zaman silindir regülatörleri üzerindeki basıncı tahliye ediniz ve vanaları kapatınız.</a:t>
            </a:r>
          </a:p>
          <a:p>
            <a:r>
              <a:rPr lang="tr-TR" sz="1600" dirty="0">
                <a:latin typeface="Arial" pitchFamily="34" charset="0"/>
                <a:cs typeface="Arial" pitchFamily="34" charset="0"/>
              </a:rPr>
              <a:t>  Vana sapları tüp çalışırken doğru konumda olmalıdır.  </a:t>
            </a:r>
          </a:p>
          <a:p>
            <a:r>
              <a:rPr lang="tr-TR" sz="1600" dirty="0">
                <a:latin typeface="Arial" pitchFamily="34" charset="0"/>
                <a:cs typeface="Arial" pitchFamily="34" charset="0"/>
              </a:rPr>
              <a:t>Tutuşabilir gazların bulunduğu yerlerde sigara içmeyiniz.</a:t>
            </a:r>
          </a:p>
          <a:p>
            <a:r>
              <a:rPr lang="tr-TR" sz="1600" dirty="0">
                <a:latin typeface="Arial" pitchFamily="34" charset="0"/>
                <a:cs typeface="Arial" pitchFamily="34" charset="0"/>
              </a:rPr>
              <a:t>Gaz kaynağı kapatılmadan bir gazın neden olduğu alevi söndürmeyiniz.</a:t>
            </a:r>
          </a:p>
          <a:p>
            <a:r>
              <a:rPr lang="tr-TR" sz="1600" dirty="0">
                <a:latin typeface="Arial" pitchFamily="34" charset="0"/>
                <a:cs typeface="Arial" pitchFamily="34" charset="0"/>
              </a:rPr>
              <a:t>Bir tüp sadece bir şeritle bağlanarak kararlılığın sağlandığı el arabasıyla hareket ettirilmelidir. Tüpler depolanırken veya taşınırken daima emniyet kapakları kapatılmalıdır.</a:t>
            </a:r>
          </a:p>
          <a:p>
            <a:r>
              <a:rPr lang="tr-TR" sz="1600" dirty="0">
                <a:latin typeface="Arial" pitchFamily="34" charset="0"/>
                <a:cs typeface="Arial" pitchFamily="34" charset="0"/>
              </a:rPr>
              <a:t> Tüpleri bir elektrik devresinin parçası olabilecek bir yere yerleştirerek ısıtmayınız. Sıkıştırılmış gazlar yüksek enerji kaynakları ve tehlikeli nesne fırlatıcılar gibi düşünülmelidir. </a:t>
            </a:r>
          </a:p>
          <a:p>
            <a:r>
              <a:rPr lang="tr-TR" sz="1600" dirty="0">
                <a:latin typeface="Arial" pitchFamily="34" charset="0"/>
                <a:cs typeface="Arial" pitchFamily="34" charset="0"/>
              </a:rPr>
              <a:t>  Tüm tüpler için kullanmadan önce hasar olup olmadığı kontrol edilmelidir. Hasarlı tüpler, vanalar vs. derhal kullanımdan çıkarılarak üretici firmaya iade edilmelidir.</a:t>
            </a:r>
          </a:p>
          <a:p>
            <a:r>
              <a:rPr lang="tr-TR" sz="1600" dirty="0">
                <a:latin typeface="Arial" pitchFamily="34" charset="0"/>
                <a:cs typeface="Arial" pitchFamily="34" charset="0"/>
              </a:rPr>
              <a:t>  Tüm regülatör vanaları yıllık bakımdan geçirilmelidir. Vana veya regülatör bağlantıları zorlanmamalıdır.</a:t>
            </a:r>
          </a:p>
          <a:p>
            <a:r>
              <a:rPr lang="tr-TR" sz="1600" dirty="0">
                <a:latin typeface="Arial" pitchFamily="34" charset="0"/>
                <a:cs typeface="Arial" pitchFamily="34" charset="0"/>
              </a:rPr>
              <a:t>  Bir dış ısı kaynağı kullanarak tüpün basıncı değiştirilmelidir.</a:t>
            </a:r>
          </a:p>
          <a:p>
            <a:r>
              <a:rPr lang="tr-TR" sz="1600" dirty="0">
                <a:latin typeface="Arial" pitchFamily="34" charset="0"/>
                <a:cs typeface="Arial" pitchFamily="34" charset="0"/>
              </a:rPr>
              <a:t>  </a:t>
            </a:r>
            <a:r>
              <a:rPr lang="tr-TR" sz="1600" dirty="0" err="1">
                <a:latin typeface="Arial" pitchFamily="34" charset="0"/>
                <a:cs typeface="Arial" pitchFamily="34" charset="0"/>
              </a:rPr>
              <a:t>inert</a:t>
            </a:r>
            <a:r>
              <a:rPr lang="tr-TR" sz="1600" dirty="0">
                <a:latin typeface="Arial" pitchFamily="34" charset="0"/>
                <a:cs typeface="Arial" pitchFamily="34" charset="0"/>
              </a:rPr>
              <a:t>, yanıcı veya zehirli bir gaz tüpünün herhangi bir vanasında gaz kaçağı oluşursa, silindiri olası tutuşturma kaynakları ve insanlardan uzağa, açık bir saha veya çeker ocağa taşıyınız. </a:t>
            </a:r>
          </a:p>
        </p:txBody>
      </p:sp>
    </p:spTree>
    <p:extLst>
      <p:ext uri="{BB962C8B-B14F-4D97-AF65-F5344CB8AC3E}">
        <p14:creationId xmlns:p14="http://schemas.microsoft.com/office/powerpoint/2010/main" val="27285914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608" y="895409"/>
            <a:ext cx="4536504" cy="578328"/>
          </a:xfrm>
        </p:spPr>
        <p:txBody>
          <a:bodyPr>
            <a:normAutofit fontScale="90000"/>
          </a:bodyPr>
          <a:lstStyle/>
          <a:p>
            <a:r>
              <a:rPr lang="tr-TR" sz="3600" dirty="0" err="1">
                <a:latin typeface="Arial" pitchFamily="34" charset="0"/>
                <a:cs typeface="Arial" pitchFamily="34" charset="0"/>
              </a:rPr>
              <a:t>Kriyojenik</a:t>
            </a:r>
            <a:r>
              <a:rPr lang="tr-TR" sz="3600" dirty="0">
                <a:latin typeface="Arial" pitchFamily="34" charset="0"/>
                <a:cs typeface="Arial" pitchFamily="34" charset="0"/>
              </a:rPr>
              <a:t> Maddeler</a:t>
            </a:r>
          </a:p>
        </p:txBody>
      </p:sp>
      <p:sp>
        <p:nvSpPr>
          <p:cNvPr id="3" name="İçerik Yer Tutucusu 2"/>
          <p:cNvSpPr>
            <a:spLocks noGrp="1"/>
          </p:cNvSpPr>
          <p:nvPr>
            <p:ph idx="1"/>
          </p:nvPr>
        </p:nvSpPr>
        <p:spPr/>
        <p:txBody>
          <a:bodyPr>
            <a:normAutofit/>
          </a:bodyPr>
          <a:lstStyle/>
          <a:p>
            <a:pPr marL="0" indent="0">
              <a:buNone/>
            </a:pPr>
            <a:r>
              <a:rPr lang="tr-TR" sz="1800" dirty="0">
                <a:latin typeface="Arial" pitchFamily="34" charset="0"/>
                <a:cs typeface="Arial" pitchFamily="34" charset="0"/>
              </a:rPr>
              <a:t>Özellikleri</a:t>
            </a:r>
          </a:p>
          <a:p>
            <a:pPr marL="0" indent="0">
              <a:buNone/>
            </a:pPr>
            <a:endParaRPr lang="tr-TR" sz="1800" dirty="0">
              <a:latin typeface="Arial" pitchFamily="34" charset="0"/>
              <a:cs typeface="Arial" pitchFamily="34" charset="0"/>
            </a:endParaRPr>
          </a:p>
          <a:p>
            <a:pPr>
              <a:buFont typeface="Wingdings" pitchFamily="2" charset="2"/>
              <a:buChar char="Ø"/>
            </a:pPr>
            <a:r>
              <a:rPr lang="tr-TR" sz="1800" dirty="0" err="1">
                <a:latin typeface="Arial" pitchFamily="34" charset="0"/>
                <a:cs typeface="Arial" pitchFamily="34" charset="0"/>
              </a:rPr>
              <a:t>Kriyojenik</a:t>
            </a:r>
            <a:r>
              <a:rPr lang="tr-TR" sz="1800" dirty="0">
                <a:latin typeface="Arial" pitchFamily="34" charset="0"/>
                <a:cs typeface="Arial" pitchFamily="34" charset="0"/>
              </a:rPr>
              <a:t> maddelerin katı, sıvı veya gaz durumlarında kullanılmalarını tehlikeli yapacak özellikleri bulunmaktadır. </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Aşırı düşük (-60 ile -270 </a:t>
            </a:r>
            <a:r>
              <a:rPr lang="tr-TR" sz="1800" dirty="0" err="1">
                <a:latin typeface="Arial" pitchFamily="34" charset="0"/>
                <a:cs typeface="Arial" pitchFamily="34" charset="0"/>
              </a:rPr>
              <a:t>oC</a:t>
            </a:r>
            <a:r>
              <a:rPr lang="tr-TR" sz="1800" dirty="0">
                <a:latin typeface="Arial" pitchFamily="34" charset="0"/>
                <a:cs typeface="Arial" pitchFamily="34" charset="0"/>
              </a:rPr>
              <a:t> arası) sıcaklıkta karakterize edilirler.</a:t>
            </a:r>
          </a:p>
          <a:p>
            <a:pPr marL="0" indent="0">
              <a:buNone/>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Genelde </a:t>
            </a:r>
            <a:r>
              <a:rPr lang="tr-TR" sz="1800" dirty="0">
                <a:solidFill>
                  <a:srgbClr val="C00000"/>
                </a:solidFill>
                <a:latin typeface="Arial" pitchFamily="34" charset="0"/>
                <a:cs typeface="Arial" pitchFamily="34" charset="0"/>
              </a:rPr>
              <a:t>helyum, azot, argon, oksijen ve metan </a:t>
            </a:r>
            <a:r>
              <a:rPr lang="tr-TR" sz="1800" dirty="0">
                <a:latin typeface="Arial" pitchFamily="34" charset="0"/>
                <a:cs typeface="Arial" pitchFamily="34" charset="0"/>
              </a:rPr>
              <a:t>gibi gazların sıvılaştırılmasıyla </a:t>
            </a:r>
            <a:r>
              <a:rPr lang="tr-TR" sz="1800" dirty="0" err="1">
                <a:latin typeface="Arial" pitchFamily="34" charset="0"/>
                <a:cs typeface="Arial" pitchFamily="34" charset="0"/>
              </a:rPr>
              <a:t>kriyojenik</a:t>
            </a:r>
            <a:r>
              <a:rPr lang="tr-TR" sz="1800" dirty="0">
                <a:latin typeface="Arial" pitchFamily="34" charset="0"/>
                <a:cs typeface="Arial" pitchFamily="34" charset="0"/>
              </a:rPr>
              <a:t> sıcaklıklar elde edilmektedir. </a:t>
            </a:r>
          </a:p>
        </p:txBody>
      </p:sp>
      <p:pic>
        <p:nvPicPr>
          <p:cNvPr id="8194" name="Picture 2" descr="C:\Users\User\Desktop\k.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2200" y="260648"/>
            <a:ext cx="2466975" cy="1847850"/>
          </a:xfrm>
          <a:prstGeom prst="rect">
            <a:avLst/>
          </a:prstGeom>
          <a:noFill/>
          <a:extLst>
            <a:ext uri="{909E8E84-426E-40DD-AFC4-6F175D3DCCD1}">
              <a14:hiddenFill xmlns:a14="http://schemas.microsoft.com/office/drawing/2010/main">
                <a:solidFill>
                  <a:srgbClr val="FFFFFF"/>
                </a:solidFill>
              </a14:hiddenFill>
            </a:ext>
          </a:extLst>
        </p:spPr>
      </p:pic>
      <p:pic>
        <p:nvPicPr>
          <p:cNvPr id="8195" name="Picture 3" descr="C:\Users\User\Desktop\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16216" y="4653136"/>
            <a:ext cx="1485900" cy="1200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23478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7584" y="836712"/>
            <a:ext cx="7355160" cy="578328"/>
          </a:xfrm>
        </p:spPr>
        <p:txBody>
          <a:bodyPr>
            <a:normAutofit fontScale="90000"/>
          </a:bodyPr>
          <a:lstStyle/>
          <a:p>
            <a:r>
              <a:rPr lang="tr-TR" sz="3600" dirty="0" err="1">
                <a:latin typeface="Arial" pitchFamily="34" charset="0"/>
                <a:cs typeface="Arial" pitchFamily="34" charset="0"/>
              </a:rPr>
              <a:t>Kriyojenik</a:t>
            </a:r>
            <a:r>
              <a:rPr lang="tr-TR" sz="3600" dirty="0">
                <a:latin typeface="Arial" pitchFamily="34" charset="0"/>
                <a:cs typeface="Arial" pitchFamily="34" charset="0"/>
              </a:rPr>
              <a:t> Maddelerin Depolanması</a:t>
            </a:r>
          </a:p>
        </p:txBody>
      </p:sp>
      <p:sp>
        <p:nvSpPr>
          <p:cNvPr id="3" name="İçerik Yer Tutucusu 2"/>
          <p:cNvSpPr>
            <a:spLocks noGrp="1"/>
          </p:cNvSpPr>
          <p:nvPr>
            <p:ph idx="1"/>
          </p:nvPr>
        </p:nvSpPr>
        <p:spPr>
          <a:xfrm>
            <a:off x="467544" y="1556792"/>
            <a:ext cx="8219256" cy="4767808"/>
          </a:xfrm>
        </p:spPr>
        <p:txBody>
          <a:bodyPr>
            <a:normAutofit/>
          </a:bodyPr>
          <a:lstStyle/>
          <a:p>
            <a:pPr>
              <a:buFont typeface="Wingdings" pitchFamily="2" charset="2"/>
              <a:buChar char="Ø"/>
            </a:pPr>
            <a:r>
              <a:rPr lang="tr-TR" sz="1800" dirty="0">
                <a:latin typeface="Arial" pitchFamily="34" charset="0"/>
                <a:cs typeface="Arial" pitchFamily="34" charset="0"/>
              </a:rPr>
              <a:t> İyi havalandırılan alanlarda depolayınız. </a:t>
            </a:r>
          </a:p>
          <a:p>
            <a:pPr>
              <a:buFont typeface="Wingdings" pitchFamily="2" charset="2"/>
              <a:buChar char="Ø"/>
            </a:pPr>
            <a:r>
              <a:rPr lang="tr-TR" sz="1800" dirty="0">
                <a:latin typeface="Arial" pitchFamily="34" charset="0"/>
                <a:cs typeface="Arial" pitchFamily="34" charset="0"/>
              </a:rPr>
              <a:t> Küçük kapalı mekanlarda kullanmayınız.</a:t>
            </a:r>
          </a:p>
          <a:p>
            <a:pPr>
              <a:buFont typeface="Wingdings" pitchFamily="2" charset="2"/>
              <a:buChar char="Ø"/>
            </a:pPr>
            <a:r>
              <a:rPr lang="tr-TR" sz="1800" dirty="0">
                <a:latin typeface="Arial" pitchFamily="34" charset="0"/>
                <a:cs typeface="Arial" pitchFamily="34" charset="0"/>
              </a:rPr>
              <a:t>  Sadece uygun, onaylı ve basınç tahliye mekanizmalı depolama kapları kullanınız.</a:t>
            </a:r>
          </a:p>
          <a:p>
            <a:pPr>
              <a:buFont typeface="Wingdings" pitchFamily="2" charset="2"/>
              <a:buChar char="Ø"/>
            </a:pPr>
            <a:r>
              <a:rPr lang="tr-TR" sz="1800" dirty="0">
                <a:latin typeface="Arial" pitchFamily="34" charset="0"/>
                <a:cs typeface="Arial" pitchFamily="34" charset="0"/>
              </a:rPr>
              <a:t>  Depolama kaplarını sarsılma anında devrilmeyecek şekilde muhafaza ediniz. </a:t>
            </a:r>
          </a:p>
          <a:p>
            <a:pPr>
              <a:buFont typeface="Wingdings" pitchFamily="2" charset="2"/>
              <a:buChar char="Ø"/>
            </a:pPr>
            <a:r>
              <a:rPr lang="tr-TR" sz="1800" dirty="0">
                <a:latin typeface="Arial" pitchFamily="34" charset="0"/>
                <a:cs typeface="Arial" pitchFamily="34" charset="0"/>
              </a:rPr>
              <a:t> Basınç altında sıvılaştırılmış </a:t>
            </a:r>
            <a:r>
              <a:rPr lang="tr-TR" sz="1800" dirty="0" err="1">
                <a:latin typeface="Arial" pitchFamily="34" charset="0"/>
                <a:cs typeface="Arial" pitchFamily="34" charset="0"/>
              </a:rPr>
              <a:t>kriyojenik</a:t>
            </a:r>
            <a:r>
              <a:rPr lang="tr-TR" sz="1800" dirty="0">
                <a:latin typeface="Arial" pitchFamily="34" charset="0"/>
                <a:cs typeface="Arial" pitchFamily="34" charset="0"/>
              </a:rPr>
              <a:t> sıvılar, fazla basıncı hafifletmek için gerekli tertibatı içeren özel olarak tasarlanmış yüksek basınçlı kaplarda bulundurulmalıdır. Nemli alanlara yerleştirildiğinde buz oluşumu, basınç giderme araçlarını tıkar ve bir patlama tehlikesi meydana getirir. Bu yüzden kaplar kuru yerde tutulmalı ve buz oluşumu için periyodik olarak kontrol edilmelidir.</a:t>
            </a:r>
          </a:p>
          <a:p>
            <a:pPr>
              <a:buFont typeface="Wingdings" pitchFamily="2" charset="2"/>
              <a:buChar char="Ø"/>
            </a:pPr>
            <a:r>
              <a:rPr lang="tr-TR" sz="1800" dirty="0">
                <a:latin typeface="Arial" pitchFamily="34" charset="0"/>
                <a:cs typeface="Arial" pitchFamily="34" charset="0"/>
              </a:rPr>
              <a:t>  </a:t>
            </a:r>
            <a:r>
              <a:rPr lang="tr-TR" sz="1800" dirty="0" err="1">
                <a:latin typeface="Arial" pitchFamily="34" charset="0"/>
                <a:cs typeface="Arial" pitchFamily="34" charset="0"/>
              </a:rPr>
              <a:t>Kriyojenik</a:t>
            </a:r>
            <a:r>
              <a:rPr lang="tr-TR" sz="1800" dirty="0">
                <a:latin typeface="Arial" pitchFamily="34" charset="0"/>
                <a:cs typeface="Arial" pitchFamily="34" charset="0"/>
              </a:rPr>
              <a:t> sıvılar yangın ve patlama tehlikesi gösterirler. Bu yüzden yanma kaynaklarından uzak tutulmalıdır.</a:t>
            </a:r>
          </a:p>
        </p:txBody>
      </p:sp>
    </p:spTree>
    <p:extLst>
      <p:ext uri="{BB962C8B-B14F-4D97-AF65-F5344CB8AC3E}">
        <p14:creationId xmlns:p14="http://schemas.microsoft.com/office/powerpoint/2010/main" val="2526952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2"/>
          <p:cNvSpPr txBox="1">
            <a:spLocks/>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tr-TR" sz="1800" b="1" dirty="0">
                <a:solidFill>
                  <a:schemeClr val="accent2">
                    <a:lumMod val="75000"/>
                  </a:schemeClr>
                </a:solidFill>
                <a:latin typeface="Arial" pitchFamily="34" charset="0"/>
                <a:cs typeface="Arial" pitchFamily="34" charset="0"/>
              </a:rPr>
              <a:t>Tehlikeli </a:t>
            </a:r>
            <a:r>
              <a:rPr lang="tr-TR" sz="1800" b="1" dirty="0" err="1">
                <a:solidFill>
                  <a:schemeClr val="accent2">
                    <a:lumMod val="75000"/>
                  </a:schemeClr>
                </a:solidFill>
                <a:latin typeface="Arial" pitchFamily="34" charset="0"/>
                <a:cs typeface="Arial" pitchFamily="34" charset="0"/>
              </a:rPr>
              <a:t>Ozellik</a:t>
            </a:r>
            <a:r>
              <a:rPr lang="tr-TR" sz="1800" b="1" dirty="0">
                <a:latin typeface="Arial" pitchFamily="34" charset="0"/>
                <a:cs typeface="Arial" pitchFamily="34" charset="0"/>
              </a:rPr>
              <a:t>: </a:t>
            </a:r>
            <a:r>
              <a:rPr lang="tr-TR" sz="1800" dirty="0">
                <a:latin typeface="Arial" pitchFamily="34" charset="0"/>
                <a:cs typeface="Arial" pitchFamily="34" charset="0"/>
              </a:rPr>
              <a:t>Patlayıcı, oksitleyici, </a:t>
            </a:r>
            <a:r>
              <a:rPr lang="tr-TR" sz="1800" dirty="0" err="1">
                <a:latin typeface="Arial" pitchFamily="34" charset="0"/>
                <a:cs typeface="Arial" pitchFamily="34" charset="0"/>
              </a:rPr>
              <a:t>cok</a:t>
            </a:r>
            <a:r>
              <a:rPr lang="tr-TR" sz="1800" dirty="0">
                <a:latin typeface="Arial" pitchFamily="34" charset="0"/>
                <a:cs typeface="Arial" pitchFamily="34" charset="0"/>
              </a:rPr>
              <a:t> kolay alevlenir, kolay alevlenir, alevlenir, </a:t>
            </a:r>
            <a:r>
              <a:rPr lang="tr-TR" sz="1800" dirty="0" err="1">
                <a:latin typeface="Arial" pitchFamily="34" charset="0"/>
                <a:cs typeface="Arial" pitchFamily="34" charset="0"/>
              </a:rPr>
              <a:t>cok</a:t>
            </a:r>
            <a:r>
              <a:rPr lang="tr-TR" sz="1800" dirty="0">
                <a:latin typeface="Arial" pitchFamily="34" charset="0"/>
                <a:cs typeface="Arial" pitchFamily="34" charset="0"/>
              </a:rPr>
              <a:t> </a:t>
            </a:r>
            <a:r>
              <a:rPr lang="tr-TR" sz="1800" dirty="0" err="1">
                <a:latin typeface="Arial" pitchFamily="34" charset="0"/>
                <a:cs typeface="Arial" pitchFamily="34" charset="0"/>
              </a:rPr>
              <a:t>toksik</a:t>
            </a:r>
            <a:r>
              <a:rPr lang="tr-TR" sz="1800" dirty="0">
                <a:latin typeface="Arial" pitchFamily="34" charset="0"/>
                <a:cs typeface="Arial" pitchFamily="34" charset="0"/>
              </a:rPr>
              <a:t>, </a:t>
            </a:r>
            <a:r>
              <a:rPr lang="tr-TR" sz="1800" dirty="0" err="1">
                <a:latin typeface="Arial" pitchFamily="34" charset="0"/>
                <a:cs typeface="Arial" pitchFamily="34" charset="0"/>
              </a:rPr>
              <a:t>toksik</a:t>
            </a:r>
            <a:r>
              <a:rPr lang="tr-TR" sz="1800" dirty="0">
                <a:latin typeface="Arial" pitchFamily="34" charset="0"/>
                <a:cs typeface="Arial" pitchFamily="34" charset="0"/>
              </a:rPr>
              <a:t>, zararlı, </a:t>
            </a:r>
            <a:r>
              <a:rPr lang="tr-TR" sz="1800" dirty="0" err="1">
                <a:latin typeface="Arial" pitchFamily="34" charset="0"/>
                <a:cs typeface="Arial" pitchFamily="34" charset="0"/>
              </a:rPr>
              <a:t>asındırıcı</a:t>
            </a:r>
            <a:r>
              <a:rPr lang="tr-TR" sz="1800" dirty="0">
                <a:latin typeface="Arial" pitchFamily="34" charset="0"/>
                <a:cs typeface="Arial" pitchFamily="34" charset="0"/>
              </a:rPr>
              <a:t>, </a:t>
            </a:r>
            <a:r>
              <a:rPr lang="tr-TR" sz="1800" dirty="0" err="1">
                <a:latin typeface="Arial" pitchFamily="34" charset="0"/>
                <a:cs typeface="Arial" pitchFamily="34" charset="0"/>
              </a:rPr>
              <a:t>tahris</a:t>
            </a:r>
            <a:r>
              <a:rPr lang="tr-TR" sz="1800" dirty="0">
                <a:latin typeface="Arial" pitchFamily="34" charset="0"/>
                <a:cs typeface="Arial" pitchFamily="34" charset="0"/>
              </a:rPr>
              <a:t> edici, alerjik, kanserojen, </a:t>
            </a:r>
            <a:r>
              <a:rPr lang="tr-TR" sz="1800" dirty="0" err="1">
                <a:latin typeface="Arial" pitchFamily="34" charset="0"/>
                <a:cs typeface="Arial" pitchFamily="34" charset="0"/>
              </a:rPr>
              <a:t>mutajen</a:t>
            </a:r>
            <a:r>
              <a:rPr lang="tr-TR" sz="1800" dirty="0">
                <a:latin typeface="Arial" pitchFamily="34" charset="0"/>
                <a:cs typeface="Arial" pitchFamily="34" charset="0"/>
              </a:rPr>
              <a:t>, </a:t>
            </a:r>
            <a:r>
              <a:rPr lang="tr-TR" sz="1800" dirty="0" err="1">
                <a:latin typeface="Arial" pitchFamily="34" charset="0"/>
                <a:cs typeface="Arial" pitchFamily="34" charset="0"/>
              </a:rPr>
              <a:t>ureme</a:t>
            </a:r>
            <a:r>
              <a:rPr lang="tr-TR" sz="1800" dirty="0">
                <a:latin typeface="Arial" pitchFamily="34" charset="0"/>
                <a:cs typeface="Arial" pitchFamily="34" charset="0"/>
              </a:rPr>
              <a:t> </a:t>
            </a:r>
            <a:r>
              <a:rPr lang="tr-TR" sz="1800" dirty="0" err="1">
                <a:latin typeface="Arial" pitchFamily="34" charset="0"/>
                <a:cs typeface="Arial" pitchFamily="34" charset="0"/>
              </a:rPr>
              <a:t>icin</a:t>
            </a:r>
            <a:r>
              <a:rPr lang="tr-TR" sz="1800" dirty="0">
                <a:latin typeface="Arial" pitchFamily="34" charset="0"/>
                <a:cs typeface="Arial" pitchFamily="34" charset="0"/>
              </a:rPr>
              <a:t> </a:t>
            </a:r>
            <a:r>
              <a:rPr lang="tr-TR" sz="1800" dirty="0" err="1">
                <a:latin typeface="Arial" pitchFamily="34" charset="0"/>
                <a:cs typeface="Arial" pitchFamily="34" charset="0"/>
              </a:rPr>
              <a:t>toksik</a:t>
            </a:r>
            <a:r>
              <a:rPr lang="tr-TR" sz="1800" dirty="0">
                <a:latin typeface="Arial" pitchFamily="34" charset="0"/>
                <a:cs typeface="Arial" pitchFamily="34" charset="0"/>
              </a:rPr>
              <a:t> ve </a:t>
            </a:r>
            <a:r>
              <a:rPr lang="tr-TR" sz="1800" dirty="0" err="1">
                <a:latin typeface="Arial" pitchFamily="34" charset="0"/>
                <a:cs typeface="Arial" pitchFamily="34" charset="0"/>
              </a:rPr>
              <a:t>cevre</a:t>
            </a:r>
            <a:r>
              <a:rPr lang="tr-TR" sz="1800" dirty="0">
                <a:latin typeface="Arial" pitchFamily="34" charset="0"/>
                <a:cs typeface="Arial" pitchFamily="34" charset="0"/>
              </a:rPr>
              <a:t> </a:t>
            </a:r>
            <a:r>
              <a:rPr lang="tr-TR" sz="1800" dirty="0" err="1">
                <a:latin typeface="Arial" pitchFamily="34" charset="0"/>
                <a:cs typeface="Arial" pitchFamily="34" charset="0"/>
              </a:rPr>
              <a:t>icin</a:t>
            </a:r>
            <a:r>
              <a:rPr lang="tr-TR" sz="1800" dirty="0">
                <a:latin typeface="Arial" pitchFamily="34" charset="0"/>
                <a:cs typeface="Arial" pitchFamily="34" charset="0"/>
              </a:rPr>
              <a:t> tehlikeli </a:t>
            </a:r>
            <a:r>
              <a:rPr lang="tr-TR" sz="1800" dirty="0" err="1">
                <a:latin typeface="Arial" pitchFamily="34" charset="0"/>
                <a:cs typeface="Arial" pitchFamily="34" charset="0"/>
              </a:rPr>
              <a:t>ozellikleri</a:t>
            </a:r>
            <a:r>
              <a:rPr lang="tr-TR" sz="1800" dirty="0">
                <a:latin typeface="Arial" pitchFamily="34" charset="0"/>
                <a:cs typeface="Arial" pitchFamily="34" charset="0"/>
              </a:rPr>
              <a:t>,</a:t>
            </a:r>
          </a:p>
          <a:p>
            <a:endParaRPr lang="tr-TR" sz="1800" dirty="0">
              <a:latin typeface="Arial" pitchFamily="34" charset="0"/>
              <a:cs typeface="Arial" pitchFamily="34" charset="0"/>
            </a:endParaRPr>
          </a:p>
          <a:p>
            <a:r>
              <a:rPr lang="tr-TR" sz="1800" b="1" dirty="0">
                <a:solidFill>
                  <a:schemeClr val="accent2">
                    <a:lumMod val="75000"/>
                  </a:schemeClr>
                </a:solidFill>
                <a:latin typeface="Arial" pitchFamily="34" charset="0"/>
                <a:cs typeface="Arial" pitchFamily="34" charset="0"/>
              </a:rPr>
              <a:t>Tehlikeli Kimyasal: </a:t>
            </a:r>
            <a:r>
              <a:rPr lang="tr-TR" sz="1800" dirty="0">
                <a:latin typeface="Arial" pitchFamily="34" charset="0"/>
                <a:cs typeface="Arial" pitchFamily="34" charset="0"/>
              </a:rPr>
              <a:t>Patlayıcı, oksitleyici, </a:t>
            </a:r>
            <a:r>
              <a:rPr lang="tr-TR" sz="1800" dirty="0" err="1">
                <a:latin typeface="Arial" pitchFamily="34" charset="0"/>
                <a:cs typeface="Arial" pitchFamily="34" charset="0"/>
              </a:rPr>
              <a:t>cok</a:t>
            </a:r>
            <a:r>
              <a:rPr lang="tr-TR" sz="1800" dirty="0">
                <a:latin typeface="Arial" pitchFamily="34" charset="0"/>
                <a:cs typeface="Arial" pitchFamily="34" charset="0"/>
              </a:rPr>
              <a:t> kolay alevlenir, kolay alevlenir, alevlenir, </a:t>
            </a:r>
            <a:r>
              <a:rPr lang="tr-TR" sz="1800" dirty="0" err="1">
                <a:latin typeface="Arial" pitchFamily="34" charset="0"/>
                <a:cs typeface="Arial" pitchFamily="34" charset="0"/>
              </a:rPr>
              <a:t>cok</a:t>
            </a:r>
            <a:r>
              <a:rPr lang="tr-TR" sz="1800" dirty="0">
                <a:latin typeface="Arial" pitchFamily="34" charset="0"/>
                <a:cs typeface="Arial" pitchFamily="34" charset="0"/>
              </a:rPr>
              <a:t> </a:t>
            </a:r>
            <a:r>
              <a:rPr lang="tr-TR" sz="1800" dirty="0" err="1">
                <a:latin typeface="Arial" pitchFamily="34" charset="0"/>
                <a:cs typeface="Arial" pitchFamily="34" charset="0"/>
              </a:rPr>
              <a:t>toksik</a:t>
            </a:r>
            <a:r>
              <a:rPr lang="tr-TR" sz="1800" dirty="0">
                <a:latin typeface="Arial" pitchFamily="34" charset="0"/>
                <a:cs typeface="Arial" pitchFamily="34" charset="0"/>
              </a:rPr>
              <a:t>, </a:t>
            </a:r>
            <a:r>
              <a:rPr lang="tr-TR" sz="1800" dirty="0" err="1">
                <a:latin typeface="Arial" pitchFamily="34" charset="0"/>
                <a:cs typeface="Arial" pitchFamily="34" charset="0"/>
              </a:rPr>
              <a:t>toksik</a:t>
            </a:r>
            <a:r>
              <a:rPr lang="tr-TR" sz="1800" dirty="0">
                <a:latin typeface="Arial" pitchFamily="34" charset="0"/>
                <a:cs typeface="Arial" pitchFamily="34" charset="0"/>
              </a:rPr>
              <a:t>, zararlı, </a:t>
            </a:r>
            <a:r>
              <a:rPr lang="tr-TR" sz="1800" dirty="0" err="1">
                <a:latin typeface="Arial" pitchFamily="34" charset="0"/>
                <a:cs typeface="Arial" pitchFamily="34" charset="0"/>
              </a:rPr>
              <a:t>asındırıcı</a:t>
            </a:r>
            <a:r>
              <a:rPr lang="tr-TR" sz="1800" dirty="0">
                <a:latin typeface="Arial" pitchFamily="34" charset="0"/>
                <a:cs typeface="Arial" pitchFamily="34" charset="0"/>
              </a:rPr>
              <a:t>, </a:t>
            </a:r>
            <a:r>
              <a:rPr lang="tr-TR" sz="1800" dirty="0" err="1">
                <a:latin typeface="Arial" pitchFamily="34" charset="0"/>
                <a:cs typeface="Arial" pitchFamily="34" charset="0"/>
              </a:rPr>
              <a:t>tahris</a:t>
            </a:r>
            <a:r>
              <a:rPr lang="tr-TR" sz="1800" dirty="0">
                <a:latin typeface="Arial" pitchFamily="34" charset="0"/>
                <a:cs typeface="Arial" pitchFamily="34" charset="0"/>
              </a:rPr>
              <a:t> edici, alerjik, kanserojen, </a:t>
            </a:r>
            <a:r>
              <a:rPr lang="tr-TR" sz="1800" dirty="0" err="1">
                <a:latin typeface="Arial" pitchFamily="34" charset="0"/>
                <a:cs typeface="Arial" pitchFamily="34" charset="0"/>
              </a:rPr>
              <a:t>mutajen</a:t>
            </a:r>
            <a:r>
              <a:rPr lang="tr-TR" sz="1800" dirty="0">
                <a:latin typeface="Arial" pitchFamily="34" charset="0"/>
                <a:cs typeface="Arial" pitchFamily="34" charset="0"/>
              </a:rPr>
              <a:t>, </a:t>
            </a:r>
            <a:r>
              <a:rPr lang="tr-TR" sz="1800" dirty="0" err="1">
                <a:latin typeface="Arial" pitchFamily="34" charset="0"/>
                <a:cs typeface="Arial" pitchFamily="34" charset="0"/>
              </a:rPr>
              <a:t>ureme</a:t>
            </a:r>
            <a:r>
              <a:rPr lang="tr-TR" sz="1800" dirty="0">
                <a:latin typeface="Arial" pitchFamily="34" charset="0"/>
                <a:cs typeface="Arial" pitchFamily="34" charset="0"/>
              </a:rPr>
              <a:t> </a:t>
            </a:r>
            <a:r>
              <a:rPr lang="tr-TR" sz="1800" dirty="0" err="1">
                <a:latin typeface="Arial" pitchFamily="34" charset="0"/>
                <a:cs typeface="Arial" pitchFamily="34" charset="0"/>
              </a:rPr>
              <a:t>icin</a:t>
            </a:r>
            <a:r>
              <a:rPr lang="tr-TR" sz="1800" dirty="0">
                <a:latin typeface="Arial" pitchFamily="34" charset="0"/>
                <a:cs typeface="Arial" pitchFamily="34" charset="0"/>
              </a:rPr>
              <a:t> </a:t>
            </a:r>
            <a:r>
              <a:rPr lang="tr-TR" sz="1800" dirty="0" err="1">
                <a:latin typeface="Arial" pitchFamily="34" charset="0"/>
                <a:cs typeface="Arial" pitchFamily="34" charset="0"/>
              </a:rPr>
              <a:t>toksik</a:t>
            </a:r>
            <a:r>
              <a:rPr lang="tr-TR" sz="1800" dirty="0">
                <a:latin typeface="Arial" pitchFamily="34" charset="0"/>
                <a:cs typeface="Arial" pitchFamily="34" charset="0"/>
              </a:rPr>
              <a:t> ve </a:t>
            </a:r>
            <a:r>
              <a:rPr lang="tr-TR" sz="1800" dirty="0" err="1">
                <a:latin typeface="Arial" pitchFamily="34" charset="0"/>
                <a:cs typeface="Arial" pitchFamily="34" charset="0"/>
              </a:rPr>
              <a:t>cevre</a:t>
            </a:r>
            <a:r>
              <a:rPr lang="tr-TR" sz="1800" dirty="0">
                <a:latin typeface="Arial" pitchFamily="34" charset="0"/>
                <a:cs typeface="Arial" pitchFamily="34" charset="0"/>
              </a:rPr>
              <a:t> </a:t>
            </a:r>
            <a:r>
              <a:rPr lang="tr-TR" sz="1800" dirty="0" err="1">
                <a:latin typeface="Arial" pitchFamily="34" charset="0"/>
                <a:cs typeface="Arial" pitchFamily="34" charset="0"/>
              </a:rPr>
              <a:t>icin</a:t>
            </a:r>
            <a:r>
              <a:rPr lang="tr-TR" sz="1800" dirty="0">
                <a:latin typeface="Arial" pitchFamily="34" charset="0"/>
                <a:cs typeface="Arial" pitchFamily="34" charset="0"/>
              </a:rPr>
              <a:t> tehlikeli </a:t>
            </a:r>
            <a:r>
              <a:rPr lang="tr-TR" sz="1800" dirty="0" err="1">
                <a:latin typeface="Arial" pitchFamily="34" charset="0"/>
                <a:cs typeface="Arial" pitchFamily="34" charset="0"/>
              </a:rPr>
              <a:t>ozelliklerden</a:t>
            </a:r>
            <a:r>
              <a:rPr lang="tr-TR" sz="1800" dirty="0">
                <a:latin typeface="Arial" pitchFamily="34" charset="0"/>
                <a:cs typeface="Arial" pitchFamily="34" charset="0"/>
              </a:rPr>
              <a:t> bir veya </a:t>
            </a:r>
            <a:r>
              <a:rPr lang="tr-TR" sz="1800" dirty="0" err="1">
                <a:latin typeface="Arial" pitchFamily="34" charset="0"/>
                <a:cs typeface="Arial" pitchFamily="34" charset="0"/>
              </a:rPr>
              <a:t>birkacına</a:t>
            </a:r>
            <a:r>
              <a:rPr lang="tr-TR" sz="1800" dirty="0">
                <a:latin typeface="Arial" pitchFamily="34" charset="0"/>
                <a:cs typeface="Arial" pitchFamily="34" charset="0"/>
              </a:rPr>
              <a:t> sahip madde ve </a:t>
            </a:r>
            <a:r>
              <a:rPr lang="tr-TR" sz="1800" dirty="0" err="1">
                <a:latin typeface="Arial" pitchFamily="34" charset="0"/>
                <a:cs typeface="Arial" pitchFamily="34" charset="0"/>
              </a:rPr>
              <a:t>mustahzarları</a:t>
            </a:r>
            <a:r>
              <a:rPr lang="tr-TR" sz="1800" dirty="0">
                <a:latin typeface="Arial" pitchFamily="34" charset="0"/>
                <a:cs typeface="Arial" pitchFamily="34" charset="0"/>
              </a:rPr>
              <a:t>,</a:t>
            </a:r>
          </a:p>
          <a:p>
            <a:endParaRPr lang="tr-TR" sz="1800" dirty="0">
              <a:latin typeface="Arial" pitchFamily="34" charset="0"/>
              <a:cs typeface="Arial" pitchFamily="34" charset="0"/>
            </a:endParaRPr>
          </a:p>
          <a:p>
            <a:r>
              <a:rPr lang="tr-TR" sz="1800" b="1" dirty="0">
                <a:solidFill>
                  <a:schemeClr val="accent2">
                    <a:lumMod val="75000"/>
                  </a:schemeClr>
                </a:solidFill>
                <a:latin typeface="Arial" pitchFamily="34" charset="0"/>
                <a:cs typeface="Arial" pitchFamily="34" charset="0"/>
              </a:rPr>
              <a:t>Patlayıcı Madde / </a:t>
            </a:r>
            <a:r>
              <a:rPr lang="tr-TR" sz="1800" b="1" dirty="0" err="1">
                <a:solidFill>
                  <a:schemeClr val="accent2">
                    <a:lumMod val="75000"/>
                  </a:schemeClr>
                </a:solidFill>
                <a:latin typeface="Arial" pitchFamily="34" charset="0"/>
                <a:cs typeface="Arial" pitchFamily="34" charset="0"/>
              </a:rPr>
              <a:t>Mustahzar</a:t>
            </a:r>
            <a:r>
              <a:rPr lang="tr-TR" sz="1800" b="1" dirty="0">
                <a:solidFill>
                  <a:schemeClr val="accent2">
                    <a:lumMod val="75000"/>
                  </a:schemeClr>
                </a:solidFill>
                <a:latin typeface="Arial" pitchFamily="34" charset="0"/>
                <a:cs typeface="Arial" pitchFamily="34" charset="0"/>
              </a:rPr>
              <a:t>: </a:t>
            </a:r>
            <a:r>
              <a:rPr lang="tr-TR" sz="1800" dirty="0">
                <a:solidFill>
                  <a:srgbClr val="060606"/>
                </a:solidFill>
                <a:latin typeface="Arial" pitchFamily="34" charset="0"/>
                <a:cs typeface="Arial" pitchFamily="34" charset="0"/>
              </a:rPr>
              <a:t>Atmosferik oksijen olmadan da ani gaz yayılımı ile ekzotermik reaksiyon verebilen ve/veya kısmen kapatıldığında ısınma ile kendiliğinden patlayan veya </a:t>
            </a:r>
            <a:r>
              <a:rPr lang="tr-TR" sz="1800" dirty="0" err="1">
                <a:solidFill>
                  <a:srgbClr val="060606"/>
                </a:solidFill>
                <a:latin typeface="Arial" pitchFamily="34" charset="0"/>
                <a:cs typeface="Arial" pitchFamily="34" charset="0"/>
              </a:rPr>
              <a:t>belirlenmis</a:t>
            </a:r>
            <a:r>
              <a:rPr lang="tr-TR" sz="1800" dirty="0">
                <a:solidFill>
                  <a:srgbClr val="060606"/>
                </a:solidFill>
                <a:latin typeface="Arial" pitchFamily="34" charset="0"/>
                <a:cs typeface="Arial" pitchFamily="34" charset="0"/>
              </a:rPr>
              <a:t> test </a:t>
            </a:r>
            <a:r>
              <a:rPr lang="tr-TR" sz="1800" dirty="0" err="1">
                <a:solidFill>
                  <a:srgbClr val="060606"/>
                </a:solidFill>
                <a:latin typeface="Arial" pitchFamily="34" charset="0"/>
                <a:cs typeface="Arial" pitchFamily="34" charset="0"/>
              </a:rPr>
              <a:t>kosullarında</a:t>
            </a:r>
            <a:r>
              <a:rPr lang="tr-TR" sz="1800" dirty="0">
                <a:solidFill>
                  <a:srgbClr val="060606"/>
                </a:solidFill>
                <a:latin typeface="Arial" pitchFamily="34" charset="0"/>
                <a:cs typeface="Arial" pitchFamily="34" charset="0"/>
              </a:rPr>
              <a:t> patlayan, </a:t>
            </a:r>
            <a:r>
              <a:rPr lang="tr-TR" sz="1800" dirty="0" err="1">
                <a:solidFill>
                  <a:srgbClr val="060606"/>
                </a:solidFill>
                <a:latin typeface="Arial" pitchFamily="34" charset="0"/>
                <a:cs typeface="Arial" pitchFamily="34" charset="0"/>
              </a:rPr>
              <a:t>cabucak</a:t>
            </a:r>
            <a:r>
              <a:rPr lang="tr-TR" sz="1800" dirty="0">
                <a:solidFill>
                  <a:srgbClr val="060606"/>
                </a:solidFill>
                <a:latin typeface="Arial" pitchFamily="34" charset="0"/>
                <a:cs typeface="Arial" pitchFamily="34" charset="0"/>
              </a:rPr>
              <a:t> parlayan katı, sıvı, macunumsu, </a:t>
            </a:r>
            <a:r>
              <a:rPr lang="tr-TR" sz="1800" dirty="0" err="1">
                <a:solidFill>
                  <a:srgbClr val="060606"/>
                </a:solidFill>
                <a:latin typeface="Arial" pitchFamily="34" charset="0"/>
                <a:cs typeface="Arial" pitchFamily="34" charset="0"/>
              </a:rPr>
              <a:t>jelatinimsi</a:t>
            </a:r>
            <a:r>
              <a:rPr lang="tr-TR" sz="1800" dirty="0">
                <a:solidFill>
                  <a:srgbClr val="060606"/>
                </a:solidFill>
                <a:latin typeface="Arial" pitchFamily="34" charset="0"/>
                <a:cs typeface="Arial" pitchFamily="34" charset="0"/>
              </a:rPr>
              <a:t> haldeki madde / </a:t>
            </a:r>
            <a:r>
              <a:rPr lang="tr-TR" sz="1800" dirty="0" err="1">
                <a:solidFill>
                  <a:srgbClr val="060606"/>
                </a:solidFill>
                <a:latin typeface="Arial" pitchFamily="34" charset="0"/>
                <a:cs typeface="Arial" pitchFamily="34" charset="0"/>
              </a:rPr>
              <a:t>mustahzarları</a:t>
            </a:r>
            <a:r>
              <a:rPr lang="tr-TR" sz="1800" dirty="0">
                <a:solidFill>
                  <a:srgbClr val="060606"/>
                </a:solidFill>
                <a:latin typeface="Arial" pitchFamily="34" charset="0"/>
                <a:cs typeface="Arial" pitchFamily="34" charset="0"/>
              </a:rPr>
              <a:t>,</a:t>
            </a:r>
          </a:p>
          <a:p>
            <a:endParaRPr lang="tr-TR" sz="1800" dirty="0">
              <a:latin typeface="Arial" pitchFamily="34" charset="0"/>
              <a:cs typeface="Arial" pitchFamily="34" charset="0"/>
            </a:endParaRPr>
          </a:p>
        </p:txBody>
      </p:sp>
    </p:spTree>
    <p:extLst>
      <p:ext uri="{BB962C8B-B14F-4D97-AF65-F5344CB8AC3E}">
        <p14:creationId xmlns:p14="http://schemas.microsoft.com/office/powerpoint/2010/main" val="16729796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115616" y="980728"/>
            <a:ext cx="6779096" cy="578328"/>
          </a:xfrm>
        </p:spPr>
        <p:txBody>
          <a:bodyPr>
            <a:normAutofit fontScale="90000"/>
          </a:bodyPr>
          <a:lstStyle/>
          <a:p>
            <a:r>
              <a:rPr lang="tr-TR" sz="3600" dirty="0" err="1">
                <a:latin typeface="Arial" pitchFamily="34" charset="0"/>
                <a:cs typeface="Arial" pitchFamily="34" charset="0"/>
              </a:rPr>
              <a:t>Kriyojenik</a:t>
            </a:r>
            <a:r>
              <a:rPr lang="tr-TR" sz="3600" dirty="0">
                <a:latin typeface="Arial" pitchFamily="34" charset="0"/>
                <a:cs typeface="Arial" pitchFamily="34" charset="0"/>
              </a:rPr>
              <a:t> Maddelerin kullanılması</a:t>
            </a:r>
          </a:p>
        </p:txBody>
      </p:sp>
      <p:sp>
        <p:nvSpPr>
          <p:cNvPr id="3" name="İçerik Yer Tutucusu 2"/>
          <p:cNvSpPr>
            <a:spLocks noGrp="1"/>
          </p:cNvSpPr>
          <p:nvPr>
            <p:ph idx="1"/>
          </p:nvPr>
        </p:nvSpPr>
        <p:spPr/>
        <p:txBody>
          <a:bodyPr>
            <a:normAutofit/>
          </a:bodyPr>
          <a:lstStyle/>
          <a:p>
            <a:pPr>
              <a:buFont typeface="Wingdings" pitchFamily="2" charset="2"/>
              <a:buChar char="Ø"/>
            </a:pPr>
            <a:r>
              <a:rPr lang="tr-TR" sz="1800" dirty="0">
                <a:latin typeface="Arial" pitchFamily="34" charset="0"/>
                <a:cs typeface="Arial" pitchFamily="34" charset="0"/>
              </a:rPr>
              <a:t> </a:t>
            </a:r>
            <a:r>
              <a:rPr lang="tr-TR" sz="1800" dirty="0" err="1">
                <a:latin typeface="Arial" pitchFamily="34" charset="0"/>
                <a:cs typeface="Arial" pitchFamily="34" charset="0"/>
              </a:rPr>
              <a:t>Kriyojenik</a:t>
            </a:r>
            <a:r>
              <a:rPr lang="tr-TR" sz="1800" dirty="0">
                <a:latin typeface="Arial" pitchFamily="34" charset="0"/>
                <a:cs typeface="Arial" pitchFamily="34" charset="0"/>
              </a:rPr>
              <a:t> sıvıların neden olduğu aşırı soğuk, temas halinde canlı dokuya hasar verebilir ve yapısal malzemeleri kırılganlaştırır.</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Emniyet gözlükleri ve yüz maskeleri kullanınız. </a:t>
            </a:r>
            <a:r>
              <a:rPr lang="tr-TR" sz="1800" dirty="0" err="1">
                <a:latin typeface="Arial" pitchFamily="34" charset="0"/>
                <a:cs typeface="Arial" pitchFamily="34" charset="0"/>
              </a:rPr>
              <a:t>Kriyojenik</a:t>
            </a:r>
            <a:r>
              <a:rPr lang="tr-TR" sz="1800" dirty="0">
                <a:latin typeface="Arial" pitchFamily="34" charset="0"/>
                <a:cs typeface="Arial" pitchFamily="34" charset="0"/>
              </a:rPr>
              <a:t> sıvılarla çalışırken tutacak veya uygun eldivenler kullanılmalıdır. </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Kırılgan </a:t>
            </a:r>
            <a:r>
              <a:rPr lang="tr-TR" sz="1800" dirty="0" err="1">
                <a:latin typeface="Arial" pitchFamily="34" charset="0"/>
                <a:cs typeface="Arial" pitchFamily="34" charset="0"/>
              </a:rPr>
              <a:t>kriyojenik</a:t>
            </a:r>
            <a:r>
              <a:rPr lang="tr-TR" sz="1800" dirty="0">
                <a:latin typeface="Arial" pitchFamily="34" charset="0"/>
                <a:cs typeface="Arial" pitchFamily="34" charset="0"/>
              </a:rPr>
              <a:t> maddeleri dikkatle naklediniz ve mümkünse bir el arabası kullanınız.</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a:t>
            </a:r>
            <a:r>
              <a:rPr lang="tr-TR" sz="1800" dirty="0" err="1">
                <a:solidFill>
                  <a:srgbClr val="C00000"/>
                </a:solidFill>
                <a:latin typeface="Arial" pitchFamily="34" charset="0"/>
                <a:cs typeface="Arial" pitchFamily="34" charset="0"/>
              </a:rPr>
              <a:t>Kriyojenik</a:t>
            </a:r>
            <a:r>
              <a:rPr lang="tr-TR" sz="1800" dirty="0">
                <a:solidFill>
                  <a:srgbClr val="C00000"/>
                </a:solidFill>
                <a:latin typeface="Arial" pitchFamily="34" charset="0"/>
                <a:cs typeface="Arial" pitchFamily="34" charset="0"/>
              </a:rPr>
              <a:t> gazlar kaynama noktalarına yakın olarak depolandıklarından </a:t>
            </a:r>
            <a:r>
              <a:rPr lang="tr-TR" sz="1800" dirty="0" err="1">
                <a:solidFill>
                  <a:srgbClr val="C00000"/>
                </a:solidFill>
                <a:latin typeface="Arial" pitchFamily="34" charset="0"/>
                <a:cs typeface="Arial" pitchFamily="34" charset="0"/>
              </a:rPr>
              <a:t>DAiMA</a:t>
            </a:r>
            <a:r>
              <a:rPr lang="tr-TR" sz="1800" dirty="0">
                <a:solidFill>
                  <a:srgbClr val="C00000"/>
                </a:solidFill>
                <a:latin typeface="Arial" pitchFamily="34" charset="0"/>
                <a:cs typeface="Arial" pitchFamily="34" charset="0"/>
              </a:rPr>
              <a:t> yüksek basınç tehlikesi gösterirler</a:t>
            </a:r>
            <a:r>
              <a:rPr lang="tr-TR" sz="1800" dirty="0">
                <a:latin typeface="Arial" pitchFamily="34" charset="0"/>
                <a:cs typeface="Arial" pitchFamily="34" charset="0"/>
              </a:rPr>
              <a:t>. </a:t>
            </a:r>
          </a:p>
        </p:txBody>
      </p:sp>
    </p:spTree>
    <p:extLst>
      <p:ext uri="{BB962C8B-B14F-4D97-AF65-F5344CB8AC3E}">
        <p14:creationId xmlns:p14="http://schemas.microsoft.com/office/powerpoint/2010/main" val="4697590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59632" y="924703"/>
            <a:ext cx="4186808" cy="722344"/>
          </a:xfrm>
        </p:spPr>
        <p:txBody>
          <a:bodyPr>
            <a:normAutofit/>
          </a:bodyPr>
          <a:lstStyle/>
          <a:p>
            <a:r>
              <a:rPr lang="tr-TR" sz="3600" dirty="0">
                <a:latin typeface="Arial" pitchFamily="34" charset="0"/>
                <a:cs typeface="Arial" pitchFamily="34" charset="0"/>
              </a:rPr>
              <a:t>Patlayıcı Maddeler </a:t>
            </a:r>
          </a:p>
        </p:txBody>
      </p:sp>
      <p:sp>
        <p:nvSpPr>
          <p:cNvPr id="3" name="İçerik Yer Tutucusu 2"/>
          <p:cNvSpPr>
            <a:spLocks noGrp="1"/>
          </p:cNvSpPr>
          <p:nvPr>
            <p:ph idx="1"/>
          </p:nvPr>
        </p:nvSpPr>
        <p:spPr/>
        <p:txBody>
          <a:bodyPr>
            <a:normAutofit/>
          </a:bodyPr>
          <a:lstStyle/>
          <a:p>
            <a:pPr>
              <a:buFont typeface="Wingdings" pitchFamily="2" charset="2"/>
              <a:buChar char="Ø"/>
            </a:pPr>
            <a:r>
              <a:rPr lang="tr-TR" sz="1800" dirty="0">
                <a:latin typeface="Arial" pitchFamily="34" charset="0"/>
                <a:cs typeface="Arial" pitchFamily="34" charset="0"/>
              </a:rPr>
              <a:t>Özellikleri</a:t>
            </a:r>
          </a:p>
          <a:p>
            <a:pPr>
              <a:buFont typeface="Wingdings" pitchFamily="2" charset="2"/>
              <a:buChar char="Ø"/>
            </a:pPr>
            <a:r>
              <a:rPr lang="tr-TR" sz="1800" dirty="0">
                <a:latin typeface="Arial" pitchFamily="34" charset="0"/>
                <a:cs typeface="Arial" pitchFamily="34" charset="0"/>
              </a:rPr>
              <a:t>Patlayıcı maddeler, atmosferik oksijen olmadan da ani gaz yayılımı ile ekzotermik reaksiyon verebilen ve/veya kısmen kapatıldığında ısınma ile kendiliğinden patlayan veya belirlenmiş test koşullarında patlayan, çabucak parlayan katı, sıvı, macunumsu, </a:t>
            </a:r>
            <a:r>
              <a:rPr lang="tr-TR" sz="1800" dirty="0" err="1">
                <a:latin typeface="Arial" pitchFamily="34" charset="0"/>
                <a:cs typeface="Arial" pitchFamily="34" charset="0"/>
              </a:rPr>
              <a:t>jelatinimsi</a:t>
            </a:r>
            <a:r>
              <a:rPr lang="tr-TR" sz="1800" dirty="0">
                <a:latin typeface="Arial" pitchFamily="34" charset="0"/>
                <a:cs typeface="Arial" pitchFamily="34" charset="0"/>
              </a:rPr>
              <a:t> haldeki maddelerdir.</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Patlayıcı maddeler; ani şok, basınç ve yüksek sıcaklık etkisinde ani ve derhal büyük ve küçük miktarda basınç, gaz ve ısıyı serbest bırakan kimyasal maddelerdir. </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Şok, sıcaklık veya kimyasal tepkimenin koşulları altında bazı maddeler şiddetle patlayabilir. Bazı kullanım koşullarında reaktif olabilen maddeler şunlardır. </a:t>
            </a:r>
          </a:p>
        </p:txBody>
      </p:sp>
      <p:pic>
        <p:nvPicPr>
          <p:cNvPr id="7170" name="Picture 2" descr="C:\Users\User\Desktop\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0112" y="0"/>
            <a:ext cx="2952328"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40579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76672"/>
            <a:ext cx="8219256" cy="1370416"/>
          </a:xfrm>
        </p:spPr>
        <p:txBody>
          <a:bodyPr>
            <a:normAutofit fontScale="90000"/>
          </a:bodyPr>
          <a:lstStyle/>
          <a:p>
            <a:r>
              <a:rPr lang="tr-TR" dirty="0"/>
              <a:t> Bazı kullanım </a:t>
            </a:r>
            <a:r>
              <a:rPr lang="tr-TR" sz="4000" dirty="0">
                <a:latin typeface="Arial" pitchFamily="34" charset="0"/>
                <a:cs typeface="Arial" pitchFamily="34" charset="0"/>
              </a:rPr>
              <a:t>koşullarında</a:t>
            </a:r>
            <a:r>
              <a:rPr lang="tr-TR" dirty="0"/>
              <a:t> reaktif olabilen Patlayıcı Maddeler </a:t>
            </a:r>
          </a:p>
        </p:txBody>
      </p:sp>
      <p:sp>
        <p:nvSpPr>
          <p:cNvPr id="3" name="İçerik Yer Tutucusu 2"/>
          <p:cNvSpPr>
            <a:spLocks noGrp="1"/>
          </p:cNvSpPr>
          <p:nvPr>
            <p:ph idx="1"/>
          </p:nvPr>
        </p:nvSpPr>
        <p:spPr>
          <a:xfrm>
            <a:off x="2555776" y="2060848"/>
            <a:ext cx="2736304" cy="4191744"/>
          </a:xfrm>
        </p:spPr>
        <p:txBody>
          <a:bodyPr>
            <a:normAutofit/>
          </a:bodyPr>
          <a:lstStyle/>
          <a:p>
            <a:pPr>
              <a:buFont typeface="Wingdings" pitchFamily="2" charset="2"/>
              <a:buChar char="Ø"/>
            </a:pPr>
            <a:r>
              <a:rPr lang="tr-TR" sz="2000" dirty="0">
                <a:solidFill>
                  <a:schemeClr val="accent2">
                    <a:lumMod val="75000"/>
                  </a:schemeClr>
                </a:solidFill>
                <a:latin typeface="Arial" pitchFamily="34" charset="0"/>
                <a:cs typeface="Arial" pitchFamily="34" charset="0"/>
              </a:rPr>
              <a:t>Asetilen</a:t>
            </a:r>
          </a:p>
          <a:p>
            <a:pPr>
              <a:buFont typeface="Wingdings" pitchFamily="2" charset="2"/>
              <a:buChar char="Ø"/>
            </a:pPr>
            <a:r>
              <a:rPr lang="tr-TR" sz="2000" dirty="0">
                <a:solidFill>
                  <a:schemeClr val="accent2">
                    <a:lumMod val="75000"/>
                  </a:schemeClr>
                </a:solidFill>
                <a:latin typeface="Arial" pitchFamily="34" charset="0"/>
                <a:cs typeface="Arial" pitchFamily="34" charset="0"/>
              </a:rPr>
              <a:t>Asit</a:t>
            </a:r>
          </a:p>
          <a:p>
            <a:pPr>
              <a:buFont typeface="Wingdings" pitchFamily="2" charset="2"/>
              <a:buChar char="Ø"/>
            </a:pPr>
            <a:r>
              <a:rPr lang="tr-TR" sz="2000" dirty="0">
                <a:solidFill>
                  <a:schemeClr val="accent2">
                    <a:lumMod val="75000"/>
                  </a:schemeClr>
                </a:solidFill>
                <a:latin typeface="Arial" pitchFamily="34" charset="0"/>
                <a:cs typeface="Arial" pitchFamily="34" charset="0"/>
              </a:rPr>
              <a:t>Hidrojen</a:t>
            </a:r>
          </a:p>
          <a:p>
            <a:pPr>
              <a:buFont typeface="Wingdings" pitchFamily="2" charset="2"/>
              <a:buChar char="Ø"/>
            </a:pPr>
            <a:r>
              <a:rPr lang="tr-TR" sz="2000" dirty="0">
                <a:solidFill>
                  <a:schemeClr val="accent2">
                    <a:lumMod val="75000"/>
                  </a:schemeClr>
                </a:solidFill>
                <a:latin typeface="Arial" pitchFamily="34" charset="0"/>
                <a:cs typeface="Arial" pitchFamily="34" charset="0"/>
              </a:rPr>
              <a:t> </a:t>
            </a:r>
            <a:r>
              <a:rPr lang="tr-TR" sz="2000" dirty="0" err="1">
                <a:solidFill>
                  <a:schemeClr val="accent2">
                    <a:lumMod val="75000"/>
                  </a:schemeClr>
                </a:solidFill>
                <a:latin typeface="Arial" pitchFamily="34" charset="0"/>
                <a:cs typeface="Arial" pitchFamily="34" charset="0"/>
              </a:rPr>
              <a:t>Nitro</a:t>
            </a:r>
            <a:r>
              <a:rPr lang="tr-TR" sz="2000" dirty="0">
                <a:solidFill>
                  <a:schemeClr val="accent2">
                    <a:lumMod val="75000"/>
                  </a:schemeClr>
                </a:solidFill>
                <a:latin typeface="Arial" pitchFamily="34" charset="0"/>
                <a:cs typeface="Arial" pitchFamily="34" charset="0"/>
              </a:rPr>
              <a:t> Bileşikleri</a:t>
            </a:r>
          </a:p>
          <a:p>
            <a:pPr>
              <a:buFont typeface="Wingdings" pitchFamily="2" charset="2"/>
              <a:buChar char="Ø"/>
            </a:pPr>
            <a:r>
              <a:rPr lang="tr-TR" sz="2000" dirty="0">
                <a:solidFill>
                  <a:schemeClr val="accent2">
                    <a:lumMod val="75000"/>
                  </a:schemeClr>
                </a:solidFill>
                <a:latin typeface="Arial" pitchFamily="34" charset="0"/>
                <a:cs typeface="Arial" pitchFamily="34" charset="0"/>
              </a:rPr>
              <a:t>Amonyak</a:t>
            </a:r>
          </a:p>
          <a:p>
            <a:pPr>
              <a:buFont typeface="Wingdings" pitchFamily="2" charset="2"/>
              <a:buChar char="Ø"/>
            </a:pPr>
            <a:r>
              <a:rPr lang="tr-TR" sz="2000" dirty="0">
                <a:solidFill>
                  <a:schemeClr val="accent2">
                    <a:lumMod val="75000"/>
                  </a:schemeClr>
                </a:solidFill>
                <a:latin typeface="Arial" pitchFamily="34" charset="0"/>
                <a:cs typeface="Arial" pitchFamily="34" charset="0"/>
              </a:rPr>
              <a:t>Organik Peroksitler</a:t>
            </a:r>
          </a:p>
          <a:p>
            <a:pPr>
              <a:buFont typeface="Wingdings" pitchFamily="2" charset="2"/>
              <a:buChar char="Ø"/>
            </a:pPr>
            <a:r>
              <a:rPr lang="tr-TR" sz="2000" dirty="0" err="1">
                <a:solidFill>
                  <a:schemeClr val="accent2">
                    <a:lumMod val="75000"/>
                  </a:schemeClr>
                </a:solidFill>
                <a:latin typeface="Arial" pitchFamily="34" charset="0"/>
                <a:cs typeface="Arial" pitchFamily="34" charset="0"/>
              </a:rPr>
              <a:t>Perkloratlar</a:t>
            </a:r>
            <a:endParaRPr lang="tr-TR" sz="2000" dirty="0">
              <a:solidFill>
                <a:schemeClr val="accent2">
                  <a:lumMod val="75000"/>
                </a:schemeClr>
              </a:solidFill>
              <a:latin typeface="Arial" pitchFamily="34" charset="0"/>
              <a:cs typeface="Arial" pitchFamily="34" charset="0"/>
            </a:endParaRPr>
          </a:p>
          <a:p>
            <a:pPr>
              <a:buFont typeface="Wingdings" pitchFamily="2" charset="2"/>
              <a:buChar char="Ø"/>
            </a:pPr>
            <a:r>
              <a:rPr lang="tr-TR" sz="2000" dirty="0" err="1">
                <a:solidFill>
                  <a:schemeClr val="accent2">
                    <a:lumMod val="75000"/>
                  </a:schemeClr>
                </a:solidFill>
                <a:latin typeface="Arial" pitchFamily="34" charset="0"/>
                <a:cs typeface="Arial" pitchFamily="34" charset="0"/>
              </a:rPr>
              <a:t>Bromatlar</a:t>
            </a:r>
            <a:r>
              <a:rPr lang="tr-TR" sz="2000" dirty="0">
                <a:solidFill>
                  <a:schemeClr val="accent2">
                    <a:lumMod val="75000"/>
                  </a:schemeClr>
                </a:solidFill>
                <a:latin typeface="Arial" pitchFamily="34" charset="0"/>
                <a:cs typeface="Arial" pitchFamily="34" charset="0"/>
              </a:rPr>
              <a:t> </a:t>
            </a:r>
          </a:p>
        </p:txBody>
      </p:sp>
    </p:spTree>
    <p:extLst>
      <p:ext uri="{BB962C8B-B14F-4D97-AF65-F5344CB8AC3E}">
        <p14:creationId xmlns:p14="http://schemas.microsoft.com/office/powerpoint/2010/main" val="9178303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3568" y="836712"/>
            <a:ext cx="7427168" cy="434312"/>
          </a:xfrm>
        </p:spPr>
        <p:txBody>
          <a:bodyPr>
            <a:normAutofit fontScale="90000"/>
          </a:bodyPr>
          <a:lstStyle/>
          <a:p>
            <a:r>
              <a:rPr lang="tr-TR" sz="3600" dirty="0">
                <a:latin typeface="Arial" pitchFamily="34" charset="0"/>
                <a:cs typeface="Arial" pitchFamily="34" charset="0"/>
              </a:rPr>
              <a:t>Patlayıcı Maddelerin Depolanması</a:t>
            </a:r>
          </a:p>
        </p:txBody>
      </p:sp>
      <p:sp>
        <p:nvSpPr>
          <p:cNvPr id="3" name="İçerik Yer Tutucusu 2"/>
          <p:cNvSpPr>
            <a:spLocks noGrp="1"/>
          </p:cNvSpPr>
          <p:nvPr>
            <p:ph idx="1"/>
          </p:nvPr>
        </p:nvSpPr>
        <p:spPr/>
        <p:txBody>
          <a:bodyPr>
            <a:normAutofit/>
          </a:bodyPr>
          <a:lstStyle/>
          <a:p>
            <a:pPr>
              <a:buFont typeface="Wingdings" pitchFamily="2" charset="2"/>
              <a:buChar char="Ø"/>
            </a:pPr>
            <a:r>
              <a:rPr lang="tr-TR" sz="1800" dirty="0">
                <a:latin typeface="Arial" pitchFamily="34" charset="0"/>
                <a:cs typeface="Arial" pitchFamily="34" charset="0"/>
              </a:rPr>
              <a:t>Envanterinizde bulunan tüm patlayıcıları tespit ediniz.</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Depolama sırasında sıvı kaplarında patlayıcı peroksit yaratıcı ürünlerin bulunmasına izin vermeyiniz. </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Patlayıcı kimyasalları tüm ateşleme kaynaklarından uzak tutunuz.</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Patlayıcı kimyasalları patlayıcı depolarında muhafaza ediniz. </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Patlayıcı maddeleri depolamak ve kullanmak için özel bir alan oluşturunuz.</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Patlayıcı maddeleri kullanan görevlilerin güvenli depolama metotları, kimyasalların tehlikeleri gibi konularda eğitimli olduklarından emin olunuz.</a:t>
            </a:r>
          </a:p>
        </p:txBody>
      </p:sp>
    </p:spTree>
    <p:extLst>
      <p:ext uri="{BB962C8B-B14F-4D97-AF65-F5344CB8AC3E}">
        <p14:creationId xmlns:p14="http://schemas.microsoft.com/office/powerpoint/2010/main" val="31292198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608" y="764704"/>
            <a:ext cx="7067128" cy="434312"/>
          </a:xfrm>
        </p:spPr>
        <p:txBody>
          <a:bodyPr>
            <a:normAutofit fontScale="90000"/>
          </a:bodyPr>
          <a:lstStyle/>
          <a:p>
            <a:r>
              <a:rPr lang="tr-TR" sz="3600" dirty="0">
                <a:latin typeface="Arial" pitchFamily="34" charset="0"/>
                <a:cs typeface="Arial" pitchFamily="34" charset="0"/>
              </a:rPr>
              <a:t>Patlayıcı Maddelerin Kullanılması</a:t>
            </a:r>
          </a:p>
        </p:txBody>
      </p:sp>
      <p:sp>
        <p:nvSpPr>
          <p:cNvPr id="3" name="İçerik Yer Tutucusu 2"/>
          <p:cNvSpPr>
            <a:spLocks noGrp="1"/>
          </p:cNvSpPr>
          <p:nvPr>
            <p:ph idx="1"/>
          </p:nvPr>
        </p:nvSpPr>
        <p:spPr>
          <a:xfrm>
            <a:off x="467544" y="1556792"/>
            <a:ext cx="8229600" cy="4389120"/>
          </a:xfrm>
        </p:spPr>
        <p:txBody>
          <a:bodyPr>
            <a:normAutofit/>
          </a:bodyPr>
          <a:lstStyle/>
          <a:p>
            <a:pPr>
              <a:buFont typeface="Wingdings" pitchFamily="2" charset="2"/>
              <a:buChar char="Ø"/>
            </a:pPr>
            <a:r>
              <a:rPr lang="tr-TR" sz="1800" dirty="0">
                <a:latin typeface="Arial" pitchFamily="34" charset="0"/>
                <a:cs typeface="Arial" pitchFamily="34" charset="0"/>
              </a:rPr>
              <a:t>Patlayıcı maddelerle çalışmadan önce; kimyasal özelliklerini, yan tepkime ürünlerini, belli bazı kimyasal maddelerle uyuşmazlıklarını ve olası çevre katalizörleriyle (sıcaklık değişim gibi) etkileşimlerini öğreniniz. </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Deney donanımını havasız ortam kabini (</a:t>
            </a:r>
            <a:r>
              <a:rPr lang="tr-TR" sz="1800" dirty="0" err="1">
                <a:latin typeface="Arial" pitchFamily="34" charset="0"/>
                <a:cs typeface="Arial" pitchFamily="34" charset="0"/>
              </a:rPr>
              <a:t>glove</a:t>
            </a:r>
            <a:r>
              <a:rPr lang="tr-TR" sz="1800" dirty="0">
                <a:latin typeface="Arial" pitchFamily="34" charset="0"/>
                <a:cs typeface="Arial" pitchFamily="34" charset="0"/>
              </a:rPr>
              <a:t> </a:t>
            </a:r>
            <a:r>
              <a:rPr lang="tr-TR" sz="1800" dirty="0" err="1">
                <a:latin typeface="Arial" pitchFamily="34" charset="0"/>
                <a:cs typeface="Arial" pitchFamily="34" charset="0"/>
              </a:rPr>
              <a:t>box</a:t>
            </a:r>
            <a:r>
              <a:rPr lang="tr-TR" sz="1800" dirty="0">
                <a:latin typeface="Arial" pitchFamily="34" charset="0"/>
                <a:cs typeface="Arial" pitchFamily="34" charset="0"/>
              </a:rPr>
              <a:t>) veya gaz battaniyesi (</a:t>
            </a:r>
            <a:r>
              <a:rPr lang="tr-TR" sz="1800" dirty="0" err="1">
                <a:latin typeface="Arial" pitchFamily="34" charset="0"/>
                <a:cs typeface="Arial" pitchFamily="34" charset="0"/>
              </a:rPr>
              <a:t>gas</a:t>
            </a:r>
            <a:r>
              <a:rPr lang="tr-TR" sz="1800" dirty="0">
                <a:latin typeface="Arial" pitchFamily="34" charset="0"/>
                <a:cs typeface="Arial" pitchFamily="34" charset="0"/>
              </a:rPr>
              <a:t> </a:t>
            </a:r>
            <a:r>
              <a:rPr lang="tr-TR" sz="1800" dirty="0" err="1">
                <a:latin typeface="Arial" pitchFamily="34" charset="0"/>
                <a:cs typeface="Arial" pitchFamily="34" charset="0"/>
              </a:rPr>
              <a:t>blanket</a:t>
            </a:r>
            <a:r>
              <a:rPr lang="tr-TR" sz="1800" dirty="0">
                <a:latin typeface="Arial" pitchFamily="34" charset="0"/>
                <a:cs typeface="Arial" pitchFamily="34" charset="0"/>
              </a:rPr>
              <a:t>) içerisine koyunuz. </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Eterlerin depolanmasını minimuma indiriniz.</a:t>
            </a:r>
          </a:p>
          <a:p>
            <a:pPr>
              <a:buFont typeface="Wingdings" pitchFamily="2" charset="2"/>
              <a:buChar char="Ø"/>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Patlayıcı kimyasal madde çalışılan yere yakın tarafta belirlenmiş yangın söndürme donanımı bulundurunuz. </a:t>
            </a:r>
          </a:p>
          <a:p>
            <a:pPr marL="0" indent="0">
              <a:buNone/>
            </a:pPr>
            <a:endParaRPr lang="tr-TR" sz="1800" dirty="0">
              <a:latin typeface="Arial" pitchFamily="34" charset="0"/>
              <a:cs typeface="Arial" pitchFamily="34" charset="0"/>
            </a:endParaRPr>
          </a:p>
          <a:p>
            <a:pPr>
              <a:buFont typeface="Wingdings" pitchFamily="2" charset="2"/>
              <a:buChar char="Ø"/>
            </a:pPr>
            <a:r>
              <a:rPr lang="tr-TR" sz="1800" dirty="0">
                <a:latin typeface="Arial" pitchFamily="34" charset="0"/>
                <a:cs typeface="Arial" pitchFamily="34" charset="0"/>
              </a:rPr>
              <a:t> Etkin madde/ürünlerin kararlılığı dahil olmak üzere deneyden önce tüm patlama tehlikelerini saptayınız. </a:t>
            </a:r>
          </a:p>
        </p:txBody>
      </p:sp>
    </p:spTree>
    <p:extLst>
      <p:ext uri="{BB962C8B-B14F-4D97-AF65-F5344CB8AC3E}">
        <p14:creationId xmlns:p14="http://schemas.microsoft.com/office/powerpoint/2010/main" val="10584779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620688"/>
            <a:ext cx="8435280" cy="6126163"/>
          </a:xfrm>
        </p:spPr>
        <p:txBody>
          <a:bodyPr>
            <a:normAutofit fontScale="92500" lnSpcReduction="10000"/>
          </a:bodyPr>
          <a:lstStyle/>
          <a:p>
            <a:r>
              <a:rPr lang="tr-TR" b="1" dirty="0">
                <a:solidFill>
                  <a:schemeClr val="accent2">
                    <a:lumMod val="75000"/>
                  </a:schemeClr>
                </a:solidFill>
                <a:latin typeface="Arial" pitchFamily="34" charset="0"/>
                <a:cs typeface="Arial" pitchFamily="34" charset="0"/>
              </a:rPr>
              <a:t>Patlama Tehlikelerine Karşı Kaçınılması Gerekenler:</a:t>
            </a:r>
          </a:p>
          <a:p>
            <a:pPr>
              <a:buFont typeface="Wingdings" pitchFamily="2" charset="2"/>
              <a:buChar char="Ø"/>
            </a:pPr>
            <a:r>
              <a:rPr lang="tr-TR" sz="1900" dirty="0">
                <a:latin typeface="Arial" pitchFamily="34" charset="0"/>
                <a:cs typeface="Arial" pitchFamily="34" charset="0"/>
              </a:rPr>
              <a:t>  Pikrik asidi kurumaya bırakmak, </a:t>
            </a:r>
          </a:p>
          <a:p>
            <a:pPr>
              <a:buFont typeface="Wingdings" pitchFamily="2" charset="2"/>
              <a:buChar char="Ø"/>
            </a:pPr>
            <a:endParaRPr lang="tr-TR" sz="1900" dirty="0">
              <a:latin typeface="Arial" pitchFamily="34" charset="0"/>
              <a:cs typeface="Arial" pitchFamily="34" charset="0"/>
            </a:endParaRPr>
          </a:p>
          <a:p>
            <a:pPr>
              <a:buFont typeface="Wingdings" pitchFamily="2" charset="2"/>
              <a:buChar char="Ø"/>
            </a:pPr>
            <a:r>
              <a:rPr lang="tr-TR" sz="1900" dirty="0">
                <a:latin typeface="Arial" pitchFamily="34" charset="0"/>
                <a:cs typeface="Arial" pitchFamily="34" charset="0"/>
              </a:rPr>
              <a:t> Alev alabilen kimyasal maddelerle oksijeni karıştırmak,</a:t>
            </a:r>
          </a:p>
          <a:p>
            <a:pPr>
              <a:buFont typeface="Wingdings" pitchFamily="2" charset="2"/>
              <a:buChar char="Ø"/>
            </a:pPr>
            <a:endParaRPr lang="tr-TR" sz="1900" dirty="0">
              <a:latin typeface="Arial" pitchFamily="34" charset="0"/>
              <a:cs typeface="Arial" pitchFamily="34" charset="0"/>
            </a:endParaRPr>
          </a:p>
          <a:p>
            <a:pPr>
              <a:buFont typeface="Wingdings" pitchFamily="2" charset="2"/>
              <a:buChar char="Ø"/>
            </a:pPr>
            <a:r>
              <a:rPr lang="tr-TR" sz="1900" dirty="0">
                <a:latin typeface="Arial" pitchFamily="34" charset="0"/>
                <a:cs typeface="Arial" pitchFamily="34" charset="0"/>
              </a:rPr>
              <a:t> Alev alabilen gaz kaçaklarını önleyememek,</a:t>
            </a:r>
          </a:p>
          <a:p>
            <a:pPr>
              <a:buFont typeface="Wingdings" pitchFamily="2" charset="2"/>
              <a:buChar char="Ø"/>
            </a:pPr>
            <a:endParaRPr lang="tr-TR" sz="1900" dirty="0">
              <a:latin typeface="Arial" pitchFamily="34" charset="0"/>
              <a:cs typeface="Arial" pitchFamily="34" charset="0"/>
            </a:endParaRPr>
          </a:p>
          <a:p>
            <a:pPr>
              <a:buFont typeface="Wingdings" pitchFamily="2" charset="2"/>
              <a:buChar char="Ø"/>
            </a:pPr>
            <a:r>
              <a:rPr lang="tr-TR" sz="1900" dirty="0">
                <a:latin typeface="Arial" pitchFamily="34" charset="0"/>
                <a:cs typeface="Arial" pitchFamily="34" charset="0"/>
              </a:rPr>
              <a:t> Sıkıştırılmış veya sıvılaştırılmış gazı ısıtmak,</a:t>
            </a:r>
          </a:p>
          <a:p>
            <a:pPr>
              <a:buFont typeface="Wingdings" pitchFamily="2" charset="2"/>
              <a:buChar char="Ø"/>
            </a:pPr>
            <a:endParaRPr lang="tr-TR" sz="1900" dirty="0">
              <a:latin typeface="Arial" pitchFamily="34" charset="0"/>
              <a:cs typeface="Arial" pitchFamily="34" charset="0"/>
            </a:endParaRPr>
          </a:p>
          <a:p>
            <a:pPr>
              <a:buFont typeface="Wingdings" pitchFamily="2" charset="2"/>
              <a:buChar char="Ø"/>
            </a:pPr>
            <a:r>
              <a:rPr lang="tr-TR" sz="1900" dirty="0">
                <a:latin typeface="Arial" pitchFamily="34" charset="0"/>
                <a:cs typeface="Arial" pitchFamily="34" charset="0"/>
              </a:rPr>
              <a:t> Reaktif madde kullanarak deneyler sırasında dalgalanan veya kontrol edilemeyen sıcaklıklarda çalışmak,</a:t>
            </a:r>
          </a:p>
          <a:p>
            <a:pPr>
              <a:buFont typeface="Wingdings" pitchFamily="2" charset="2"/>
              <a:buChar char="Ø"/>
            </a:pPr>
            <a:endParaRPr lang="tr-TR" sz="1900" dirty="0">
              <a:latin typeface="Arial" pitchFamily="34" charset="0"/>
              <a:cs typeface="Arial" pitchFamily="34" charset="0"/>
            </a:endParaRPr>
          </a:p>
          <a:p>
            <a:pPr>
              <a:buFont typeface="Wingdings" pitchFamily="2" charset="2"/>
              <a:buChar char="Ø"/>
            </a:pPr>
            <a:r>
              <a:rPr lang="tr-TR" sz="1900" dirty="0">
                <a:latin typeface="Arial" pitchFamily="34" charset="0"/>
                <a:cs typeface="Arial" pitchFamily="34" charset="0"/>
              </a:rPr>
              <a:t> Sıcak sıvıyı (örneğin yağ gibi) daha düşük bir kaynama noktasına sahip bir malzeme ile ani temas ettirmek,</a:t>
            </a:r>
          </a:p>
          <a:p>
            <a:pPr>
              <a:buFont typeface="Wingdings" pitchFamily="2" charset="2"/>
              <a:buChar char="Ø"/>
            </a:pPr>
            <a:endParaRPr lang="tr-TR" sz="1900" dirty="0">
              <a:latin typeface="Arial" pitchFamily="34" charset="0"/>
              <a:cs typeface="Arial" pitchFamily="34" charset="0"/>
            </a:endParaRPr>
          </a:p>
          <a:p>
            <a:pPr>
              <a:buFont typeface="Wingdings" pitchFamily="2" charset="2"/>
              <a:buChar char="Ø"/>
            </a:pPr>
            <a:r>
              <a:rPr lang="tr-TR" sz="1900" dirty="0">
                <a:latin typeface="Arial" pitchFamily="34" charset="0"/>
                <a:cs typeface="Arial" pitchFamily="34" charset="0"/>
              </a:rPr>
              <a:t> Alev alabilen maddeleri katalizörle temas ettirmek,</a:t>
            </a:r>
          </a:p>
          <a:p>
            <a:pPr>
              <a:buFont typeface="Wingdings" pitchFamily="2" charset="2"/>
              <a:buChar char="Ø"/>
            </a:pPr>
            <a:endParaRPr lang="tr-TR" sz="1900" dirty="0">
              <a:latin typeface="Arial" pitchFamily="34" charset="0"/>
              <a:cs typeface="Arial" pitchFamily="34" charset="0"/>
            </a:endParaRPr>
          </a:p>
          <a:p>
            <a:pPr>
              <a:buFont typeface="Wingdings" pitchFamily="2" charset="2"/>
              <a:buChar char="Ø"/>
            </a:pPr>
            <a:r>
              <a:rPr lang="tr-TR" sz="1900" dirty="0">
                <a:latin typeface="Arial" pitchFamily="34" charset="0"/>
                <a:cs typeface="Arial" pitchFamily="34" charset="0"/>
              </a:rPr>
              <a:t> Nitrik asidi asetonla karıştırmak,</a:t>
            </a:r>
          </a:p>
          <a:p>
            <a:pPr marL="0" indent="0">
              <a:buNone/>
            </a:pPr>
            <a:endParaRPr lang="tr-TR" sz="1900" dirty="0">
              <a:latin typeface="Arial" pitchFamily="34" charset="0"/>
              <a:cs typeface="Arial" pitchFamily="34" charset="0"/>
            </a:endParaRPr>
          </a:p>
          <a:p>
            <a:pPr>
              <a:buFont typeface="Wingdings" pitchFamily="2" charset="2"/>
              <a:buChar char="Ø"/>
            </a:pPr>
            <a:r>
              <a:rPr lang="tr-TR" sz="1900" dirty="0">
                <a:latin typeface="Arial" pitchFamily="34" charset="0"/>
                <a:cs typeface="Arial" pitchFamily="34" charset="0"/>
              </a:rPr>
              <a:t> Peroksitleri uzaklaştırmadan eterleri damıtmak</a:t>
            </a:r>
          </a:p>
        </p:txBody>
      </p:sp>
    </p:spTree>
    <p:extLst>
      <p:ext uri="{BB962C8B-B14F-4D97-AF65-F5344CB8AC3E}">
        <p14:creationId xmlns:p14="http://schemas.microsoft.com/office/powerpoint/2010/main" val="1786509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a:xfrm>
            <a:off x="457200" y="274638"/>
            <a:ext cx="8229600" cy="1143000"/>
          </a:xfrm>
          <a:prstGeom prst="rect">
            <a:avLst/>
          </a:prstGeom>
        </p:spPr>
        <p:txBody>
          <a:bodyPr vert="horz" lIns="91440" tIns="45720" rIns="91440" bIns="45720" rtlCol="0" anchor="ct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4400" b="0" i="0" u="none" strike="noStrike" kern="1200" cap="none" spc="0" normalizeH="0" baseline="0" noProof="0" dirty="0">
                <a:ln>
                  <a:noFill/>
                </a:ln>
                <a:solidFill>
                  <a:schemeClr val="accent2">
                    <a:lumMod val="75000"/>
                  </a:schemeClr>
                </a:solidFill>
                <a:effectLst/>
                <a:uLnTx/>
                <a:uFillTx/>
                <a:latin typeface="Calibri"/>
                <a:ea typeface="+mj-ea"/>
                <a:cs typeface="+mj-cs"/>
              </a:rPr>
              <a:t>Bazı kimyasallarla ilgili bilinmesi gereken önemli hususlar</a:t>
            </a:r>
          </a:p>
        </p:txBody>
      </p:sp>
      <p:sp>
        <p:nvSpPr>
          <p:cNvPr id="3" name="İçerik Yer Tutucusu 3"/>
          <p:cNvSpPr txBox="1">
            <a:spLocks/>
          </p:cNvSpPr>
          <p:nvPr/>
        </p:nvSpPr>
        <p:spPr>
          <a:xfrm>
            <a:off x="457200" y="1600200"/>
            <a:ext cx="8229600" cy="4525963"/>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R="0" lvl="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tr-TR" sz="1800" b="1" i="0" u="none" strike="noStrike" kern="1200" cap="none" spc="0" normalizeH="0" baseline="0" noProof="0" dirty="0">
                <a:ln>
                  <a:noFill/>
                </a:ln>
                <a:solidFill>
                  <a:schemeClr val="accent2">
                    <a:lumMod val="75000"/>
                  </a:schemeClr>
                </a:solidFill>
                <a:effectLst/>
                <a:uLnTx/>
                <a:uFillTx/>
                <a:latin typeface="Arial" pitchFamily="34" charset="0"/>
                <a:ea typeface="+mn-ea"/>
                <a:cs typeface="Arial" pitchFamily="34" charset="0"/>
              </a:rPr>
              <a:t>HF( Hidrojen  </a:t>
            </a:r>
            <a:r>
              <a:rPr kumimoji="0" lang="tr-TR" sz="1800" b="1" i="0" u="none" strike="noStrike" kern="1200" cap="none" spc="0" normalizeH="0" baseline="0" noProof="0" dirty="0" err="1">
                <a:ln>
                  <a:noFill/>
                </a:ln>
                <a:solidFill>
                  <a:schemeClr val="accent2">
                    <a:lumMod val="75000"/>
                  </a:schemeClr>
                </a:solidFill>
                <a:effectLst/>
                <a:uLnTx/>
                <a:uFillTx/>
                <a:latin typeface="Arial" pitchFamily="34" charset="0"/>
                <a:ea typeface="+mn-ea"/>
                <a:cs typeface="Arial" pitchFamily="34" charset="0"/>
              </a:rPr>
              <a:t>Florür</a:t>
            </a:r>
            <a:r>
              <a:rPr kumimoji="0" lang="tr-TR" sz="1800" b="1" i="0" u="none" strike="noStrike" kern="1200" cap="none" spc="0" normalizeH="0" baseline="0" noProof="0" dirty="0">
                <a:ln>
                  <a:noFill/>
                </a:ln>
                <a:solidFill>
                  <a:schemeClr val="accent2">
                    <a:lumMod val="75000"/>
                  </a:schemeClr>
                </a:solidFill>
                <a:effectLst/>
                <a:uLnTx/>
                <a:uFillTx/>
                <a:latin typeface="Arial" pitchFamily="34" charset="0"/>
                <a:ea typeface="+mn-ea"/>
                <a:cs typeface="Arial" pitchFamily="34" charset="0"/>
              </a:rPr>
              <a:t>)</a:t>
            </a:r>
          </a:p>
          <a:p>
            <a:pPr marL="0" marR="0" lvl="0" indent="0" algn="l" defTabSz="914400" rtl="0" eaLnBrk="1" fontAlgn="auto" latinLnBrk="0" hangingPunct="1">
              <a:lnSpc>
                <a:spcPct val="100000"/>
              </a:lnSpc>
              <a:spcBef>
                <a:spcPct val="20000"/>
              </a:spcBef>
              <a:spcAft>
                <a:spcPts val="0"/>
              </a:spcAft>
              <a:buClrTx/>
              <a:buSzTx/>
              <a:buNone/>
              <a:tabLst/>
              <a:defRPr/>
            </a:pPr>
            <a:r>
              <a:rPr kumimoji="0" lang="tr-TR" sz="1800" b="0" i="0" u="none" strike="noStrike" kern="1200" cap="none" spc="0" normalizeH="0" baseline="0" noProof="0" dirty="0">
                <a:ln>
                  <a:noFill/>
                </a:ln>
                <a:solidFill>
                  <a:sysClr val="windowText" lastClr="000000"/>
                </a:solidFill>
                <a:effectLst/>
                <a:uLnTx/>
                <a:uFillTx/>
                <a:latin typeface="Arial" pitchFamily="34" charset="0"/>
                <a:ea typeface="+mn-ea"/>
                <a:cs typeface="Arial" pitchFamily="34" charset="0"/>
              </a:rPr>
              <a:t>Susuz HF ve </a:t>
            </a:r>
            <a:r>
              <a:rPr kumimoji="0" lang="tr-TR" sz="1800" b="0" i="0" u="none" strike="noStrike" kern="1200" cap="none" spc="0" normalizeH="0" baseline="0" noProof="0" dirty="0" err="1">
                <a:ln>
                  <a:noFill/>
                </a:ln>
                <a:solidFill>
                  <a:sysClr val="windowText" lastClr="000000"/>
                </a:solidFill>
                <a:effectLst/>
                <a:uLnTx/>
                <a:uFillTx/>
                <a:latin typeface="Arial" pitchFamily="34" charset="0"/>
                <a:ea typeface="+mn-ea"/>
                <a:cs typeface="Arial" pitchFamily="34" charset="0"/>
              </a:rPr>
              <a:t>hidroflorikasit</a:t>
            </a:r>
            <a:r>
              <a:rPr kumimoji="0" lang="tr-TR" sz="1800" b="0" i="0" u="none" strike="noStrike" kern="1200" cap="none" spc="0" normalizeH="0" baseline="0" noProof="0" dirty="0">
                <a:ln>
                  <a:noFill/>
                </a:ln>
                <a:solidFill>
                  <a:sysClr val="windowText" lastClr="000000"/>
                </a:solidFill>
                <a:effectLst/>
                <a:uLnTx/>
                <a:uFillTx/>
                <a:latin typeface="Arial" pitchFamily="34" charset="0"/>
                <a:ea typeface="+mn-ea"/>
                <a:cs typeface="Arial" pitchFamily="34" charset="0"/>
              </a:rPr>
              <a:t>  ile yalnız çeker ocak içinde çalışılmalı  ve eldiven, koruyucu gözlük ve yüz maskesi takılmalı</a:t>
            </a:r>
          </a:p>
          <a:p>
            <a:pPr marR="0" lvl="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tr-TR" sz="1800" b="1" i="0" u="none" strike="noStrike" kern="1200" cap="none" spc="0" normalizeH="0" baseline="0" noProof="0" dirty="0" err="1">
                <a:ln>
                  <a:noFill/>
                </a:ln>
                <a:solidFill>
                  <a:schemeClr val="accent2">
                    <a:lumMod val="75000"/>
                  </a:schemeClr>
                </a:solidFill>
                <a:effectLst/>
                <a:uLnTx/>
                <a:uFillTx/>
                <a:latin typeface="Arial" pitchFamily="34" charset="0"/>
                <a:ea typeface="+mn-ea"/>
                <a:cs typeface="Arial" pitchFamily="34" charset="0"/>
              </a:rPr>
              <a:t>Perkolrik</a:t>
            </a:r>
            <a:r>
              <a:rPr kumimoji="0" lang="tr-TR" sz="1800" b="1" i="0" u="none" strike="noStrike" kern="1200" cap="none" spc="0" normalizeH="0" baseline="0" noProof="0" dirty="0">
                <a:ln>
                  <a:noFill/>
                </a:ln>
                <a:solidFill>
                  <a:schemeClr val="accent2">
                    <a:lumMod val="75000"/>
                  </a:schemeClr>
                </a:solidFill>
                <a:effectLst/>
                <a:uLnTx/>
                <a:uFillTx/>
                <a:latin typeface="Arial" pitchFamily="34" charset="0"/>
                <a:ea typeface="+mn-ea"/>
                <a:cs typeface="Arial" pitchFamily="34" charset="0"/>
              </a:rPr>
              <a:t> asit ve Permanganat(HClO4, ClO3, ClO4)</a:t>
            </a:r>
          </a:p>
          <a:p>
            <a:pPr marL="0" marR="0" lvl="0" indent="0" algn="l" defTabSz="914400" rtl="0" eaLnBrk="1" fontAlgn="auto" latinLnBrk="0" hangingPunct="1">
              <a:lnSpc>
                <a:spcPct val="100000"/>
              </a:lnSpc>
              <a:spcBef>
                <a:spcPct val="20000"/>
              </a:spcBef>
              <a:spcAft>
                <a:spcPts val="0"/>
              </a:spcAft>
              <a:buClrTx/>
              <a:buSzTx/>
              <a:buNone/>
              <a:tabLst/>
              <a:defRPr/>
            </a:pPr>
            <a:r>
              <a:rPr kumimoji="0" lang="tr-TR" sz="1800" b="0" i="0" u="none" strike="noStrike" kern="1200" cap="none" spc="0" normalizeH="0" baseline="0" noProof="0" dirty="0">
                <a:ln>
                  <a:noFill/>
                </a:ln>
                <a:solidFill>
                  <a:sysClr val="windowText" lastClr="000000"/>
                </a:solidFill>
                <a:effectLst/>
                <a:uLnTx/>
                <a:uFillTx/>
                <a:latin typeface="Arial" pitchFamily="34" charset="0"/>
                <a:ea typeface="+mn-ea"/>
                <a:cs typeface="Arial" pitchFamily="34" charset="0"/>
              </a:rPr>
              <a:t>Susuz </a:t>
            </a:r>
            <a:r>
              <a:rPr kumimoji="0" lang="tr-TR" sz="1800" b="0" i="0" u="none" strike="noStrike" kern="1200" cap="none" spc="0" normalizeH="0" baseline="0" noProof="0" dirty="0" err="1">
                <a:ln>
                  <a:noFill/>
                </a:ln>
                <a:solidFill>
                  <a:sysClr val="windowText" lastClr="000000"/>
                </a:solidFill>
                <a:effectLst/>
                <a:uLnTx/>
                <a:uFillTx/>
                <a:latin typeface="Arial" pitchFamily="34" charset="0"/>
                <a:ea typeface="+mn-ea"/>
                <a:cs typeface="Arial" pitchFamily="34" charset="0"/>
              </a:rPr>
              <a:t>perklorikasit</a:t>
            </a:r>
            <a:r>
              <a:rPr kumimoji="0" lang="tr-TR" sz="1800" b="0" i="0" u="none" strike="noStrike" kern="1200" cap="none" spc="0" normalizeH="0" baseline="0" noProof="0" dirty="0">
                <a:ln>
                  <a:noFill/>
                </a:ln>
                <a:solidFill>
                  <a:sysClr val="windowText" lastClr="000000"/>
                </a:solidFill>
                <a:effectLst/>
                <a:uLnTx/>
                <a:uFillTx/>
                <a:latin typeface="Arial" pitchFamily="34" charset="0"/>
                <a:ea typeface="+mn-ea"/>
                <a:cs typeface="Arial" pitchFamily="34" charset="0"/>
              </a:rPr>
              <a:t>, </a:t>
            </a:r>
            <a:r>
              <a:rPr kumimoji="0" lang="tr-TR" sz="1800" b="0" i="0" u="none" strike="noStrike" kern="1200" cap="none" spc="0" normalizeH="0" baseline="0" noProof="0" dirty="0" err="1">
                <a:ln>
                  <a:noFill/>
                </a:ln>
                <a:solidFill>
                  <a:sysClr val="windowText" lastClr="000000"/>
                </a:solidFill>
                <a:effectLst/>
                <a:uLnTx/>
                <a:uFillTx/>
                <a:latin typeface="Arial" pitchFamily="34" charset="0"/>
                <a:ea typeface="+mn-ea"/>
                <a:cs typeface="Arial" pitchFamily="34" charset="0"/>
              </a:rPr>
              <a:t>perklorat</a:t>
            </a:r>
            <a:r>
              <a:rPr kumimoji="0" lang="tr-TR" sz="1800" b="0" i="0" u="none" strike="noStrike" kern="1200" cap="none" spc="0" normalizeH="0" baseline="0" noProof="0" dirty="0">
                <a:ln>
                  <a:noFill/>
                </a:ln>
                <a:solidFill>
                  <a:sysClr val="windowText" lastClr="000000"/>
                </a:solidFill>
                <a:effectLst/>
                <a:uLnTx/>
                <a:uFillTx/>
                <a:latin typeface="Arial" pitchFamily="34" charset="0"/>
                <a:ea typeface="+mn-ea"/>
                <a:cs typeface="Arial" pitchFamily="34" charset="0"/>
              </a:rPr>
              <a:t> ve </a:t>
            </a:r>
            <a:r>
              <a:rPr kumimoji="0" lang="tr-TR" sz="1800" b="0" i="0" u="none" strike="noStrike" kern="1200" cap="none" spc="0" normalizeH="0" baseline="0" noProof="0" dirty="0" err="1">
                <a:ln>
                  <a:noFill/>
                </a:ln>
                <a:solidFill>
                  <a:sysClr val="windowText" lastClr="000000"/>
                </a:solidFill>
                <a:effectLst/>
                <a:uLnTx/>
                <a:uFillTx/>
                <a:latin typeface="Arial" pitchFamily="34" charset="0"/>
                <a:ea typeface="+mn-ea"/>
                <a:cs typeface="Arial" pitchFamily="34" charset="0"/>
              </a:rPr>
              <a:t>kloratlar</a:t>
            </a:r>
            <a:r>
              <a:rPr kumimoji="0" lang="tr-TR" sz="1800" b="0" i="0" u="none" strike="noStrike" kern="1200" cap="none" spc="0" normalizeH="0" baseline="0" noProof="0" dirty="0">
                <a:ln>
                  <a:noFill/>
                </a:ln>
                <a:solidFill>
                  <a:sysClr val="windowText" lastClr="000000"/>
                </a:solidFill>
                <a:effectLst/>
                <a:uLnTx/>
                <a:uFillTx/>
                <a:latin typeface="Arial" pitchFamily="34" charset="0"/>
                <a:ea typeface="+mn-ea"/>
                <a:cs typeface="Arial" pitchFamily="34" charset="0"/>
              </a:rPr>
              <a:t> oksitleyici maddelerin bulunduğu ortamda  patlamaya neden olma eğilimindedirler. </a:t>
            </a:r>
            <a:r>
              <a:rPr kumimoji="0" lang="tr-TR" sz="1800" b="0" i="0" u="none" strike="noStrike" kern="1200" cap="none" spc="0" normalizeH="0" baseline="0" noProof="0" dirty="0" err="1">
                <a:ln>
                  <a:noFill/>
                </a:ln>
                <a:solidFill>
                  <a:sysClr val="windowText" lastClr="000000"/>
                </a:solidFill>
                <a:effectLst/>
                <a:uLnTx/>
                <a:uFillTx/>
                <a:latin typeface="Arial" pitchFamily="34" charset="0"/>
                <a:ea typeface="+mn-ea"/>
                <a:cs typeface="Arial" pitchFamily="34" charset="0"/>
              </a:rPr>
              <a:t>Klorat</a:t>
            </a:r>
            <a:r>
              <a:rPr kumimoji="0" lang="tr-TR" sz="1800" b="0" i="0" u="none" strike="noStrike" kern="1200" cap="none" spc="0" normalizeH="0" baseline="0" noProof="0" dirty="0">
                <a:ln>
                  <a:noFill/>
                </a:ln>
                <a:solidFill>
                  <a:sysClr val="windowText" lastClr="000000"/>
                </a:solidFill>
                <a:effectLst/>
                <a:uLnTx/>
                <a:uFillTx/>
                <a:latin typeface="Arial" pitchFamily="34" charset="0"/>
                <a:ea typeface="+mn-ea"/>
                <a:cs typeface="Arial" pitchFamily="34" charset="0"/>
              </a:rPr>
              <a:t> ve permanganat üzerine derişik sülfürik asit döküldüğünde patlama meydana gelebilir.</a:t>
            </a:r>
          </a:p>
          <a:p>
            <a:pPr marR="0" lvl="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tr-TR" sz="1800" b="1" i="0" u="none" strike="noStrike" kern="1200" cap="none" spc="0" normalizeH="0" baseline="0" noProof="0" dirty="0" err="1">
                <a:ln>
                  <a:noFill/>
                </a:ln>
                <a:solidFill>
                  <a:schemeClr val="accent2">
                    <a:lumMod val="75000"/>
                  </a:schemeClr>
                </a:solidFill>
                <a:effectLst/>
                <a:uLnTx/>
                <a:uFillTx/>
                <a:latin typeface="Arial" pitchFamily="34" charset="0"/>
                <a:ea typeface="+mn-ea"/>
                <a:cs typeface="Arial" pitchFamily="34" charset="0"/>
              </a:rPr>
              <a:t>Civa</a:t>
            </a:r>
            <a:endParaRPr kumimoji="0" lang="tr-TR" sz="1800" b="1" i="0" u="none" strike="noStrike" kern="1200" cap="none" spc="0" normalizeH="0" baseline="0" noProof="0" dirty="0">
              <a:ln>
                <a:noFill/>
              </a:ln>
              <a:solidFill>
                <a:schemeClr val="accent2">
                  <a:lumMod val="75000"/>
                </a:schemeClr>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ct val="20000"/>
              </a:spcBef>
              <a:spcAft>
                <a:spcPts val="0"/>
              </a:spcAft>
              <a:buClrTx/>
              <a:buSzTx/>
              <a:buNone/>
              <a:tabLst/>
              <a:defRPr/>
            </a:pPr>
            <a:r>
              <a:rPr kumimoji="0" lang="tr-TR" sz="1800" b="0" i="0" u="none" strike="noStrike" kern="1200" cap="none" spc="0" normalizeH="0" baseline="0" noProof="0" dirty="0">
                <a:ln>
                  <a:noFill/>
                </a:ln>
                <a:solidFill>
                  <a:sysClr val="windowText" lastClr="000000"/>
                </a:solidFill>
                <a:effectLst/>
                <a:uLnTx/>
                <a:uFillTx/>
                <a:latin typeface="Arial" pitchFamily="34" charset="0"/>
                <a:ea typeface="+mn-ea"/>
                <a:cs typeface="Arial" pitchFamily="34" charset="0"/>
              </a:rPr>
              <a:t> </a:t>
            </a:r>
            <a:r>
              <a:rPr kumimoji="0" lang="tr-TR" sz="1800" b="0" i="0" u="none" strike="noStrike" kern="1200" cap="none" spc="0" normalizeH="0" baseline="0" noProof="0" dirty="0" err="1">
                <a:ln>
                  <a:noFill/>
                </a:ln>
                <a:solidFill>
                  <a:sysClr val="windowText" lastClr="000000"/>
                </a:solidFill>
                <a:effectLst/>
                <a:uLnTx/>
                <a:uFillTx/>
                <a:latin typeface="Arial" pitchFamily="34" charset="0"/>
                <a:ea typeface="+mn-ea"/>
                <a:cs typeface="Arial" pitchFamily="34" charset="0"/>
              </a:rPr>
              <a:t>Civa</a:t>
            </a:r>
            <a:r>
              <a:rPr kumimoji="0" lang="tr-TR" sz="1800" b="0" i="0" u="none" strike="noStrike" kern="1200" cap="none" spc="0" normalizeH="0" baseline="0" noProof="0" dirty="0">
                <a:ln>
                  <a:noFill/>
                </a:ln>
                <a:solidFill>
                  <a:sysClr val="windowText" lastClr="000000"/>
                </a:solidFill>
                <a:effectLst/>
                <a:uLnTx/>
                <a:uFillTx/>
                <a:latin typeface="Arial" pitchFamily="34" charset="0"/>
                <a:ea typeface="+mn-ea"/>
                <a:cs typeface="Arial" pitchFamily="34" charset="0"/>
              </a:rPr>
              <a:t> ile çalışırken </a:t>
            </a:r>
            <a:r>
              <a:rPr kumimoji="0" lang="tr-TR" sz="1800" b="0" i="0" u="none" strike="noStrike" kern="1200" cap="none" spc="0" normalizeH="0" baseline="0" noProof="0" dirty="0" err="1">
                <a:ln>
                  <a:noFill/>
                </a:ln>
                <a:solidFill>
                  <a:sysClr val="windowText" lastClr="000000"/>
                </a:solidFill>
                <a:effectLst/>
                <a:uLnTx/>
                <a:uFillTx/>
                <a:latin typeface="Arial" pitchFamily="34" charset="0"/>
                <a:ea typeface="+mn-ea"/>
                <a:cs typeface="Arial" pitchFamily="34" charset="0"/>
              </a:rPr>
              <a:t>civa</a:t>
            </a:r>
            <a:r>
              <a:rPr kumimoji="0" lang="tr-TR" sz="1800" b="0" i="0" u="none" strike="noStrike" kern="1200" cap="none" spc="0" normalizeH="0" baseline="0" noProof="0" dirty="0">
                <a:ln>
                  <a:noFill/>
                </a:ln>
                <a:solidFill>
                  <a:sysClr val="windowText" lastClr="000000"/>
                </a:solidFill>
                <a:effectLst/>
                <a:uLnTx/>
                <a:uFillTx/>
                <a:latin typeface="Arial" pitchFamily="34" charset="0"/>
                <a:ea typeface="+mn-ea"/>
                <a:cs typeface="Arial" pitchFamily="34" charset="0"/>
              </a:rPr>
              <a:t> buharını teneffüs </a:t>
            </a:r>
            <a:r>
              <a:rPr kumimoji="0" lang="tr-TR" sz="1800" b="0" i="0" u="none" strike="noStrike" kern="1200" cap="none" spc="0" normalizeH="0" baseline="0" noProof="0" dirty="0" err="1">
                <a:ln>
                  <a:noFill/>
                </a:ln>
                <a:solidFill>
                  <a:sysClr val="windowText" lastClr="000000"/>
                </a:solidFill>
                <a:effectLst/>
                <a:uLnTx/>
                <a:uFillTx/>
                <a:latin typeface="Arial" pitchFamily="34" charset="0"/>
                <a:ea typeface="+mn-ea"/>
                <a:cs typeface="Arial" pitchFamily="34" charset="0"/>
              </a:rPr>
              <a:t>etmwyiniz</a:t>
            </a:r>
            <a:r>
              <a:rPr kumimoji="0" lang="tr-TR" sz="1800" b="0" i="0" u="none" strike="noStrike" kern="1200" cap="none" spc="0" normalizeH="0" baseline="0" noProof="0" dirty="0">
                <a:ln>
                  <a:noFill/>
                </a:ln>
                <a:solidFill>
                  <a:sysClr val="windowText" lastClr="000000"/>
                </a:solidFill>
                <a:effectLst/>
                <a:uLnTx/>
                <a:uFillTx/>
                <a:latin typeface="Arial" pitchFamily="34" charset="0"/>
                <a:ea typeface="+mn-ea"/>
                <a:cs typeface="Arial" pitchFamily="34" charset="0"/>
              </a:rPr>
              <a:t>, </a:t>
            </a:r>
          </a:p>
          <a:p>
            <a:pPr marR="0" lvl="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tr-TR" sz="1800" b="1" i="0" u="none" strike="noStrike" kern="1200" cap="none" spc="0" normalizeH="0" baseline="0" noProof="0" dirty="0">
                <a:ln>
                  <a:noFill/>
                </a:ln>
                <a:solidFill>
                  <a:schemeClr val="accent2">
                    <a:lumMod val="75000"/>
                  </a:schemeClr>
                </a:solidFill>
                <a:effectLst/>
                <a:uLnTx/>
                <a:uFillTx/>
                <a:latin typeface="Arial" pitchFamily="34" charset="0"/>
                <a:ea typeface="+mn-ea"/>
                <a:cs typeface="Arial" pitchFamily="34" charset="0"/>
              </a:rPr>
              <a:t>Eter,</a:t>
            </a:r>
          </a:p>
          <a:p>
            <a:pPr marL="0" marR="0" lvl="0" indent="0" algn="l" defTabSz="914400" rtl="0" eaLnBrk="1" fontAlgn="auto" latinLnBrk="0" hangingPunct="1">
              <a:lnSpc>
                <a:spcPct val="100000"/>
              </a:lnSpc>
              <a:spcBef>
                <a:spcPct val="20000"/>
              </a:spcBef>
              <a:spcAft>
                <a:spcPts val="0"/>
              </a:spcAft>
              <a:buClrTx/>
              <a:buSzTx/>
              <a:buNone/>
              <a:tabLst/>
              <a:defRPr/>
            </a:pPr>
            <a:r>
              <a:rPr kumimoji="0" lang="tr-TR" sz="1800" b="0" i="0" u="none" strike="noStrike" kern="1200" cap="none" spc="0" normalizeH="0" baseline="0" noProof="0" dirty="0">
                <a:ln>
                  <a:noFill/>
                </a:ln>
                <a:solidFill>
                  <a:sysClr val="windowText" lastClr="000000"/>
                </a:solidFill>
                <a:effectLst/>
                <a:uLnTx/>
                <a:uFillTx/>
                <a:latin typeface="Arial" pitchFamily="34" charset="0"/>
                <a:ea typeface="+mn-ea"/>
                <a:cs typeface="Arial" pitchFamily="34" charset="0"/>
              </a:rPr>
              <a:t>Eterlerin içindeki peroksitler, eterli çözeltilerin damıtılması sırasında patlamaya sebep olabilir. Bunu önlemek için katı KOH konmalıdır.</a:t>
            </a:r>
          </a:p>
          <a:p>
            <a:pPr marR="0" lvl="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tr-TR" sz="1800" b="1" i="0" u="none" strike="noStrike" kern="1200" cap="none" spc="0" normalizeH="0" baseline="0" noProof="0" dirty="0">
                <a:ln>
                  <a:noFill/>
                </a:ln>
                <a:solidFill>
                  <a:schemeClr val="accent2">
                    <a:lumMod val="75000"/>
                  </a:schemeClr>
                </a:solidFill>
                <a:effectLst/>
                <a:uLnTx/>
                <a:uFillTx/>
                <a:latin typeface="Arial" pitchFamily="34" charset="0"/>
                <a:ea typeface="+mn-ea"/>
                <a:cs typeface="Arial" pitchFamily="34" charset="0"/>
              </a:rPr>
              <a:t>Sodyum</a:t>
            </a:r>
            <a:r>
              <a:rPr kumimoji="0" lang="tr-TR" sz="1800" b="0" i="0" u="none" strike="noStrike" kern="1200" cap="none" spc="0" normalizeH="0" baseline="0" noProof="0" dirty="0">
                <a:ln>
                  <a:noFill/>
                </a:ln>
                <a:solidFill>
                  <a:schemeClr val="accent2">
                    <a:lumMod val="75000"/>
                  </a:schemeClr>
                </a:solidFill>
                <a:effectLst/>
                <a:uLnTx/>
                <a:uFillTx/>
                <a:latin typeface="Arial" pitchFamily="34" charset="0"/>
                <a:ea typeface="+mn-ea"/>
                <a:cs typeface="Arial" pitchFamily="34" charset="0"/>
              </a:rPr>
              <a:t>,</a:t>
            </a:r>
          </a:p>
          <a:p>
            <a:pPr marL="0" marR="0" lvl="0" indent="0" algn="l" defTabSz="914400" rtl="0" eaLnBrk="1" fontAlgn="auto" latinLnBrk="0" hangingPunct="1">
              <a:lnSpc>
                <a:spcPct val="100000"/>
              </a:lnSpc>
              <a:spcBef>
                <a:spcPct val="20000"/>
              </a:spcBef>
              <a:spcAft>
                <a:spcPts val="0"/>
              </a:spcAft>
              <a:buClrTx/>
              <a:buSzTx/>
              <a:buNone/>
              <a:tabLst/>
              <a:defRPr/>
            </a:pPr>
            <a:r>
              <a:rPr kumimoji="0" lang="tr-TR" sz="1800" b="0" i="0" u="none" strike="noStrike" kern="1200" cap="none" spc="0" normalizeH="0" baseline="0" noProof="0" dirty="0">
                <a:ln>
                  <a:noFill/>
                </a:ln>
                <a:solidFill>
                  <a:sysClr val="windowText" lastClr="000000"/>
                </a:solidFill>
                <a:effectLst/>
                <a:uLnTx/>
                <a:uFillTx/>
                <a:latin typeface="Arial" pitchFamily="34" charset="0"/>
                <a:ea typeface="+mn-ea"/>
                <a:cs typeface="Arial" pitchFamily="34" charset="0"/>
              </a:rPr>
              <a:t>Sodyum hiçbir zaman su içine katılmamalıdır, aksi taktirde patlamaya sebep olur.</a:t>
            </a:r>
          </a:p>
          <a:p>
            <a:pPr marR="0" lvl="0" algn="l" defTabSz="914400" rtl="0" eaLnBrk="1" fontAlgn="auto" latinLnBrk="0" hangingPunct="1">
              <a:lnSpc>
                <a:spcPct val="100000"/>
              </a:lnSpc>
              <a:spcBef>
                <a:spcPct val="20000"/>
              </a:spcBef>
              <a:spcAft>
                <a:spcPts val="0"/>
              </a:spcAft>
              <a:buClrTx/>
              <a:buSzTx/>
              <a:buFont typeface="Wingdings" pitchFamily="2" charset="2"/>
              <a:buChar char="Ø"/>
              <a:tabLst/>
              <a:defRPr/>
            </a:pPr>
            <a:endParaRPr kumimoji="0" lang="tr-TR" sz="1800" b="0" i="0" u="none" strike="noStrike" kern="1200" cap="none" spc="0" normalizeH="0" baseline="0" noProof="0" dirty="0">
              <a:ln>
                <a:noFill/>
              </a:ln>
              <a:solidFill>
                <a:sysClr val="windowText" lastClr="000000"/>
              </a:solidFill>
              <a:effectLst/>
              <a:uLnTx/>
              <a:uFillTx/>
              <a:latin typeface="Arial" pitchFamily="34" charset="0"/>
              <a:ea typeface="+mn-ea"/>
              <a:cs typeface="Arial" pitchFamily="34" charset="0"/>
            </a:endParaRPr>
          </a:p>
          <a:p>
            <a:pPr marR="0" lvl="0" algn="l" defTabSz="914400" rtl="0" eaLnBrk="1" fontAlgn="auto" latinLnBrk="0" hangingPunct="1">
              <a:lnSpc>
                <a:spcPct val="100000"/>
              </a:lnSpc>
              <a:spcBef>
                <a:spcPct val="20000"/>
              </a:spcBef>
              <a:spcAft>
                <a:spcPts val="0"/>
              </a:spcAft>
              <a:buClrTx/>
              <a:buSzTx/>
              <a:buFont typeface="Wingdings" pitchFamily="2" charset="2"/>
              <a:buChar char="Ø"/>
              <a:tabLst/>
              <a:defRPr/>
            </a:pPr>
            <a:endParaRPr kumimoji="0" lang="tr-TR" sz="1800" b="0" i="0" u="none" strike="noStrike" kern="1200" cap="none" spc="0" normalizeH="0" baseline="0" noProof="0" dirty="0">
              <a:ln>
                <a:noFill/>
              </a:ln>
              <a:solidFill>
                <a:sysClr val="windowText" lastClr="000000"/>
              </a:solidFill>
              <a:effectLst/>
              <a:uLnTx/>
              <a:uFillTx/>
              <a:latin typeface="Arial" pitchFamily="34" charset="0"/>
              <a:ea typeface="+mn-ea"/>
              <a:cs typeface="Arial" pitchFamily="34" charset="0"/>
            </a:endParaRPr>
          </a:p>
          <a:p>
            <a:pPr marR="0" lvl="0" algn="l" defTabSz="914400" rtl="0" eaLnBrk="1" fontAlgn="auto" latinLnBrk="0" hangingPunct="1">
              <a:lnSpc>
                <a:spcPct val="100000"/>
              </a:lnSpc>
              <a:spcBef>
                <a:spcPct val="20000"/>
              </a:spcBef>
              <a:spcAft>
                <a:spcPts val="0"/>
              </a:spcAft>
              <a:buClrTx/>
              <a:buSzTx/>
              <a:buFont typeface="Wingdings" pitchFamily="2" charset="2"/>
              <a:buChar char="Ø"/>
              <a:tabLst/>
              <a:defRPr/>
            </a:pPr>
            <a:endParaRPr kumimoji="0" lang="tr-TR" sz="1800" b="0" i="0" u="none" strike="noStrike" kern="1200" cap="none" spc="0" normalizeH="0" baseline="0" noProof="0" dirty="0">
              <a:ln>
                <a:noFill/>
              </a:ln>
              <a:solidFill>
                <a:sysClr val="windowText" lastClr="000000"/>
              </a:solidFill>
              <a:effectLst/>
              <a:uLnTx/>
              <a:uFillTx/>
              <a:latin typeface="Calibri"/>
              <a:ea typeface="+mn-ea"/>
              <a:cs typeface="+mn-cs"/>
            </a:endParaRPr>
          </a:p>
        </p:txBody>
      </p:sp>
    </p:spTree>
    <p:extLst>
      <p:ext uri="{BB962C8B-B14F-4D97-AF65-F5344CB8AC3E}">
        <p14:creationId xmlns:p14="http://schemas.microsoft.com/office/powerpoint/2010/main" val="32781982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2"/>
          <p:cNvSpPr txBox="1">
            <a:spLocks/>
          </p:cNvSpPr>
          <p:nvPr/>
        </p:nvSpPr>
        <p:spPr>
          <a:xfrm>
            <a:off x="323528" y="1340768"/>
            <a:ext cx="8363272" cy="478539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R="0" lvl="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tr-TR" sz="1800" b="1" i="0" u="none" strike="noStrike" kern="1200" cap="none" spc="0" normalizeH="0" baseline="0" noProof="0" dirty="0">
                <a:ln>
                  <a:noFill/>
                </a:ln>
                <a:solidFill>
                  <a:schemeClr val="accent2">
                    <a:lumMod val="75000"/>
                  </a:schemeClr>
                </a:solidFill>
                <a:effectLst/>
                <a:uLnTx/>
                <a:uFillTx/>
                <a:latin typeface="Arial" pitchFamily="34" charset="0"/>
                <a:ea typeface="+mn-ea"/>
                <a:cs typeface="Arial" pitchFamily="34" charset="0"/>
              </a:rPr>
              <a:t>Gümüş bileşikleri </a:t>
            </a:r>
          </a:p>
          <a:p>
            <a:pPr marL="0" marR="0" lvl="0" indent="0" algn="l" defTabSz="914400" rtl="0" eaLnBrk="1" fontAlgn="auto" latinLnBrk="0" hangingPunct="1">
              <a:lnSpc>
                <a:spcPct val="100000"/>
              </a:lnSpc>
              <a:spcBef>
                <a:spcPct val="20000"/>
              </a:spcBef>
              <a:spcAft>
                <a:spcPts val="0"/>
              </a:spcAft>
              <a:buClrTx/>
              <a:buSzTx/>
              <a:buNone/>
              <a:tabLst/>
              <a:defRPr/>
            </a:pPr>
            <a:r>
              <a:rPr kumimoji="0" lang="tr-TR" sz="1800" b="0" i="0" u="none" strike="noStrike" kern="1200" cap="none" spc="0" normalizeH="0" baseline="0" noProof="0" dirty="0">
                <a:ln>
                  <a:noFill/>
                </a:ln>
                <a:solidFill>
                  <a:sysClr val="windowText" lastClr="000000"/>
                </a:solidFill>
                <a:effectLst/>
                <a:uLnTx/>
                <a:uFillTx/>
                <a:latin typeface="Arial" pitchFamily="34" charset="0"/>
                <a:ea typeface="+mn-ea"/>
                <a:cs typeface="Arial" pitchFamily="34" charset="0"/>
              </a:rPr>
              <a:t>Amonyaklı gümüş bileşikleri içeren çözeltilerle çalışırken zamanla kapların dibinde siyah bir çökeleğin biriktiği görülür. Patlayıcı gümüş adı verilen bu çökelek karıştırma, sallama ve dokunma sonucunda çok şiddetli şekilde patlayabilir. Bu nedenle bu çözeltiler laboratuvarda uzun süre saklanmamalı, bozulmadan önce atık şişelerine aktarılmalı.</a:t>
            </a:r>
          </a:p>
          <a:p>
            <a:pPr marL="0" marR="0" lvl="0" indent="0" algn="l" defTabSz="914400" rtl="0" eaLnBrk="1" fontAlgn="auto" latinLnBrk="0" hangingPunct="1">
              <a:lnSpc>
                <a:spcPct val="100000"/>
              </a:lnSpc>
              <a:spcBef>
                <a:spcPct val="20000"/>
              </a:spcBef>
              <a:spcAft>
                <a:spcPts val="0"/>
              </a:spcAft>
              <a:buClrTx/>
              <a:buSzTx/>
              <a:buNone/>
              <a:tabLst/>
              <a:defRPr/>
            </a:pPr>
            <a:endParaRPr kumimoji="0" lang="tr-TR" sz="1800" b="0" i="0" u="none" strike="noStrike" kern="1200" cap="none" spc="0" normalizeH="0" baseline="0" noProof="0" dirty="0">
              <a:ln>
                <a:noFill/>
              </a:ln>
              <a:solidFill>
                <a:sysClr val="windowText" lastClr="000000"/>
              </a:solidFill>
              <a:effectLst/>
              <a:uLnTx/>
              <a:uFillTx/>
              <a:latin typeface="Arial" pitchFamily="34" charset="0"/>
              <a:ea typeface="+mn-ea"/>
              <a:cs typeface="Arial" pitchFamily="34" charset="0"/>
            </a:endParaRPr>
          </a:p>
          <a:p>
            <a:pPr marR="0" lvl="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tr-TR" sz="1800" b="1" i="0" u="none" strike="noStrike" kern="1200" cap="none" spc="0" normalizeH="0" baseline="0" noProof="0" dirty="0" err="1">
                <a:ln>
                  <a:noFill/>
                </a:ln>
                <a:solidFill>
                  <a:schemeClr val="accent2">
                    <a:lumMod val="75000"/>
                  </a:schemeClr>
                </a:solidFill>
                <a:effectLst/>
                <a:uLnTx/>
                <a:uFillTx/>
                <a:latin typeface="Arial" pitchFamily="34" charset="0"/>
                <a:ea typeface="+mn-ea"/>
                <a:cs typeface="Arial" pitchFamily="34" charset="0"/>
              </a:rPr>
              <a:t>Aluminyum</a:t>
            </a:r>
            <a:r>
              <a:rPr kumimoji="0" lang="tr-TR" sz="1800" b="1" i="0" u="none" strike="noStrike" kern="1200" cap="none" spc="0" normalizeH="0" baseline="0" noProof="0" dirty="0">
                <a:ln>
                  <a:noFill/>
                </a:ln>
                <a:solidFill>
                  <a:schemeClr val="accent2">
                    <a:lumMod val="75000"/>
                  </a:schemeClr>
                </a:solidFill>
                <a:effectLst/>
                <a:uLnTx/>
                <a:uFillTx/>
                <a:latin typeface="Arial" pitchFamily="34" charset="0"/>
                <a:ea typeface="+mn-ea"/>
                <a:cs typeface="Arial" pitchFamily="34" charset="0"/>
              </a:rPr>
              <a:t> alkiller</a:t>
            </a:r>
            <a:r>
              <a:rPr kumimoji="0" lang="tr-TR" sz="1800" b="0" i="0" u="none" strike="noStrike" kern="1200" cap="none" spc="0" normalizeH="0" baseline="0" noProof="0" dirty="0">
                <a:ln>
                  <a:noFill/>
                </a:ln>
                <a:solidFill>
                  <a:sysClr val="windowText" lastClr="000000"/>
                </a:solidFill>
                <a:effectLst/>
                <a:uLnTx/>
                <a:uFillTx/>
                <a:latin typeface="Arial" pitchFamily="34" charset="0"/>
                <a:ea typeface="+mn-ea"/>
                <a:cs typeface="Arial" pitchFamily="34" charset="0"/>
              </a:rPr>
              <a:t>,</a:t>
            </a:r>
          </a:p>
          <a:p>
            <a:pPr marL="0" marR="0" lvl="0" indent="0" algn="l" defTabSz="914400" rtl="0" eaLnBrk="1" fontAlgn="auto" latinLnBrk="0" hangingPunct="1">
              <a:lnSpc>
                <a:spcPct val="100000"/>
              </a:lnSpc>
              <a:spcBef>
                <a:spcPct val="20000"/>
              </a:spcBef>
              <a:spcAft>
                <a:spcPts val="0"/>
              </a:spcAft>
              <a:buClrTx/>
              <a:buSzTx/>
              <a:buNone/>
              <a:tabLst/>
              <a:defRPr/>
            </a:pPr>
            <a:r>
              <a:rPr kumimoji="0" lang="tr-TR" sz="1800" b="0" i="0" u="none" strike="noStrike" kern="1200" cap="none" spc="0" normalizeH="0" baseline="0" noProof="0" dirty="0" err="1">
                <a:ln>
                  <a:noFill/>
                </a:ln>
                <a:solidFill>
                  <a:sysClr val="windowText" lastClr="000000"/>
                </a:solidFill>
                <a:effectLst/>
                <a:uLnTx/>
                <a:uFillTx/>
                <a:latin typeface="Arial" pitchFamily="34" charset="0"/>
                <a:ea typeface="+mn-ea"/>
                <a:cs typeface="Arial" pitchFamily="34" charset="0"/>
              </a:rPr>
              <a:t>Organometalik</a:t>
            </a:r>
            <a:r>
              <a:rPr kumimoji="0" lang="tr-TR" sz="1800" b="0" i="0" u="none" strike="noStrike" kern="1200" cap="none" spc="0" normalizeH="0" baseline="0" noProof="0" dirty="0">
                <a:ln>
                  <a:noFill/>
                </a:ln>
                <a:solidFill>
                  <a:sysClr val="windowText" lastClr="000000"/>
                </a:solidFill>
                <a:effectLst/>
                <a:uLnTx/>
                <a:uFillTx/>
                <a:latin typeface="Arial" pitchFamily="34" charset="0"/>
                <a:ea typeface="+mn-ea"/>
                <a:cs typeface="Arial" pitchFamily="34" charset="0"/>
              </a:rPr>
              <a:t> bileşiklerin çoğu havada kendiliğinden tutuşur veya suyla çok şiddetli reaksiyona girer. Bu nedenle özel dikkat gösterilmelidir. Bu bileşiklerle çalışırken eldiven, koruyucu gözlük kullanılmalı, cilde sıçrayan bileşik hemen bol su ile yıkanmalıdır.</a:t>
            </a:r>
          </a:p>
          <a:p>
            <a:pPr marR="0" lvl="0" algn="l" defTabSz="914400" rtl="0" eaLnBrk="1" fontAlgn="auto" latinLnBrk="0" hangingPunct="1">
              <a:lnSpc>
                <a:spcPct val="100000"/>
              </a:lnSpc>
              <a:spcBef>
                <a:spcPct val="20000"/>
              </a:spcBef>
              <a:spcAft>
                <a:spcPts val="0"/>
              </a:spcAft>
              <a:buClrTx/>
              <a:buSzTx/>
              <a:buFont typeface="Wingdings" pitchFamily="2" charset="2"/>
              <a:buChar char="Ø"/>
              <a:tabLst/>
              <a:defRPr/>
            </a:pPr>
            <a:endParaRPr kumimoji="0" lang="tr-TR" sz="3200" b="0" i="0" u="none" strike="noStrike" kern="1200" cap="none" spc="0" normalizeH="0" baseline="0" noProof="0" dirty="0">
              <a:ln>
                <a:noFill/>
              </a:ln>
              <a:solidFill>
                <a:sysClr val="windowText" lastClr="000000"/>
              </a:solidFill>
              <a:effectLst/>
              <a:uLnTx/>
              <a:uFillTx/>
              <a:latin typeface="Calibri"/>
              <a:ea typeface="+mn-ea"/>
              <a:cs typeface="+mn-cs"/>
            </a:endParaRPr>
          </a:p>
        </p:txBody>
      </p:sp>
    </p:spTree>
    <p:extLst>
      <p:ext uri="{BB962C8B-B14F-4D97-AF65-F5344CB8AC3E}">
        <p14:creationId xmlns:p14="http://schemas.microsoft.com/office/powerpoint/2010/main" val="28480999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403648" y="2060848"/>
            <a:ext cx="6840760" cy="3754874"/>
          </a:xfrm>
          <a:prstGeom prst="rect">
            <a:avLst/>
          </a:prstGeom>
          <a:noFill/>
        </p:spPr>
        <p:txBody>
          <a:bodyPr wrap="square" rtlCol="0">
            <a:spAutoFit/>
          </a:bodyPr>
          <a:lstStyle/>
          <a:p>
            <a:endParaRPr lang="tr-TR" sz="1400" dirty="0">
              <a:latin typeface="Arial" pitchFamily="34" charset="0"/>
              <a:cs typeface="Arial" pitchFamily="34" charset="0"/>
            </a:endParaRPr>
          </a:p>
          <a:p>
            <a:pPr marL="342900" indent="-342900">
              <a:buAutoNum type="arabicPeriod"/>
            </a:pPr>
            <a:r>
              <a:rPr lang="tr-TR" sz="1400" dirty="0">
                <a:latin typeface="Arial" pitchFamily="34" charset="0"/>
                <a:cs typeface="Arial" pitchFamily="34" charset="0"/>
              </a:rPr>
              <a:t>Tehlikeli Maddeler ve Müstahzarlara ilişkin Güvenlik Bilgi Formlarının Hazırlanması ve Dağıtılması Hakkında Yönetmelik, Çevre ve Orman Bakanlığı, 2008</a:t>
            </a:r>
          </a:p>
          <a:p>
            <a:pPr marL="342900" indent="-342900">
              <a:buAutoNum type="arabicPeriod"/>
            </a:pPr>
            <a:endParaRPr lang="tr-TR" sz="1400" dirty="0">
              <a:latin typeface="Arial" pitchFamily="34" charset="0"/>
              <a:cs typeface="Arial" pitchFamily="34" charset="0"/>
            </a:endParaRPr>
          </a:p>
          <a:p>
            <a:pPr marL="342900" indent="-342900">
              <a:buAutoNum type="arabicPeriod"/>
            </a:pPr>
            <a:r>
              <a:rPr lang="tr-TR" sz="1400" dirty="0">
                <a:latin typeface="Arial" pitchFamily="34" charset="0"/>
                <a:cs typeface="Arial" pitchFamily="34" charset="0"/>
              </a:rPr>
              <a:t>Sınıflandırma ve Etiketleme Rehberi, Kimyasallar Yönetimi Dairesi Başkanlığı, Çevre Yönetimi Genel Müdürlüğü, Çevre ve Orman Bakanlığı.</a:t>
            </a:r>
          </a:p>
          <a:p>
            <a:pPr marL="342900" indent="-342900">
              <a:buAutoNum type="arabicPeriod"/>
            </a:pPr>
            <a:endParaRPr lang="tr-TR" sz="1400" dirty="0">
              <a:latin typeface="Arial" pitchFamily="34" charset="0"/>
              <a:cs typeface="Arial" pitchFamily="34" charset="0"/>
            </a:endParaRPr>
          </a:p>
          <a:p>
            <a:pPr marL="342900" indent="-342900">
              <a:buAutoNum type="arabicPeriod"/>
            </a:pPr>
            <a:r>
              <a:rPr lang="tr-TR" sz="1400" dirty="0">
                <a:latin typeface="Arial" pitchFamily="34" charset="0"/>
                <a:cs typeface="Arial" pitchFamily="34" charset="0"/>
                <a:hlinkClick r:id="rId2"/>
              </a:rPr>
              <a:t>http://www.kimyaevi.org.tr</a:t>
            </a:r>
            <a:endParaRPr lang="tr-TR" sz="1400" dirty="0">
              <a:latin typeface="Arial" pitchFamily="34" charset="0"/>
              <a:cs typeface="Arial" pitchFamily="34" charset="0"/>
            </a:endParaRPr>
          </a:p>
          <a:p>
            <a:pPr marL="342900" indent="-342900">
              <a:buAutoNum type="arabicPeriod"/>
            </a:pPr>
            <a:r>
              <a:rPr lang="tr-TR" sz="1400" dirty="0">
                <a:latin typeface="Arial" pitchFamily="34" charset="0"/>
                <a:cs typeface="Arial" pitchFamily="34" charset="0"/>
              </a:rPr>
              <a:t>T.C. Çalışma ve Sosyal Güvenlik Bakanlığı İş Sağlığı ve Güvenliği Genel Müdürlüğü</a:t>
            </a:r>
          </a:p>
          <a:p>
            <a:pPr marL="342900" indent="-342900">
              <a:buAutoNum type="arabicPeriod"/>
            </a:pPr>
            <a:endParaRPr lang="tr-TR" sz="1400" dirty="0">
              <a:latin typeface="Arial" pitchFamily="34" charset="0"/>
              <a:cs typeface="Arial" pitchFamily="34" charset="0"/>
            </a:endParaRPr>
          </a:p>
          <a:p>
            <a:r>
              <a:rPr lang="tr-TR" sz="1400" dirty="0">
                <a:latin typeface="Arial" pitchFamily="34" charset="0"/>
                <a:cs typeface="Arial" pitchFamily="34" charset="0"/>
              </a:rPr>
              <a:t>5.    Kimyasal Atıkların Depolanmasında Dikkat Edilecek Hususlar ve Kimya     </a:t>
            </a:r>
          </a:p>
          <a:p>
            <a:r>
              <a:rPr lang="tr-TR" sz="1400" dirty="0">
                <a:latin typeface="Arial" pitchFamily="34" charset="0"/>
                <a:cs typeface="Arial" pitchFamily="34" charset="0"/>
              </a:rPr>
              <a:t>      Bölümündeki Uygulamaları, Ege Üniversitesi Kimya Bölümü</a:t>
            </a:r>
          </a:p>
          <a:p>
            <a:endParaRPr lang="tr-TR" sz="1400" dirty="0">
              <a:latin typeface="Arial" pitchFamily="34" charset="0"/>
              <a:cs typeface="Arial" pitchFamily="34" charset="0"/>
            </a:endParaRPr>
          </a:p>
          <a:p>
            <a:r>
              <a:rPr lang="tr-TR" sz="1400" cap="small" dirty="0">
                <a:latin typeface="Arial" pitchFamily="34" charset="0"/>
                <a:cs typeface="Arial" pitchFamily="34" charset="0"/>
              </a:rPr>
              <a:t>6.   </a:t>
            </a:r>
            <a:r>
              <a:rPr lang="tr-TR" sz="1400" dirty="0">
                <a:latin typeface="Arial" pitchFamily="34" charset="0"/>
                <a:cs typeface="Arial" pitchFamily="34" charset="0"/>
              </a:rPr>
              <a:t>Sabancı üniversitesi Mühendislik ve Doğa Bilimleri Fakültesi, Laboratuvar Atık </a:t>
            </a:r>
          </a:p>
          <a:p>
            <a:r>
              <a:rPr lang="tr-TR" sz="1400" dirty="0">
                <a:latin typeface="Arial" pitchFamily="34" charset="0"/>
                <a:cs typeface="Arial" pitchFamily="34" charset="0"/>
              </a:rPr>
              <a:t>       Yönetimi El Kitabı.</a:t>
            </a:r>
          </a:p>
        </p:txBody>
      </p:sp>
      <p:sp>
        <p:nvSpPr>
          <p:cNvPr id="3" name="Metin kutusu 2"/>
          <p:cNvSpPr txBox="1"/>
          <p:nvPr/>
        </p:nvSpPr>
        <p:spPr>
          <a:xfrm>
            <a:off x="2915816" y="1484784"/>
            <a:ext cx="4320480" cy="369332"/>
          </a:xfrm>
          <a:prstGeom prst="rect">
            <a:avLst/>
          </a:prstGeom>
          <a:noFill/>
        </p:spPr>
        <p:txBody>
          <a:bodyPr wrap="square" rtlCol="0">
            <a:spAutoFit/>
          </a:bodyPr>
          <a:lstStyle/>
          <a:p>
            <a:r>
              <a:rPr lang="tr-TR" dirty="0"/>
              <a:t>KAYNAKLAR</a:t>
            </a:r>
          </a:p>
        </p:txBody>
      </p:sp>
    </p:spTree>
    <p:extLst>
      <p:ext uri="{BB962C8B-B14F-4D97-AF65-F5344CB8AC3E}">
        <p14:creationId xmlns:p14="http://schemas.microsoft.com/office/powerpoint/2010/main" val="2255387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txBox="1">
            <a:spLocks/>
          </p:cNvSpPr>
          <p:nvPr/>
        </p:nvSpPr>
        <p:spPr>
          <a:xfrm>
            <a:off x="251520" y="260648"/>
            <a:ext cx="8435280" cy="586551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tr-TR" sz="1800" b="1" dirty="0">
                <a:solidFill>
                  <a:schemeClr val="accent2">
                    <a:lumMod val="75000"/>
                  </a:schemeClr>
                </a:solidFill>
                <a:latin typeface="Arial" pitchFamily="34" charset="0"/>
                <a:cs typeface="Arial" pitchFamily="34" charset="0"/>
              </a:rPr>
              <a:t>Oksitleyici Madde / </a:t>
            </a:r>
            <a:r>
              <a:rPr lang="tr-TR" sz="1800" b="1" dirty="0" err="1">
                <a:solidFill>
                  <a:schemeClr val="accent2">
                    <a:lumMod val="75000"/>
                  </a:schemeClr>
                </a:solidFill>
                <a:latin typeface="Arial" pitchFamily="34" charset="0"/>
                <a:cs typeface="Arial" pitchFamily="34" charset="0"/>
              </a:rPr>
              <a:t>Mustahzar</a:t>
            </a:r>
            <a:r>
              <a:rPr lang="tr-TR" sz="1800" b="1" dirty="0">
                <a:solidFill>
                  <a:schemeClr val="accent2">
                    <a:lumMod val="75000"/>
                  </a:schemeClr>
                </a:solidFill>
                <a:latin typeface="Arial" pitchFamily="34" charset="0"/>
                <a:cs typeface="Arial" pitchFamily="34" charset="0"/>
              </a:rPr>
              <a:t>: </a:t>
            </a:r>
            <a:r>
              <a:rPr lang="tr-TR" sz="1800" dirty="0" err="1">
                <a:solidFill>
                  <a:srgbClr val="060606"/>
                </a:solidFill>
                <a:latin typeface="Arial" pitchFamily="34" charset="0"/>
                <a:cs typeface="Arial" pitchFamily="34" charset="0"/>
              </a:rPr>
              <a:t>Ozellikle</a:t>
            </a:r>
            <a:r>
              <a:rPr lang="tr-TR" sz="1800" dirty="0">
                <a:solidFill>
                  <a:srgbClr val="060606"/>
                </a:solidFill>
                <a:latin typeface="Arial" pitchFamily="34" charset="0"/>
                <a:cs typeface="Arial" pitchFamily="34" charset="0"/>
              </a:rPr>
              <a:t> yanıcı maddelerle olmak </a:t>
            </a:r>
            <a:r>
              <a:rPr lang="tr-TR" sz="1800" dirty="0" err="1">
                <a:solidFill>
                  <a:srgbClr val="060606"/>
                </a:solidFill>
                <a:latin typeface="Arial" pitchFamily="34" charset="0"/>
                <a:cs typeface="Arial" pitchFamily="34" charset="0"/>
              </a:rPr>
              <a:t>uzere</a:t>
            </a:r>
            <a:r>
              <a:rPr lang="tr-TR" sz="1800" dirty="0">
                <a:solidFill>
                  <a:srgbClr val="060606"/>
                </a:solidFill>
                <a:latin typeface="Arial" pitchFamily="34" charset="0"/>
                <a:cs typeface="Arial" pitchFamily="34" charset="0"/>
              </a:rPr>
              <a:t> diğer maddeler ile de temasında </a:t>
            </a:r>
            <a:r>
              <a:rPr lang="tr-TR" sz="1800" dirty="0" err="1">
                <a:solidFill>
                  <a:srgbClr val="060606"/>
                </a:solidFill>
                <a:latin typeface="Arial" pitchFamily="34" charset="0"/>
                <a:cs typeface="Arial" pitchFamily="34" charset="0"/>
              </a:rPr>
              <a:t>onemli</a:t>
            </a:r>
            <a:r>
              <a:rPr lang="tr-TR" sz="1800" dirty="0">
                <a:solidFill>
                  <a:srgbClr val="060606"/>
                </a:solidFill>
                <a:latin typeface="Arial" pitchFamily="34" charset="0"/>
                <a:cs typeface="Arial" pitchFamily="34" charset="0"/>
              </a:rPr>
              <a:t> </a:t>
            </a:r>
            <a:r>
              <a:rPr lang="tr-TR" sz="1800" dirty="0" err="1">
                <a:solidFill>
                  <a:srgbClr val="060606"/>
                </a:solidFill>
                <a:latin typeface="Arial" pitchFamily="34" charset="0"/>
                <a:cs typeface="Arial" pitchFamily="34" charset="0"/>
              </a:rPr>
              <a:t>olcude</a:t>
            </a:r>
            <a:r>
              <a:rPr lang="tr-TR" sz="1800" dirty="0">
                <a:solidFill>
                  <a:srgbClr val="060606"/>
                </a:solidFill>
                <a:latin typeface="Arial" pitchFamily="34" charset="0"/>
                <a:cs typeface="Arial" pitchFamily="34" charset="0"/>
              </a:rPr>
              <a:t> ekzotermik reaksiyona neden olan madde / </a:t>
            </a:r>
            <a:r>
              <a:rPr lang="tr-TR" sz="1800" dirty="0" err="1">
                <a:solidFill>
                  <a:srgbClr val="060606"/>
                </a:solidFill>
                <a:latin typeface="Arial" pitchFamily="34" charset="0"/>
                <a:cs typeface="Arial" pitchFamily="34" charset="0"/>
              </a:rPr>
              <a:t>mustahzarları</a:t>
            </a:r>
            <a:r>
              <a:rPr lang="tr-TR" sz="1800" dirty="0">
                <a:solidFill>
                  <a:srgbClr val="060606"/>
                </a:solidFill>
                <a:latin typeface="Arial" pitchFamily="34" charset="0"/>
                <a:cs typeface="Arial" pitchFamily="34" charset="0"/>
              </a:rPr>
              <a:t>,</a:t>
            </a:r>
          </a:p>
          <a:p>
            <a:endParaRPr lang="tr-TR" sz="1800" dirty="0">
              <a:solidFill>
                <a:srgbClr val="060606"/>
              </a:solidFill>
              <a:latin typeface="Arial" pitchFamily="34" charset="0"/>
              <a:cs typeface="Arial" pitchFamily="34" charset="0"/>
            </a:endParaRPr>
          </a:p>
          <a:p>
            <a:r>
              <a:rPr lang="tr-TR" sz="1800" b="1" dirty="0" err="1">
                <a:solidFill>
                  <a:schemeClr val="accent2">
                    <a:lumMod val="75000"/>
                  </a:schemeClr>
                </a:solidFill>
                <a:latin typeface="Arial" pitchFamily="34" charset="0"/>
                <a:cs typeface="Arial" pitchFamily="34" charset="0"/>
              </a:rPr>
              <a:t>Cok</a:t>
            </a:r>
            <a:r>
              <a:rPr lang="tr-TR" sz="1800" b="1" dirty="0">
                <a:solidFill>
                  <a:schemeClr val="accent2">
                    <a:lumMod val="75000"/>
                  </a:schemeClr>
                </a:solidFill>
                <a:latin typeface="Arial" pitchFamily="34" charset="0"/>
                <a:cs typeface="Arial" pitchFamily="34" charset="0"/>
              </a:rPr>
              <a:t> Kolay Alevlenir Madde / </a:t>
            </a:r>
            <a:r>
              <a:rPr lang="tr-TR" sz="1800" b="1" dirty="0" err="1">
                <a:solidFill>
                  <a:schemeClr val="accent2">
                    <a:lumMod val="75000"/>
                  </a:schemeClr>
                </a:solidFill>
                <a:latin typeface="Arial" pitchFamily="34" charset="0"/>
                <a:cs typeface="Arial" pitchFamily="34" charset="0"/>
              </a:rPr>
              <a:t>Mustahzar</a:t>
            </a:r>
            <a:r>
              <a:rPr lang="tr-TR" sz="1800" b="1" dirty="0">
                <a:solidFill>
                  <a:srgbClr val="060606"/>
                </a:solidFill>
                <a:latin typeface="Arial" pitchFamily="34" charset="0"/>
                <a:cs typeface="Arial" pitchFamily="34" charset="0"/>
              </a:rPr>
              <a:t>: </a:t>
            </a:r>
            <a:r>
              <a:rPr lang="tr-TR" sz="1800" dirty="0" err="1">
                <a:solidFill>
                  <a:srgbClr val="060606"/>
                </a:solidFill>
                <a:latin typeface="Arial" pitchFamily="34" charset="0"/>
                <a:cs typeface="Arial" pitchFamily="34" charset="0"/>
              </a:rPr>
              <a:t>Cok</a:t>
            </a:r>
            <a:r>
              <a:rPr lang="tr-TR" sz="1800" dirty="0">
                <a:solidFill>
                  <a:srgbClr val="060606"/>
                </a:solidFill>
                <a:latin typeface="Arial" pitchFamily="34" charset="0"/>
                <a:cs typeface="Arial" pitchFamily="34" charset="0"/>
              </a:rPr>
              <a:t> </a:t>
            </a:r>
            <a:r>
              <a:rPr lang="tr-TR" sz="1800" dirty="0" err="1">
                <a:solidFill>
                  <a:srgbClr val="060606"/>
                </a:solidFill>
                <a:latin typeface="Arial" pitchFamily="34" charset="0"/>
                <a:cs typeface="Arial" pitchFamily="34" charset="0"/>
              </a:rPr>
              <a:t>dusuk</a:t>
            </a:r>
            <a:r>
              <a:rPr lang="tr-TR" sz="1800" dirty="0">
                <a:solidFill>
                  <a:srgbClr val="060606"/>
                </a:solidFill>
                <a:latin typeface="Arial" pitchFamily="34" charset="0"/>
                <a:cs typeface="Arial" pitchFamily="34" charset="0"/>
              </a:rPr>
              <a:t> parlama noktası (0 °C'den </a:t>
            </a:r>
            <a:r>
              <a:rPr lang="tr-TR" sz="1800" dirty="0" err="1">
                <a:solidFill>
                  <a:srgbClr val="060606"/>
                </a:solidFill>
                <a:latin typeface="Arial" pitchFamily="34" charset="0"/>
                <a:cs typeface="Arial" pitchFamily="34" charset="0"/>
              </a:rPr>
              <a:t>dusuk</a:t>
            </a:r>
            <a:r>
              <a:rPr lang="tr-TR" sz="1800" dirty="0">
                <a:solidFill>
                  <a:srgbClr val="060606"/>
                </a:solidFill>
                <a:latin typeface="Arial" pitchFamily="34" charset="0"/>
                <a:cs typeface="Arial" pitchFamily="34" charset="0"/>
              </a:rPr>
              <a:t>) ve </a:t>
            </a:r>
            <a:r>
              <a:rPr lang="tr-TR" sz="1800" dirty="0" err="1">
                <a:solidFill>
                  <a:srgbClr val="060606"/>
                </a:solidFill>
                <a:latin typeface="Arial" pitchFamily="34" charset="0"/>
                <a:cs typeface="Arial" pitchFamily="34" charset="0"/>
              </a:rPr>
              <a:t>dusuk</a:t>
            </a:r>
            <a:r>
              <a:rPr lang="tr-TR" sz="1800" dirty="0">
                <a:solidFill>
                  <a:srgbClr val="060606"/>
                </a:solidFill>
                <a:latin typeface="Arial" pitchFamily="34" charset="0"/>
                <a:cs typeface="Arial" pitchFamily="34" charset="0"/>
              </a:rPr>
              <a:t> kaynama noktasına (35 °C'den </a:t>
            </a:r>
            <a:r>
              <a:rPr lang="tr-TR" sz="1800" dirty="0" err="1">
                <a:solidFill>
                  <a:srgbClr val="060606"/>
                </a:solidFill>
                <a:latin typeface="Arial" pitchFamily="34" charset="0"/>
                <a:cs typeface="Arial" pitchFamily="34" charset="0"/>
              </a:rPr>
              <a:t>dusuk</a:t>
            </a:r>
            <a:r>
              <a:rPr lang="tr-TR" sz="1800" dirty="0">
                <a:solidFill>
                  <a:srgbClr val="060606"/>
                </a:solidFill>
                <a:latin typeface="Arial" pitchFamily="34" charset="0"/>
                <a:cs typeface="Arial" pitchFamily="34" charset="0"/>
              </a:rPr>
              <a:t>) sahip sıvı haldeki madde ve </a:t>
            </a:r>
            <a:r>
              <a:rPr lang="tr-TR" sz="1800" dirty="0" err="1">
                <a:solidFill>
                  <a:srgbClr val="060606"/>
                </a:solidFill>
                <a:latin typeface="Arial" pitchFamily="34" charset="0"/>
                <a:cs typeface="Arial" pitchFamily="34" charset="0"/>
              </a:rPr>
              <a:t>mustahzarlar</a:t>
            </a:r>
            <a:r>
              <a:rPr lang="tr-TR" sz="1800" dirty="0">
                <a:solidFill>
                  <a:srgbClr val="060606"/>
                </a:solidFill>
                <a:latin typeface="Arial" pitchFamily="34" charset="0"/>
                <a:cs typeface="Arial" pitchFamily="34" charset="0"/>
              </a:rPr>
              <a:t> ile oda sıcaklığı ve basıncı altında hava ile temasında yanabilen, gaz haldeki madde / </a:t>
            </a:r>
            <a:r>
              <a:rPr lang="tr-TR" sz="1800" dirty="0" err="1">
                <a:solidFill>
                  <a:srgbClr val="060606"/>
                </a:solidFill>
                <a:latin typeface="Arial" pitchFamily="34" charset="0"/>
                <a:cs typeface="Arial" pitchFamily="34" charset="0"/>
              </a:rPr>
              <a:t>mustahzarları</a:t>
            </a:r>
            <a:r>
              <a:rPr lang="tr-TR" sz="1800" dirty="0">
                <a:solidFill>
                  <a:srgbClr val="060606"/>
                </a:solidFill>
                <a:latin typeface="Arial" pitchFamily="34" charset="0"/>
                <a:cs typeface="Arial" pitchFamily="34" charset="0"/>
              </a:rPr>
              <a:t>,</a:t>
            </a:r>
          </a:p>
          <a:p>
            <a:endParaRPr lang="tr-TR" sz="1800" dirty="0">
              <a:solidFill>
                <a:srgbClr val="060606"/>
              </a:solidFill>
              <a:latin typeface="Arial" pitchFamily="34" charset="0"/>
              <a:cs typeface="Arial" pitchFamily="34" charset="0"/>
            </a:endParaRPr>
          </a:p>
          <a:p>
            <a:r>
              <a:rPr lang="tr-TR" sz="1800" b="1" dirty="0">
                <a:solidFill>
                  <a:schemeClr val="accent2">
                    <a:lumMod val="75000"/>
                  </a:schemeClr>
                </a:solidFill>
                <a:latin typeface="Arial" pitchFamily="34" charset="0"/>
                <a:cs typeface="Arial" pitchFamily="34" charset="0"/>
              </a:rPr>
              <a:t>Kolay Alevlenir Madde / </a:t>
            </a:r>
            <a:r>
              <a:rPr lang="tr-TR" sz="1800" b="1" dirty="0" err="1">
                <a:solidFill>
                  <a:schemeClr val="accent2">
                    <a:lumMod val="75000"/>
                  </a:schemeClr>
                </a:solidFill>
                <a:latin typeface="Arial" pitchFamily="34" charset="0"/>
                <a:cs typeface="Arial" pitchFamily="34" charset="0"/>
              </a:rPr>
              <a:t>Mustahzar</a:t>
            </a:r>
            <a:r>
              <a:rPr lang="tr-TR" sz="1800" b="1" dirty="0">
                <a:solidFill>
                  <a:schemeClr val="accent2">
                    <a:lumMod val="75000"/>
                  </a:schemeClr>
                </a:solidFill>
                <a:latin typeface="Arial" pitchFamily="34" charset="0"/>
                <a:cs typeface="Arial" pitchFamily="34" charset="0"/>
              </a:rPr>
              <a:t>:</a:t>
            </a:r>
          </a:p>
          <a:p>
            <a:pPr marL="0" indent="0">
              <a:buFont typeface="Arial" pitchFamily="34" charset="0"/>
              <a:buNone/>
            </a:pPr>
            <a:r>
              <a:rPr lang="tr-TR" sz="1800" dirty="0">
                <a:solidFill>
                  <a:srgbClr val="060606"/>
                </a:solidFill>
                <a:latin typeface="Arial" pitchFamily="34" charset="0"/>
                <a:cs typeface="Arial" pitchFamily="34" charset="0"/>
              </a:rPr>
              <a:t>a) Enerji uygulaması olmadan, ortam sıcaklığında hava ile temasında ısınabilen ve sonuç olarak alevlenen,</a:t>
            </a:r>
          </a:p>
          <a:p>
            <a:pPr marL="0" indent="0">
              <a:buFont typeface="Arial" pitchFamily="34" charset="0"/>
              <a:buNone/>
            </a:pPr>
            <a:r>
              <a:rPr lang="tr-TR" sz="1800" dirty="0">
                <a:solidFill>
                  <a:srgbClr val="060606"/>
                </a:solidFill>
                <a:latin typeface="Arial" pitchFamily="34" charset="0"/>
                <a:cs typeface="Arial" pitchFamily="34" charset="0"/>
              </a:rPr>
              <a:t>b) </a:t>
            </a:r>
            <a:r>
              <a:rPr lang="tr-TR" sz="1800" dirty="0" err="1">
                <a:solidFill>
                  <a:srgbClr val="060606"/>
                </a:solidFill>
                <a:latin typeface="Arial" pitchFamily="34" charset="0"/>
                <a:cs typeface="Arial" pitchFamily="34" charset="0"/>
              </a:rPr>
              <a:t>Ates</a:t>
            </a:r>
            <a:r>
              <a:rPr lang="tr-TR" sz="1800" dirty="0">
                <a:solidFill>
                  <a:srgbClr val="060606"/>
                </a:solidFill>
                <a:latin typeface="Arial" pitchFamily="34" charset="0"/>
                <a:cs typeface="Arial" pitchFamily="34" charset="0"/>
              </a:rPr>
              <a:t> kaynağı ile kısa sureli temasta kendiliğinden yanabilen ve </a:t>
            </a:r>
            <a:r>
              <a:rPr lang="tr-TR" sz="1800" dirty="0" err="1">
                <a:solidFill>
                  <a:srgbClr val="060606"/>
                </a:solidFill>
                <a:latin typeface="Arial" pitchFamily="34" charset="0"/>
                <a:cs typeface="Arial" pitchFamily="34" charset="0"/>
              </a:rPr>
              <a:t>ates</a:t>
            </a:r>
            <a:r>
              <a:rPr lang="tr-TR" sz="1800" dirty="0">
                <a:solidFill>
                  <a:srgbClr val="060606"/>
                </a:solidFill>
                <a:latin typeface="Arial" pitchFamily="34" charset="0"/>
                <a:cs typeface="Arial" pitchFamily="34" charset="0"/>
              </a:rPr>
              <a:t> kaynağının </a:t>
            </a:r>
            <a:r>
              <a:rPr lang="tr-TR" sz="1800" dirty="0" err="1">
                <a:solidFill>
                  <a:srgbClr val="060606"/>
                </a:solidFill>
                <a:latin typeface="Arial" pitchFamily="34" charset="0"/>
                <a:cs typeface="Arial" pitchFamily="34" charset="0"/>
              </a:rPr>
              <a:t>uzaklastırılmasından</a:t>
            </a:r>
            <a:r>
              <a:rPr lang="tr-TR" sz="1800" dirty="0">
                <a:solidFill>
                  <a:srgbClr val="060606"/>
                </a:solidFill>
                <a:latin typeface="Arial" pitchFamily="34" charset="0"/>
                <a:cs typeface="Arial" pitchFamily="34" charset="0"/>
              </a:rPr>
              <a:t> sonra da yanmaya devam eden katı haldeki,</a:t>
            </a:r>
          </a:p>
          <a:p>
            <a:pPr marL="0" indent="0">
              <a:buFont typeface="Arial" pitchFamily="34" charset="0"/>
              <a:buNone/>
            </a:pPr>
            <a:r>
              <a:rPr lang="tr-TR" sz="1800" dirty="0">
                <a:solidFill>
                  <a:srgbClr val="060606"/>
                </a:solidFill>
                <a:latin typeface="Arial" pitchFamily="34" charset="0"/>
                <a:cs typeface="Arial" pitchFamily="34" charset="0"/>
              </a:rPr>
              <a:t>c) </a:t>
            </a:r>
            <a:r>
              <a:rPr lang="tr-TR" sz="1800" dirty="0" err="1">
                <a:solidFill>
                  <a:srgbClr val="060606"/>
                </a:solidFill>
                <a:latin typeface="Arial" pitchFamily="34" charset="0"/>
                <a:cs typeface="Arial" pitchFamily="34" charset="0"/>
              </a:rPr>
              <a:t>Dusuk</a:t>
            </a:r>
            <a:r>
              <a:rPr lang="tr-TR" sz="1800" dirty="0">
                <a:solidFill>
                  <a:srgbClr val="060606"/>
                </a:solidFill>
                <a:latin typeface="Arial" pitchFamily="34" charset="0"/>
                <a:cs typeface="Arial" pitchFamily="34" charset="0"/>
              </a:rPr>
              <a:t> parlama noktasına (21 °C'nin altında) sahip olan sıvı haldeki,</a:t>
            </a:r>
          </a:p>
          <a:p>
            <a:pPr marL="0" indent="0">
              <a:buFont typeface="Arial" pitchFamily="34" charset="0"/>
              <a:buNone/>
            </a:pPr>
            <a:r>
              <a:rPr lang="tr-TR" sz="1800" dirty="0">
                <a:solidFill>
                  <a:srgbClr val="060606"/>
                </a:solidFill>
                <a:latin typeface="Arial" pitchFamily="34" charset="0"/>
                <a:cs typeface="Arial" pitchFamily="34" charset="0"/>
              </a:rPr>
              <a:t>d) Su veya nemli hava ile temasında, tehlikeli miktarlarda, </a:t>
            </a:r>
            <a:r>
              <a:rPr lang="tr-TR" sz="1800" dirty="0" err="1">
                <a:solidFill>
                  <a:srgbClr val="060606"/>
                </a:solidFill>
                <a:latin typeface="Arial" pitchFamily="34" charset="0"/>
                <a:cs typeface="Arial" pitchFamily="34" charset="0"/>
              </a:rPr>
              <a:t>cok</a:t>
            </a:r>
            <a:r>
              <a:rPr lang="tr-TR" sz="1800" dirty="0">
                <a:solidFill>
                  <a:srgbClr val="060606"/>
                </a:solidFill>
                <a:latin typeface="Arial" pitchFamily="34" charset="0"/>
                <a:cs typeface="Arial" pitchFamily="34" charset="0"/>
              </a:rPr>
              <a:t> kolay alevlenir gaz yayan madde / </a:t>
            </a:r>
            <a:r>
              <a:rPr lang="tr-TR" sz="1800" dirty="0" err="1">
                <a:solidFill>
                  <a:srgbClr val="060606"/>
                </a:solidFill>
                <a:latin typeface="Arial" pitchFamily="34" charset="0"/>
                <a:cs typeface="Arial" pitchFamily="34" charset="0"/>
              </a:rPr>
              <a:t>mustahzarları</a:t>
            </a:r>
            <a:r>
              <a:rPr lang="tr-TR" sz="1800" dirty="0">
                <a:solidFill>
                  <a:srgbClr val="060606"/>
                </a:solidFill>
                <a:latin typeface="Arial" pitchFamily="34" charset="0"/>
                <a:cs typeface="Arial" pitchFamily="34" charset="0"/>
              </a:rPr>
              <a:t>,</a:t>
            </a:r>
          </a:p>
          <a:p>
            <a:pPr marL="0" indent="0">
              <a:buFont typeface="Arial" pitchFamily="34" charset="0"/>
              <a:buNone/>
            </a:pPr>
            <a:endParaRPr lang="tr-TR" sz="1800" dirty="0">
              <a:solidFill>
                <a:srgbClr val="060606"/>
              </a:solidFill>
              <a:latin typeface="Arial" pitchFamily="34" charset="0"/>
              <a:cs typeface="Arial" pitchFamily="34" charset="0"/>
            </a:endParaRPr>
          </a:p>
          <a:p>
            <a:r>
              <a:rPr lang="tr-TR" sz="1800" b="1" dirty="0">
                <a:solidFill>
                  <a:schemeClr val="accent2">
                    <a:lumMod val="75000"/>
                  </a:schemeClr>
                </a:solidFill>
                <a:latin typeface="Arial" pitchFamily="34" charset="0"/>
                <a:cs typeface="Arial" pitchFamily="34" charset="0"/>
              </a:rPr>
              <a:t>Alevlenir Madde / </a:t>
            </a:r>
            <a:r>
              <a:rPr lang="tr-TR" sz="1800" b="1" dirty="0" err="1">
                <a:solidFill>
                  <a:schemeClr val="accent2">
                    <a:lumMod val="75000"/>
                  </a:schemeClr>
                </a:solidFill>
                <a:latin typeface="Arial" pitchFamily="34" charset="0"/>
                <a:cs typeface="Arial" pitchFamily="34" charset="0"/>
              </a:rPr>
              <a:t>Mustahzar</a:t>
            </a:r>
            <a:r>
              <a:rPr lang="tr-TR" sz="1800" b="1" dirty="0">
                <a:solidFill>
                  <a:schemeClr val="accent2">
                    <a:lumMod val="75000"/>
                  </a:schemeClr>
                </a:solidFill>
                <a:latin typeface="Arial" pitchFamily="34" charset="0"/>
                <a:cs typeface="Arial" pitchFamily="34" charset="0"/>
              </a:rPr>
              <a:t>: </a:t>
            </a:r>
            <a:r>
              <a:rPr lang="tr-TR" sz="1800" dirty="0" err="1">
                <a:solidFill>
                  <a:srgbClr val="060606"/>
                </a:solidFill>
                <a:latin typeface="Arial" pitchFamily="34" charset="0"/>
                <a:cs typeface="Arial" pitchFamily="34" charset="0"/>
              </a:rPr>
              <a:t>Dusuk</a:t>
            </a:r>
            <a:r>
              <a:rPr lang="tr-TR" sz="1800" dirty="0">
                <a:solidFill>
                  <a:srgbClr val="060606"/>
                </a:solidFill>
                <a:latin typeface="Arial" pitchFamily="34" charset="0"/>
                <a:cs typeface="Arial" pitchFamily="34" charset="0"/>
              </a:rPr>
              <a:t> parlama noktasına (21-55°C) sahip sıvı haldeki madde / </a:t>
            </a:r>
            <a:r>
              <a:rPr lang="tr-TR" sz="1800" dirty="0" err="1">
                <a:solidFill>
                  <a:srgbClr val="060606"/>
                </a:solidFill>
                <a:latin typeface="Arial" pitchFamily="34" charset="0"/>
                <a:cs typeface="Arial" pitchFamily="34" charset="0"/>
              </a:rPr>
              <a:t>mustahzarları</a:t>
            </a:r>
            <a:r>
              <a:rPr lang="tr-TR" sz="1800" dirty="0">
                <a:solidFill>
                  <a:srgbClr val="060606"/>
                </a:solidFill>
                <a:latin typeface="Arial" pitchFamily="34" charset="0"/>
                <a:cs typeface="Arial" pitchFamily="34" charset="0"/>
              </a:rPr>
              <a:t>,</a:t>
            </a:r>
          </a:p>
          <a:p>
            <a:pPr marL="0" indent="0">
              <a:buFont typeface="Arial" pitchFamily="34" charset="0"/>
              <a:buNone/>
            </a:pPr>
            <a:endParaRPr lang="tr-TR" sz="1800" dirty="0">
              <a:latin typeface="Arial" pitchFamily="34" charset="0"/>
              <a:cs typeface="Arial" pitchFamily="34" charset="0"/>
            </a:endParaRPr>
          </a:p>
        </p:txBody>
      </p:sp>
    </p:spTree>
    <p:extLst>
      <p:ext uri="{BB962C8B-B14F-4D97-AF65-F5344CB8AC3E}">
        <p14:creationId xmlns:p14="http://schemas.microsoft.com/office/powerpoint/2010/main" val="3046064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2"/>
          <p:cNvSpPr txBox="1">
            <a:spLocks/>
          </p:cNvSpPr>
          <p:nvPr/>
        </p:nvSpPr>
        <p:spPr>
          <a:xfrm>
            <a:off x="179512" y="260648"/>
            <a:ext cx="8507288" cy="5865515"/>
          </a:xfrm>
          <a:prstGeom prst="rect">
            <a:avLst/>
          </a:prstGeom>
        </p:spPr>
        <p:txBody>
          <a:bodyPr>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buFont typeface="Wingdings 2"/>
              <a:buNone/>
            </a:pPr>
            <a:r>
              <a:rPr lang="tr-TR" sz="1800" b="1" dirty="0">
                <a:solidFill>
                  <a:schemeClr val="accent2">
                    <a:lumMod val="75000"/>
                  </a:schemeClr>
                </a:solidFill>
                <a:latin typeface="Arial" pitchFamily="34" charset="0"/>
                <a:cs typeface="Arial" pitchFamily="34" charset="0"/>
              </a:rPr>
              <a:t>Çok </a:t>
            </a:r>
            <a:r>
              <a:rPr lang="tr-TR" sz="1800" b="1" dirty="0" err="1">
                <a:solidFill>
                  <a:schemeClr val="accent2">
                    <a:lumMod val="75000"/>
                  </a:schemeClr>
                </a:solidFill>
                <a:latin typeface="Arial" pitchFamily="34" charset="0"/>
                <a:cs typeface="Arial" pitchFamily="34" charset="0"/>
              </a:rPr>
              <a:t>Toksik</a:t>
            </a:r>
            <a:r>
              <a:rPr lang="tr-TR" sz="1800" b="1" dirty="0">
                <a:solidFill>
                  <a:schemeClr val="accent2">
                    <a:lumMod val="75000"/>
                  </a:schemeClr>
                </a:solidFill>
                <a:latin typeface="Arial" pitchFamily="34" charset="0"/>
                <a:cs typeface="Arial" pitchFamily="34" charset="0"/>
              </a:rPr>
              <a:t> Madde / </a:t>
            </a:r>
            <a:r>
              <a:rPr lang="tr-TR" sz="1800" b="1" dirty="0" err="1">
                <a:solidFill>
                  <a:schemeClr val="accent2">
                    <a:lumMod val="75000"/>
                  </a:schemeClr>
                </a:solidFill>
                <a:latin typeface="Arial" pitchFamily="34" charset="0"/>
                <a:cs typeface="Arial" pitchFamily="34" charset="0"/>
              </a:rPr>
              <a:t>Mustahzar</a:t>
            </a:r>
            <a:r>
              <a:rPr lang="tr-TR" sz="1800" b="1" dirty="0">
                <a:solidFill>
                  <a:srgbClr val="060606"/>
                </a:solidFill>
                <a:latin typeface="Arial" pitchFamily="34" charset="0"/>
                <a:cs typeface="Arial" pitchFamily="34" charset="0"/>
              </a:rPr>
              <a:t>: </a:t>
            </a:r>
            <a:r>
              <a:rPr lang="tr-TR" sz="1800" dirty="0" err="1">
                <a:solidFill>
                  <a:srgbClr val="060606"/>
                </a:solidFill>
                <a:latin typeface="Arial" pitchFamily="34" charset="0"/>
                <a:cs typeface="Arial" pitchFamily="34" charset="0"/>
              </a:rPr>
              <a:t>Cok</a:t>
            </a:r>
            <a:r>
              <a:rPr lang="tr-TR" sz="1800" dirty="0">
                <a:solidFill>
                  <a:srgbClr val="060606"/>
                </a:solidFill>
                <a:latin typeface="Arial" pitchFamily="34" charset="0"/>
                <a:cs typeface="Arial" pitchFamily="34" charset="0"/>
              </a:rPr>
              <a:t> az miktarlarda solunduğunda, ağız yoluyla alındığında, deri yoluyla emildiğinde insan sağlığı </a:t>
            </a:r>
            <a:r>
              <a:rPr lang="tr-TR" sz="1800" dirty="0" err="1">
                <a:solidFill>
                  <a:srgbClr val="060606"/>
                </a:solidFill>
                <a:latin typeface="Arial" pitchFamily="34" charset="0"/>
                <a:cs typeface="Arial" pitchFamily="34" charset="0"/>
              </a:rPr>
              <a:t>uzerinde</a:t>
            </a:r>
            <a:r>
              <a:rPr lang="tr-TR" sz="1800" dirty="0">
                <a:solidFill>
                  <a:srgbClr val="060606"/>
                </a:solidFill>
                <a:latin typeface="Arial" pitchFamily="34" charset="0"/>
                <a:cs typeface="Arial" pitchFamily="34" charset="0"/>
              </a:rPr>
              <a:t> akut veya kronik hasarlara veya </a:t>
            </a:r>
            <a:r>
              <a:rPr lang="tr-TR" sz="1800" dirty="0" err="1">
                <a:solidFill>
                  <a:srgbClr val="060606"/>
                </a:solidFill>
                <a:latin typeface="Arial" pitchFamily="34" charset="0"/>
                <a:cs typeface="Arial" pitchFamily="34" charset="0"/>
              </a:rPr>
              <a:t>olume</a:t>
            </a:r>
            <a:r>
              <a:rPr lang="tr-TR" sz="1800" dirty="0">
                <a:solidFill>
                  <a:srgbClr val="060606"/>
                </a:solidFill>
                <a:latin typeface="Arial" pitchFamily="34" charset="0"/>
                <a:cs typeface="Arial" pitchFamily="34" charset="0"/>
              </a:rPr>
              <a:t> neden olan madde / </a:t>
            </a:r>
            <a:r>
              <a:rPr lang="tr-TR" sz="1800" dirty="0" err="1">
                <a:solidFill>
                  <a:srgbClr val="060606"/>
                </a:solidFill>
                <a:latin typeface="Arial" pitchFamily="34" charset="0"/>
                <a:cs typeface="Arial" pitchFamily="34" charset="0"/>
              </a:rPr>
              <a:t>mustahzarları</a:t>
            </a:r>
            <a:r>
              <a:rPr lang="tr-TR" sz="1800" dirty="0">
                <a:solidFill>
                  <a:srgbClr val="060606"/>
                </a:solidFill>
                <a:latin typeface="Arial" pitchFamily="34" charset="0"/>
                <a:cs typeface="Arial" pitchFamily="34" charset="0"/>
              </a:rPr>
              <a:t>,</a:t>
            </a:r>
          </a:p>
          <a:p>
            <a:pPr marL="0" indent="0">
              <a:buFont typeface="Wingdings 2"/>
              <a:buNone/>
            </a:pPr>
            <a:endParaRPr lang="tr-TR" sz="1800" dirty="0">
              <a:solidFill>
                <a:srgbClr val="060606"/>
              </a:solidFill>
              <a:latin typeface="Arial" pitchFamily="34" charset="0"/>
              <a:cs typeface="Arial" pitchFamily="34" charset="0"/>
            </a:endParaRPr>
          </a:p>
          <a:p>
            <a:pPr marL="0" indent="0">
              <a:buFont typeface="Wingdings 2"/>
              <a:buNone/>
            </a:pPr>
            <a:r>
              <a:rPr lang="tr-TR" sz="1800" b="1" dirty="0" err="1">
                <a:solidFill>
                  <a:schemeClr val="accent2">
                    <a:lumMod val="75000"/>
                  </a:schemeClr>
                </a:solidFill>
                <a:latin typeface="Arial" pitchFamily="34" charset="0"/>
                <a:cs typeface="Arial" pitchFamily="34" charset="0"/>
              </a:rPr>
              <a:t>Toksik</a:t>
            </a:r>
            <a:r>
              <a:rPr lang="tr-TR" sz="1800" b="1" dirty="0">
                <a:solidFill>
                  <a:schemeClr val="accent2">
                    <a:lumMod val="75000"/>
                  </a:schemeClr>
                </a:solidFill>
                <a:latin typeface="Arial" pitchFamily="34" charset="0"/>
                <a:cs typeface="Arial" pitchFamily="34" charset="0"/>
              </a:rPr>
              <a:t> Madde / </a:t>
            </a:r>
            <a:r>
              <a:rPr lang="tr-TR" sz="1800" b="1" dirty="0" err="1">
                <a:solidFill>
                  <a:schemeClr val="accent2">
                    <a:lumMod val="75000"/>
                  </a:schemeClr>
                </a:solidFill>
                <a:latin typeface="Arial" pitchFamily="34" charset="0"/>
                <a:cs typeface="Arial" pitchFamily="34" charset="0"/>
              </a:rPr>
              <a:t>Mustahzar</a:t>
            </a:r>
            <a:r>
              <a:rPr lang="tr-TR" sz="1800" b="1" dirty="0">
                <a:solidFill>
                  <a:schemeClr val="accent2">
                    <a:lumMod val="75000"/>
                  </a:schemeClr>
                </a:solidFill>
                <a:latin typeface="Arial" pitchFamily="34" charset="0"/>
                <a:cs typeface="Arial" pitchFamily="34" charset="0"/>
              </a:rPr>
              <a:t>: </a:t>
            </a:r>
            <a:r>
              <a:rPr lang="tr-TR" sz="1800" dirty="0">
                <a:solidFill>
                  <a:srgbClr val="060606"/>
                </a:solidFill>
                <a:latin typeface="Arial" pitchFamily="34" charset="0"/>
                <a:cs typeface="Arial" pitchFamily="34" charset="0"/>
              </a:rPr>
              <a:t>Az miktarlarda solunduğunda, ağız yoluyla alındığında, deri yoluyla emildiğinde insan sağlığı </a:t>
            </a:r>
            <a:r>
              <a:rPr lang="tr-TR" sz="1800" dirty="0" err="1">
                <a:solidFill>
                  <a:srgbClr val="060606"/>
                </a:solidFill>
                <a:latin typeface="Arial" pitchFamily="34" charset="0"/>
                <a:cs typeface="Arial" pitchFamily="34" charset="0"/>
              </a:rPr>
              <a:t>uzerinde</a:t>
            </a:r>
            <a:r>
              <a:rPr lang="tr-TR" sz="1800" dirty="0">
                <a:solidFill>
                  <a:srgbClr val="060606"/>
                </a:solidFill>
                <a:latin typeface="Arial" pitchFamily="34" charset="0"/>
                <a:cs typeface="Arial" pitchFamily="34" charset="0"/>
              </a:rPr>
              <a:t> akut veya kronik hasarlara veya ölüme neden olan madde / </a:t>
            </a:r>
            <a:r>
              <a:rPr lang="tr-TR" sz="1800" dirty="0" err="1">
                <a:solidFill>
                  <a:srgbClr val="060606"/>
                </a:solidFill>
                <a:latin typeface="Arial" pitchFamily="34" charset="0"/>
                <a:cs typeface="Arial" pitchFamily="34" charset="0"/>
              </a:rPr>
              <a:t>mustahzarları</a:t>
            </a:r>
            <a:r>
              <a:rPr lang="tr-TR" sz="1800" dirty="0">
                <a:solidFill>
                  <a:srgbClr val="060606"/>
                </a:solidFill>
                <a:latin typeface="Arial" pitchFamily="34" charset="0"/>
                <a:cs typeface="Arial" pitchFamily="34" charset="0"/>
              </a:rPr>
              <a:t>,</a:t>
            </a:r>
          </a:p>
          <a:p>
            <a:pPr marL="0" indent="0">
              <a:buFont typeface="Wingdings 2"/>
              <a:buNone/>
            </a:pPr>
            <a:endParaRPr lang="tr-TR" sz="1800" dirty="0">
              <a:solidFill>
                <a:srgbClr val="060606"/>
              </a:solidFill>
              <a:latin typeface="Arial" pitchFamily="34" charset="0"/>
              <a:cs typeface="Arial" pitchFamily="34" charset="0"/>
            </a:endParaRPr>
          </a:p>
          <a:p>
            <a:pPr marL="0" indent="0">
              <a:buFont typeface="Wingdings 2"/>
              <a:buNone/>
            </a:pPr>
            <a:r>
              <a:rPr lang="tr-TR" sz="1800" b="1" dirty="0">
                <a:solidFill>
                  <a:schemeClr val="accent2">
                    <a:lumMod val="75000"/>
                  </a:schemeClr>
                </a:solidFill>
                <a:latin typeface="Arial" pitchFamily="34" charset="0"/>
                <a:cs typeface="Arial" pitchFamily="34" charset="0"/>
              </a:rPr>
              <a:t>Zararlı Madde / </a:t>
            </a:r>
            <a:r>
              <a:rPr lang="tr-TR" sz="1800" b="1" dirty="0" err="1">
                <a:solidFill>
                  <a:schemeClr val="accent2">
                    <a:lumMod val="75000"/>
                  </a:schemeClr>
                </a:solidFill>
                <a:latin typeface="Arial" pitchFamily="34" charset="0"/>
                <a:cs typeface="Arial" pitchFamily="34" charset="0"/>
              </a:rPr>
              <a:t>Mustahzar</a:t>
            </a:r>
            <a:r>
              <a:rPr lang="tr-TR" sz="1800" b="1" dirty="0">
                <a:solidFill>
                  <a:schemeClr val="accent2">
                    <a:lumMod val="75000"/>
                  </a:schemeClr>
                </a:solidFill>
                <a:latin typeface="Arial" pitchFamily="34" charset="0"/>
                <a:cs typeface="Arial" pitchFamily="34" charset="0"/>
              </a:rPr>
              <a:t>:</a:t>
            </a:r>
            <a:r>
              <a:rPr lang="tr-TR" sz="1800" b="1" dirty="0">
                <a:solidFill>
                  <a:srgbClr val="060606"/>
                </a:solidFill>
                <a:latin typeface="Arial" pitchFamily="34" charset="0"/>
                <a:cs typeface="Arial" pitchFamily="34" charset="0"/>
              </a:rPr>
              <a:t> </a:t>
            </a:r>
            <a:r>
              <a:rPr lang="tr-TR" sz="1800" dirty="0">
                <a:solidFill>
                  <a:srgbClr val="060606"/>
                </a:solidFill>
                <a:latin typeface="Arial" pitchFamily="34" charset="0"/>
                <a:cs typeface="Arial" pitchFamily="34" charset="0"/>
              </a:rPr>
              <a:t>Solunduğunda, ağız yoluyla alındığında, deri yoluyla emildiğinde insan sağlığı </a:t>
            </a:r>
            <a:r>
              <a:rPr lang="tr-TR" sz="1800" dirty="0" err="1">
                <a:solidFill>
                  <a:srgbClr val="060606"/>
                </a:solidFill>
                <a:latin typeface="Arial" pitchFamily="34" charset="0"/>
                <a:cs typeface="Arial" pitchFamily="34" charset="0"/>
              </a:rPr>
              <a:t>uzerinde</a:t>
            </a:r>
            <a:r>
              <a:rPr lang="tr-TR" sz="1800" dirty="0">
                <a:solidFill>
                  <a:srgbClr val="060606"/>
                </a:solidFill>
                <a:latin typeface="Arial" pitchFamily="34" charset="0"/>
                <a:cs typeface="Arial" pitchFamily="34" charset="0"/>
              </a:rPr>
              <a:t> akut veya kronik hasarlara veya </a:t>
            </a:r>
            <a:r>
              <a:rPr lang="tr-TR" sz="1800" dirty="0" err="1">
                <a:solidFill>
                  <a:srgbClr val="060606"/>
                </a:solidFill>
                <a:latin typeface="Arial" pitchFamily="34" charset="0"/>
                <a:cs typeface="Arial" pitchFamily="34" charset="0"/>
              </a:rPr>
              <a:t>olume</a:t>
            </a:r>
            <a:r>
              <a:rPr lang="tr-TR" sz="1800" dirty="0">
                <a:solidFill>
                  <a:srgbClr val="060606"/>
                </a:solidFill>
                <a:latin typeface="Arial" pitchFamily="34" charset="0"/>
                <a:cs typeface="Arial" pitchFamily="34" charset="0"/>
              </a:rPr>
              <a:t> neden olan madde / </a:t>
            </a:r>
            <a:r>
              <a:rPr lang="tr-TR" sz="1800" dirty="0" err="1">
                <a:solidFill>
                  <a:srgbClr val="060606"/>
                </a:solidFill>
                <a:latin typeface="Arial" pitchFamily="34" charset="0"/>
                <a:cs typeface="Arial" pitchFamily="34" charset="0"/>
              </a:rPr>
              <a:t>mustahzarları</a:t>
            </a:r>
            <a:r>
              <a:rPr lang="tr-TR" sz="1800" dirty="0">
                <a:solidFill>
                  <a:srgbClr val="060606"/>
                </a:solidFill>
                <a:latin typeface="Arial" pitchFamily="34" charset="0"/>
                <a:cs typeface="Arial" pitchFamily="34" charset="0"/>
              </a:rPr>
              <a:t>,</a:t>
            </a:r>
          </a:p>
          <a:p>
            <a:pPr marL="0" indent="0">
              <a:buFont typeface="Wingdings 2"/>
              <a:buNone/>
            </a:pPr>
            <a:endParaRPr lang="tr-TR" sz="1800" dirty="0">
              <a:solidFill>
                <a:srgbClr val="060606"/>
              </a:solidFill>
              <a:latin typeface="Arial" pitchFamily="34" charset="0"/>
              <a:cs typeface="Arial" pitchFamily="34" charset="0"/>
            </a:endParaRPr>
          </a:p>
          <a:p>
            <a:pPr marL="0" indent="0">
              <a:buFont typeface="Wingdings 2"/>
              <a:buNone/>
            </a:pPr>
            <a:r>
              <a:rPr lang="tr-TR" sz="1800" b="1" dirty="0" err="1">
                <a:solidFill>
                  <a:schemeClr val="accent2">
                    <a:lumMod val="75000"/>
                  </a:schemeClr>
                </a:solidFill>
                <a:latin typeface="Arial" pitchFamily="34" charset="0"/>
                <a:cs typeface="Arial" pitchFamily="34" charset="0"/>
              </a:rPr>
              <a:t>Asındırıcı</a:t>
            </a:r>
            <a:r>
              <a:rPr lang="tr-TR" sz="1800" b="1" dirty="0">
                <a:solidFill>
                  <a:schemeClr val="accent2">
                    <a:lumMod val="75000"/>
                  </a:schemeClr>
                </a:solidFill>
                <a:latin typeface="Arial" pitchFamily="34" charset="0"/>
                <a:cs typeface="Arial" pitchFamily="34" charset="0"/>
              </a:rPr>
              <a:t> Madde / </a:t>
            </a:r>
            <a:r>
              <a:rPr lang="tr-TR" sz="1800" b="1" dirty="0" err="1">
                <a:solidFill>
                  <a:schemeClr val="accent2">
                    <a:lumMod val="75000"/>
                  </a:schemeClr>
                </a:solidFill>
                <a:latin typeface="Arial" pitchFamily="34" charset="0"/>
                <a:cs typeface="Arial" pitchFamily="34" charset="0"/>
              </a:rPr>
              <a:t>Mustahzar</a:t>
            </a:r>
            <a:r>
              <a:rPr lang="tr-TR" sz="1800" b="1" dirty="0">
                <a:solidFill>
                  <a:schemeClr val="accent2">
                    <a:lumMod val="75000"/>
                  </a:schemeClr>
                </a:solidFill>
                <a:latin typeface="Arial" pitchFamily="34" charset="0"/>
                <a:cs typeface="Arial" pitchFamily="34" charset="0"/>
              </a:rPr>
              <a:t>: </a:t>
            </a:r>
            <a:r>
              <a:rPr lang="tr-TR" sz="1800" dirty="0">
                <a:solidFill>
                  <a:srgbClr val="060606"/>
                </a:solidFill>
                <a:latin typeface="Arial" pitchFamily="34" charset="0"/>
                <a:cs typeface="Arial" pitchFamily="34" charset="0"/>
              </a:rPr>
              <a:t>Canlı doku ile temasında, dokunun tahribatına neden olabilen madde ve </a:t>
            </a:r>
            <a:r>
              <a:rPr lang="tr-TR" sz="1800" dirty="0" err="1">
                <a:solidFill>
                  <a:srgbClr val="060606"/>
                </a:solidFill>
                <a:latin typeface="Arial" pitchFamily="34" charset="0"/>
                <a:cs typeface="Arial" pitchFamily="34" charset="0"/>
              </a:rPr>
              <a:t>mustahzarları</a:t>
            </a:r>
            <a:r>
              <a:rPr lang="tr-TR" sz="1800" dirty="0">
                <a:solidFill>
                  <a:srgbClr val="060606"/>
                </a:solidFill>
                <a:latin typeface="Arial" pitchFamily="34" charset="0"/>
                <a:cs typeface="Arial" pitchFamily="34" charset="0"/>
              </a:rPr>
              <a:t>,</a:t>
            </a:r>
          </a:p>
          <a:p>
            <a:pPr marL="0" indent="0">
              <a:buFont typeface="Wingdings 2"/>
              <a:buNone/>
            </a:pPr>
            <a:endParaRPr lang="tr-TR" sz="1800" dirty="0">
              <a:solidFill>
                <a:srgbClr val="060606"/>
              </a:solidFill>
              <a:latin typeface="Arial" pitchFamily="34" charset="0"/>
              <a:cs typeface="Arial" pitchFamily="34" charset="0"/>
            </a:endParaRPr>
          </a:p>
          <a:p>
            <a:pPr marL="0" indent="0">
              <a:buFont typeface="Wingdings 2"/>
              <a:buNone/>
            </a:pPr>
            <a:r>
              <a:rPr lang="tr-TR" sz="1800" b="1" dirty="0">
                <a:solidFill>
                  <a:schemeClr val="accent2">
                    <a:lumMod val="75000"/>
                  </a:schemeClr>
                </a:solidFill>
                <a:latin typeface="Arial" pitchFamily="34" charset="0"/>
                <a:cs typeface="Arial" pitchFamily="34" charset="0"/>
              </a:rPr>
              <a:t>Alerjik Madde / </a:t>
            </a:r>
            <a:r>
              <a:rPr lang="tr-TR" sz="1800" b="1" dirty="0" err="1">
                <a:solidFill>
                  <a:schemeClr val="accent2">
                    <a:lumMod val="75000"/>
                  </a:schemeClr>
                </a:solidFill>
                <a:latin typeface="Arial" pitchFamily="34" charset="0"/>
                <a:cs typeface="Arial" pitchFamily="34" charset="0"/>
              </a:rPr>
              <a:t>Mustahzar</a:t>
            </a:r>
            <a:r>
              <a:rPr lang="tr-TR" sz="1800" dirty="0">
                <a:solidFill>
                  <a:schemeClr val="accent2">
                    <a:lumMod val="75000"/>
                  </a:schemeClr>
                </a:solidFill>
                <a:latin typeface="Arial" pitchFamily="34" charset="0"/>
                <a:cs typeface="Arial" pitchFamily="34" charset="0"/>
              </a:rPr>
              <a:t>: </a:t>
            </a:r>
            <a:r>
              <a:rPr lang="tr-TR" sz="1800" dirty="0">
                <a:solidFill>
                  <a:srgbClr val="060606"/>
                </a:solidFill>
                <a:latin typeface="Arial" pitchFamily="34" charset="0"/>
                <a:cs typeface="Arial" pitchFamily="34" charset="0"/>
              </a:rPr>
              <a:t>Solunduğunda, cilde </a:t>
            </a:r>
            <a:r>
              <a:rPr lang="tr-TR" sz="1800" dirty="0" err="1">
                <a:solidFill>
                  <a:srgbClr val="060606"/>
                </a:solidFill>
                <a:latin typeface="Arial" pitchFamily="34" charset="0"/>
                <a:cs typeface="Arial" pitchFamily="34" charset="0"/>
              </a:rPr>
              <a:t>nufuz</a:t>
            </a:r>
            <a:r>
              <a:rPr lang="tr-TR" sz="1800" dirty="0">
                <a:solidFill>
                  <a:srgbClr val="060606"/>
                </a:solidFill>
                <a:latin typeface="Arial" pitchFamily="34" charset="0"/>
                <a:cs typeface="Arial" pitchFamily="34" charset="0"/>
              </a:rPr>
              <a:t> ettiğinde </a:t>
            </a:r>
            <a:r>
              <a:rPr lang="tr-TR" sz="1800" dirty="0" err="1">
                <a:solidFill>
                  <a:srgbClr val="060606"/>
                </a:solidFill>
                <a:latin typeface="Arial" pitchFamily="34" charset="0"/>
                <a:cs typeface="Arial" pitchFamily="34" charset="0"/>
              </a:rPr>
              <a:t>asırı</a:t>
            </a:r>
            <a:r>
              <a:rPr lang="tr-TR" sz="1800" dirty="0">
                <a:solidFill>
                  <a:srgbClr val="060606"/>
                </a:solidFill>
                <a:latin typeface="Arial" pitchFamily="34" charset="0"/>
                <a:cs typeface="Arial" pitchFamily="34" charset="0"/>
              </a:rPr>
              <a:t> derecede hassasiyet meydana getirme </a:t>
            </a:r>
            <a:r>
              <a:rPr lang="tr-TR" sz="1800" dirty="0" err="1">
                <a:solidFill>
                  <a:srgbClr val="060606"/>
                </a:solidFill>
                <a:latin typeface="Arial" pitchFamily="34" charset="0"/>
                <a:cs typeface="Arial" pitchFamily="34" charset="0"/>
              </a:rPr>
              <a:t>ozelliği</a:t>
            </a:r>
            <a:r>
              <a:rPr lang="tr-TR" sz="1800" dirty="0">
                <a:solidFill>
                  <a:srgbClr val="060606"/>
                </a:solidFill>
                <a:latin typeface="Arial" pitchFamily="34" charset="0"/>
                <a:cs typeface="Arial" pitchFamily="34" charset="0"/>
              </a:rPr>
              <a:t> olan ve daha sonra maruz kalınması durumunda karakteristik olumsuz etkilerin ortaya </a:t>
            </a:r>
            <a:r>
              <a:rPr lang="tr-TR" sz="1800" dirty="0" err="1">
                <a:solidFill>
                  <a:srgbClr val="060606"/>
                </a:solidFill>
                <a:latin typeface="Arial" pitchFamily="34" charset="0"/>
                <a:cs typeface="Arial" pitchFamily="34" charset="0"/>
              </a:rPr>
              <a:t>cıkmasına</a:t>
            </a:r>
            <a:r>
              <a:rPr lang="tr-TR" sz="1800" dirty="0">
                <a:solidFill>
                  <a:srgbClr val="060606"/>
                </a:solidFill>
                <a:latin typeface="Arial" pitchFamily="34" charset="0"/>
                <a:cs typeface="Arial" pitchFamily="34" charset="0"/>
              </a:rPr>
              <a:t> neden olan madde / </a:t>
            </a:r>
            <a:r>
              <a:rPr lang="tr-TR" sz="1800" dirty="0" err="1">
                <a:solidFill>
                  <a:srgbClr val="060606"/>
                </a:solidFill>
                <a:latin typeface="Arial" pitchFamily="34" charset="0"/>
                <a:cs typeface="Arial" pitchFamily="34" charset="0"/>
              </a:rPr>
              <a:t>mustahzarları</a:t>
            </a:r>
            <a:r>
              <a:rPr lang="tr-TR" sz="1800" dirty="0">
                <a:solidFill>
                  <a:srgbClr val="060606"/>
                </a:solidFill>
                <a:latin typeface="Arial" pitchFamily="34" charset="0"/>
                <a:cs typeface="Arial" pitchFamily="34" charset="0"/>
              </a:rPr>
              <a:t>,</a:t>
            </a:r>
          </a:p>
        </p:txBody>
      </p:sp>
    </p:spTree>
    <p:extLst>
      <p:ext uri="{BB962C8B-B14F-4D97-AF65-F5344CB8AC3E}">
        <p14:creationId xmlns:p14="http://schemas.microsoft.com/office/powerpoint/2010/main" val="161715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2425" y="301625"/>
            <a:ext cx="8437563" cy="626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descr="C:\Users\User\Desktop\p_files\images(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5141" y="908720"/>
            <a:ext cx="900100" cy="9001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5141" y="2060848"/>
            <a:ext cx="865820" cy="865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0764" y="3284984"/>
            <a:ext cx="829816" cy="812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88099" y="5013176"/>
            <a:ext cx="882481" cy="864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83265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4025" y="547688"/>
            <a:ext cx="8235950" cy="5767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2" descr="C:\Users\User\Desktop\p_files\images(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5493" y="1052736"/>
            <a:ext cx="693780" cy="67932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5576" y="1916832"/>
            <a:ext cx="566393" cy="562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5576" y="3149890"/>
            <a:ext cx="566393" cy="562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9014" y="4221088"/>
            <a:ext cx="566737"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8745" y="5445224"/>
            <a:ext cx="673224" cy="636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61884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4025" y="222250"/>
            <a:ext cx="8235950" cy="641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876871"/>
            <a:ext cx="646113"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2180" y="2294197"/>
            <a:ext cx="646113" cy="63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599" y="4869160"/>
            <a:ext cx="646113" cy="63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5451" y="3601575"/>
            <a:ext cx="759570" cy="7186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7540" y="5786046"/>
            <a:ext cx="710753" cy="7107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69136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5913" y="127535"/>
            <a:ext cx="8510587" cy="669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720" y="402406"/>
            <a:ext cx="765810" cy="7245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2840" y="1772816"/>
            <a:ext cx="646113"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4568" y="3212976"/>
            <a:ext cx="646113"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2331" y="4725144"/>
            <a:ext cx="768350" cy="725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descr="C:\Users\User\Desktop\p_files\images(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2270" y="5877272"/>
            <a:ext cx="864096" cy="868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02947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141</TotalTime>
  <Words>3117</Words>
  <Application>Microsoft Office PowerPoint</Application>
  <PresentationFormat>Ekran Gösterisi (4:3)</PresentationFormat>
  <Paragraphs>321</Paragraphs>
  <Slides>38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38</vt:i4>
      </vt:variant>
    </vt:vector>
  </HeadingPairs>
  <TitlesOfParts>
    <vt:vector size="44" baseType="lpstr">
      <vt:lpstr>Arial</vt:lpstr>
      <vt:lpstr>Calibri</vt:lpstr>
      <vt:lpstr>Constantia</vt:lpstr>
      <vt:lpstr>Wingdings</vt:lpstr>
      <vt:lpstr>Wingdings 2</vt:lpstr>
      <vt:lpstr>Akış</vt:lpstr>
      <vt:lpstr> TEHLİKELİ KİMYASALLARIN SINIFLANDIRILMASI DEPOLANMASI KULLANIMI </vt:lpstr>
      <vt:lpstr>:  Kolay Alev Alabilen ve Çok Kolay Alev Alabilen Maddeler Özellikleri</vt:lpstr>
      <vt:lpstr>PowerPoint Sunusu</vt:lpstr>
      <vt:lpstr>PowerPoint Sunusu</vt:lpstr>
      <vt:lpstr>PowerPoint Sunusu</vt:lpstr>
      <vt:lpstr>PowerPoint Sunusu</vt:lpstr>
      <vt:lpstr>PowerPoint Sunusu</vt:lpstr>
      <vt:lpstr>PowerPoint Sunusu</vt:lpstr>
      <vt:lpstr>PowerPoint Sunusu</vt:lpstr>
      <vt:lpstr>Kolay Alev Alabilen ve Çok Kolay Alev Alabilen Maddelerin Depolanması </vt:lpstr>
      <vt:lpstr>Kolay Alev Alabilen ve Çok Kolay Alev Alabilen Maddelerin Kullanımı</vt:lpstr>
      <vt:lpstr> Korozif (Aşındırıcı) Maddeler </vt:lpstr>
      <vt:lpstr>En Çok Kullanılan Korozif Maddeler</vt:lpstr>
      <vt:lpstr>KOROZİF MADDELERİN DEPOLANMASI</vt:lpstr>
      <vt:lpstr>KOROZİF MADDELERİN KULLANIMI</vt:lpstr>
      <vt:lpstr>            Toksik Maddeler</vt:lpstr>
      <vt:lpstr>Toksik Maddelerin Depolanması</vt:lpstr>
      <vt:lpstr>Toksik Maddelerin Kullanılması</vt:lpstr>
      <vt:lpstr>Çok Toksik Maddeler</vt:lpstr>
      <vt:lpstr> Çok Toksik Maddelerin Depolanması</vt:lpstr>
      <vt:lpstr> Çok Toksik Maddelerin Kullanılması</vt:lpstr>
      <vt:lpstr>Oksitleyici Maddeler </vt:lpstr>
      <vt:lpstr>Oksitleyici Maddelerin Depolanması</vt:lpstr>
      <vt:lpstr>Oksitleyici Maddelerin Kullanılması</vt:lpstr>
      <vt:lpstr>Sıkıştırılmış Gazlar </vt:lpstr>
      <vt:lpstr>Sıkıştırılmış Gazların Depolanması </vt:lpstr>
      <vt:lpstr>Sıkıştırılmış Gazların Kullanılması </vt:lpstr>
      <vt:lpstr>Kriyojenik Maddeler</vt:lpstr>
      <vt:lpstr>Kriyojenik Maddelerin Depolanması</vt:lpstr>
      <vt:lpstr>Kriyojenik Maddelerin kullanılması</vt:lpstr>
      <vt:lpstr>Patlayıcı Maddeler </vt:lpstr>
      <vt:lpstr> Bazı kullanım koşullarında reaktif olabilen Patlayıcı Maddeler </vt:lpstr>
      <vt:lpstr>Patlayıcı Maddelerin Depolanması</vt:lpstr>
      <vt:lpstr>Patlayıcı Maddelerin Kullanılması</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KİMYASALLARIN SINIFLANDIRILMASI</dc:title>
  <dc:creator>User</dc:creator>
  <cp:lastModifiedBy>N.D</cp:lastModifiedBy>
  <cp:revision>21</cp:revision>
  <dcterms:created xsi:type="dcterms:W3CDTF">2015-12-10T10:48:05Z</dcterms:created>
  <dcterms:modified xsi:type="dcterms:W3CDTF">2025-12-29T18:51:41Z</dcterms:modified>
</cp:coreProperties>
</file>