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B647-E0D7-4FD3-8300-EBFD9AFD78B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C6AE-62D4-4A35-A7BB-F99D677E71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9053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B647-E0D7-4FD3-8300-EBFD9AFD78B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C6AE-62D4-4A35-A7BB-F99D677E71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1242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B647-E0D7-4FD3-8300-EBFD9AFD78B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C6AE-62D4-4A35-A7BB-F99D677E71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7444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B647-E0D7-4FD3-8300-EBFD9AFD78B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C6AE-62D4-4A35-A7BB-F99D677E71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6013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B647-E0D7-4FD3-8300-EBFD9AFD78B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C6AE-62D4-4A35-A7BB-F99D677E71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4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B647-E0D7-4FD3-8300-EBFD9AFD78B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C6AE-62D4-4A35-A7BB-F99D677E71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9243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B647-E0D7-4FD3-8300-EBFD9AFD78B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C6AE-62D4-4A35-A7BB-F99D677E71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8430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B647-E0D7-4FD3-8300-EBFD9AFD78B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C6AE-62D4-4A35-A7BB-F99D677E71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0274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B647-E0D7-4FD3-8300-EBFD9AFD78B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C6AE-62D4-4A35-A7BB-F99D677E71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2114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B647-E0D7-4FD3-8300-EBFD9AFD78B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C6AE-62D4-4A35-A7BB-F99D677E71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174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B647-E0D7-4FD3-8300-EBFD9AFD78B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FC6AE-62D4-4A35-A7BB-F99D677E71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1960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4B647-E0D7-4FD3-8300-EBFD9AFD78BE}" type="datetimeFigureOut">
              <a:rPr lang="tr-TR" smtClean="0"/>
              <a:t>14.05.2026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FC6AE-62D4-4A35-A7BB-F99D677E71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308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10120" y="1122363"/>
            <a:ext cx="10629684" cy="2387600"/>
          </a:xfrm>
        </p:spPr>
        <p:txBody>
          <a:bodyPr>
            <a:noAutofit/>
          </a:bodyPr>
          <a:lstStyle/>
          <a:p>
            <a:pPr lvl="0"/>
            <a:r>
              <a:rPr lang="tr-TR" sz="6600" dirty="0" err="1"/>
              <a:t>Yenidoğan</a:t>
            </a:r>
            <a:r>
              <a:rPr lang="tr-TR" sz="6600" dirty="0"/>
              <a:t> taburculuğu ve </a:t>
            </a:r>
            <a:r>
              <a:rPr lang="tr-TR" sz="6600" dirty="0" smtClean="0"/>
              <a:t>izlem</a:t>
            </a:r>
            <a:endParaRPr lang="tr-TR" sz="6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186196" y="4404470"/>
            <a:ext cx="5760098" cy="1655762"/>
          </a:xfrm>
        </p:spPr>
        <p:txBody>
          <a:bodyPr/>
          <a:lstStyle/>
          <a:p>
            <a:r>
              <a:rPr lang="tr-TR" dirty="0"/>
              <a:t>DR. ÖĞR. ÜYESİ GAMZE KAŞ ALAY</a:t>
            </a:r>
          </a:p>
        </p:txBody>
      </p:sp>
    </p:spTree>
    <p:extLst>
      <p:ext uri="{BB962C8B-B14F-4D97-AF65-F5344CB8AC3E}">
        <p14:creationId xmlns:p14="http://schemas.microsoft.com/office/powerpoint/2010/main" val="115067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Sosyal Değerlendirme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951" y="1825624"/>
            <a:ext cx="11877869" cy="4817771"/>
          </a:xfrm>
        </p:spPr>
        <p:txBody>
          <a:bodyPr>
            <a:normAutofit fontScale="92500"/>
          </a:bodyPr>
          <a:lstStyle/>
          <a:p>
            <a:pPr algn="just"/>
            <a:r>
              <a:rPr lang="tr-TR" dirty="0" err="1" smtClean="0"/>
              <a:t>Preterm</a:t>
            </a:r>
            <a:r>
              <a:rPr lang="tr-TR" dirty="0" smtClean="0"/>
              <a:t> </a:t>
            </a:r>
            <a:r>
              <a:rPr lang="tr-TR" dirty="0" err="1" smtClean="0"/>
              <a:t>yenidoğanın</a:t>
            </a:r>
            <a:r>
              <a:rPr lang="tr-TR" dirty="0" smtClean="0"/>
              <a:t> taburculuğu, yalnızca tıbbi boyutla sınırlı olmayan aile sisteminin de değerlendirilmesini gerektiren karmaşık bir süreçtir. </a:t>
            </a:r>
          </a:p>
          <a:p>
            <a:pPr algn="just"/>
            <a:r>
              <a:rPr lang="tr-TR" dirty="0" smtClean="0"/>
              <a:t>Anne ve babanın bekledikleri sağlıklı bebeğin kaybı nedeniyle yaşadıkları </a:t>
            </a:r>
            <a:r>
              <a:rPr lang="tr-TR" dirty="0" err="1" smtClean="0"/>
              <a:t>anksiyete</a:t>
            </a:r>
            <a:r>
              <a:rPr lang="tr-TR" dirty="0" smtClean="0"/>
              <a:t>, suçluluk, suçlama, öfke, korku, depresif eğilim gibi yoğun duyguları bebek bakımını öğrenmelerini ve ev ortamını </a:t>
            </a:r>
            <a:r>
              <a:rPr lang="tr-TR" dirty="0" err="1" smtClean="0"/>
              <a:t>yenidoğanın</a:t>
            </a:r>
            <a:r>
              <a:rPr lang="tr-TR" dirty="0" smtClean="0"/>
              <a:t> sağlıklı olmasını destekleyecek şekilde düzenlemelerini engelleyebilir. </a:t>
            </a:r>
          </a:p>
          <a:p>
            <a:pPr algn="just"/>
            <a:r>
              <a:rPr lang="tr-TR" dirty="0" smtClean="0"/>
              <a:t>Bu nedenle APA ebeveynlerin bebek bakım becerileri ve </a:t>
            </a:r>
            <a:r>
              <a:rPr lang="tr-TR" dirty="0" err="1" smtClean="0"/>
              <a:t>psikososyal</a:t>
            </a:r>
            <a:r>
              <a:rPr lang="tr-TR" dirty="0" smtClean="0"/>
              <a:t> risk faktörleri yönünden değerlendirilmeleri gerektiğini belirtmiştir. </a:t>
            </a:r>
          </a:p>
          <a:p>
            <a:pPr algn="just"/>
            <a:r>
              <a:rPr lang="tr-TR" dirty="0" smtClean="0"/>
              <a:t>Bu değerlendirme taburculuk öncesi tamamlanmalı, riskli olarak belirlenen ebeveynler için güvenli bir taburculuk planı oluşturulmalıdır. Hemşireler ebeveynlerle iletişime geçen </a:t>
            </a:r>
            <a:r>
              <a:rPr lang="tr-TR" dirty="0" err="1" smtClean="0"/>
              <a:t>primer</a:t>
            </a:r>
            <a:r>
              <a:rPr lang="tr-TR" dirty="0" smtClean="0"/>
              <a:t> kişi oldukları için değerlendirmede ve değerlendirme sonuçlarının diğer sağlık uzmanlarıyla paylaşımında anahtar rol oynamaktadır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1936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7241" y="214604"/>
            <a:ext cx="11523306" cy="64941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 smtClean="0"/>
              <a:t>Ebeveyn - Bebek İlişkisinin Değerlendirilmesi </a:t>
            </a:r>
          </a:p>
          <a:p>
            <a:r>
              <a:rPr lang="tr-TR" dirty="0" smtClean="0"/>
              <a:t>Anne ve baba için </a:t>
            </a:r>
            <a:r>
              <a:rPr lang="tr-TR" dirty="0" err="1" smtClean="0"/>
              <a:t>yenidoğan</a:t>
            </a:r>
            <a:r>
              <a:rPr lang="tr-TR" dirty="0" smtClean="0"/>
              <a:t> yoğun bakım ünitesi bebekleri için hayalleri ve isteklerinden oldukça uzak ve korkutucudur. </a:t>
            </a:r>
          </a:p>
          <a:p>
            <a:r>
              <a:rPr lang="tr-TR" dirty="0" err="1" smtClean="0"/>
              <a:t>Yenidoğan</a:t>
            </a:r>
            <a:r>
              <a:rPr lang="tr-TR" dirty="0" smtClean="0"/>
              <a:t> yoğun bakım ünitesi ortamının parlak ışıklı, gürültülü ve teknolojik görünümü ebeveynlerde çaresizlik, </a:t>
            </a:r>
            <a:r>
              <a:rPr lang="tr-TR" dirty="0" err="1" smtClean="0"/>
              <a:t>anksiyete</a:t>
            </a:r>
            <a:r>
              <a:rPr lang="tr-TR" dirty="0" smtClean="0"/>
              <a:t>, korku gibi duygulara neden olur. </a:t>
            </a:r>
          </a:p>
          <a:p>
            <a:pPr marL="0" indent="0">
              <a:buNone/>
            </a:pPr>
            <a:r>
              <a:rPr lang="tr-TR" b="1" dirty="0" smtClean="0"/>
              <a:t>Ünitenin fiziksel çevresi, ebeveynlerin bebekleriyle iletişim kurmaları için bazı engeller oluşturur: </a:t>
            </a:r>
          </a:p>
          <a:p>
            <a:r>
              <a:rPr lang="tr-TR" dirty="0" smtClean="0"/>
              <a:t>Kuvöz bebeği izole eder, görüntü ve gürültü ürkütücüdür, </a:t>
            </a:r>
          </a:p>
          <a:p>
            <a:r>
              <a:rPr lang="tr-TR" dirty="0" smtClean="0"/>
              <a:t>Cihazlar ebeveynlerin belirli mesafede durmalarına yol açar, </a:t>
            </a:r>
          </a:p>
          <a:p>
            <a:r>
              <a:rPr lang="tr-TR" dirty="0" smtClean="0"/>
              <a:t>Bebekler ileri teknoloji ihtiyaçları nedeniyle daha kırılgan görünür, </a:t>
            </a:r>
          </a:p>
          <a:p>
            <a:r>
              <a:rPr lang="tr-TR" dirty="0" smtClean="0"/>
              <a:t>Ebeveynler cihazları kontrol edemediği için kendilerini çaresiz hissederler.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8189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7283" y="205272"/>
            <a:ext cx="11719248" cy="64661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b="1" dirty="0" smtClean="0"/>
              <a:t>Ebeveynlerin Bebek Bakım Becerilerinin Değerlendirilmesi </a:t>
            </a:r>
          </a:p>
          <a:p>
            <a:pPr algn="just"/>
            <a:r>
              <a:rPr lang="tr-TR" dirty="0" err="1" smtClean="0"/>
              <a:t>Preterm</a:t>
            </a:r>
            <a:r>
              <a:rPr lang="tr-TR" dirty="0" smtClean="0"/>
              <a:t> </a:t>
            </a:r>
            <a:r>
              <a:rPr lang="tr-TR" dirty="0" err="1" smtClean="0"/>
              <a:t>yenidoğanın</a:t>
            </a:r>
            <a:r>
              <a:rPr lang="tr-TR" dirty="0" smtClean="0"/>
              <a:t> doğumu ve yoğun bakım ünitesine yatırılması ebeveynler için beklenen yeteneklerin gelişimini etkiler </a:t>
            </a:r>
          </a:p>
          <a:p>
            <a:pPr algn="just"/>
            <a:r>
              <a:rPr lang="tr-TR" dirty="0" err="1" smtClean="0"/>
              <a:t>Yenidoğan</a:t>
            </a:r>
            <a:r>
              <a:rPr lang="tr-TR" dirty="0" smtClean="0"/>
              <a:t>, yoğun bakım ünitesinde yatıyor iken bakıma yönelik tüm sorumlulukların sağlık profesyonelleri tarafından yerine getirilmesi, annenin bakıma katılmaması veya minimal düzeyde katılımı, annenin beceri konusunda kendini güvensiz hissetmesine, korkmasına, evde </a:t>
            </a:r>
            <a:r>
              <a:rPr lang="tr-TR" dirty="0" err="1" smtClean="0"/>
              <a:t>yenidoğanın</a:t>
            </a:r>
            <a:r>
              <a:rPr lang="tr-TR" dirty="0" smtClean="0"/>
              <a:t> bakımı konusunda bağımsız kararlar almada ve sorun çözümlemede yetersiz olmasına neden olabilir </a:t>
            </a:r>
          </a:p>
          <a:p>
            <a:pPr algn="just"/>
            <a:r>
              <a:rPr lang="tr-TR" dirty="0" smtClean="0"/>
              <a:t>Deneyimsiz anne-babalar bebeklerine bakım veren yetenekli sağlık personelini kendileriyle kıyasladıklarında stres, yetersizlik ve çaresizlik hisleri artmaktadır</a:t>
            </a:r>
          </a:p>
        </p:txBody>
      </p:sp>
    </p:spTree>
    <p:extLst>
      <p:ext uri="{BB962C8B-B14F-4D97-AF65-F5344CB8AC3E}">
        <p14:creationId xmlns:p14="http://schemas.microsoft.com/office/powerpoint/2010/main" val="3608986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1298" y="186612"/>
            <a:ext cx="11849877" cy="656875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b="1" dirty="0" smtClean="0">
                <a:solidFill>
                  <a:srgbClr val="FF0000"/>
                </a:solidFill>
              </a:rPr>
              <a:t>Hemşire, taburcu edilmeye hazırlanan </a:t>
            </a:r>
            <a:r>
              <a:rPr lang="tr-TR" b="1" dirty="0" err="1" smtClean="0">
                <a:solidFill>
                  <a:srgbClr val="FF0000"/>
                </a:solidFill>
              </a:rPr>
              <a:t>yenidoğanların</a:t>
            </a:r>
            <a:r>
              <a:rPr lang="tr-TR" b="1" dirty="0" smtClean="0">
                <a:solidFill>
                  <a:srgbClr val="FF0000"/>
                </a:solidFill>
              </a:rPr>
              <a:t> ebeveynlerinin </a:t>
            </a:r>
            <a:r>
              <a:rPr lang="tr-TR" b="1" dirty="0" err="1" smtClean="0">
                <a:solidFill>
                  <a:srgbClr val="FF0000"/>
                </a:solidFill>
              </a:rPr>
              <a:t>yenidoğanın</a:t>
            </a:r>
            <a:r>
              <a:rPr lang="tr-TR" b="1" dirty="0" smtClean="0">
                <a:solidFill>
                  <a:srgbClr val="FF0000"/>
                </a:solidFill>
              </a:rPr>
              <a:t> bakımında yeterli olup olmadıklarını, bebek bakımı ile ilgili konularda bilgi, yetenek ve becerilerini gözleyerek değerlendirir. Bunlar;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 Ebeveynin emzirme, biberon ya da alternatif tekniklerle (beslenme sondası, </a:t>
            </a:r>
            <a:r>
              <a:rPr lang="tr-TR" dirty="0" err="1" smtClean="0"/>
              <a:t>gastrostomi</a:t>
            </a:r>
            <a:r>
              <a:rPr lang="tr-TR" dirty="0" smtClean="0"/>
              <a:t> vb.) beslenme becerilerini gösterebilmesi,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 Ebeveynin </a:t>
            </a:r>
            <a:r>
              <a:rPr lang="tr-TR" dirty="0" err="1" smtClean="0"/>
              <a:t>preterm</a:t>
            </a:r>
            <a:r>
              <a:rPr lang="tr-TR" dirty="0" smtClean="0"/>
              <a:t> </a:t>
            </a:r>
            <a:r>
              <a:rPr lang="tr-TR" dirty="0" err="1" smtClean="0"/>
              <a:t>yenidoğanlara</a:t>
            </a:r>
            <a:r>
              <a:rPr lang="tr-TR" dirty="0" smtClean="0"/>
              <a:t> özel mamaları nasıl hazırlayacağını bilmesi,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 Ebeveynin banyo yaptırma, göbek bakımı, cilt ve perine bakımı, ateş ölçme, giydirme ve rahatlatma gibi temel bebek bakımlarını uygun şekilde yapabilmesi,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 Ebeveynin </a:t>
            </a:r>
            <a:r>
              <a:rPr lang="tr-TR" dirty="0" err="1" smtClean="0"/>
              <a:t>yenidoğan</a:t>
            </a:r>
            <a:r>
              <a:rPr lang="tr-TR" dirty="0" smtClean="0"/>
              <a:t> canlandırmasını yapabilmesi ve acil servise ulaşması için gerekenleri bilmesi,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 Ebeveynin </a:t>
            </a:r>
            <a:r>
              <a:rPr lang="tr-TR" dirty="0" err="1" smtClean="0"/>
              <a:t>yenidoğanın</a:t>
            </a:r>
            <a:r>
              <a:rPr lang="tr-TR" dirty="0" smtClean="0"/>
              <a:t> hastalık belirtilerini, ne zaman ve nasıl tıbbi bakım alınması gerektiğinin farkına varması,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 Ebeveynin </a:t>
            </a:r>
            <a:r>
              <a:rPr lang="tr-TR" dirty="0" err="1" smtClean="0"/>
              <a:t>yenidoğanın</a:t>
            </a:r>
            <a:r>
              <a:rPr lang="tr-TR" dirty="0" smtClean="0"/>
              <a:t> uygun pozisyonda tutulması ve araba koltuklarının kullanımını içeren güvenlik önlemlerini gösterebilmesi,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 Ebeveynin ilaçları uygun doz ve zamanda verebilmesi, güvenli saklayabilmesi, ilaçların yan etkilerini biliyor olması,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 Ebeveynin özel araç veya cihazların (oksijen tüpü, oksijen </a:t>
            </a:r>
            <a:r>
              <a:rPr lang="tr-TR" dirty="0" err="1" smtClean="0"/>
              <a:t>konsantratörü</a:t>
            </a:r>
            <a:r>
              <a:rPr lang="tr-TR" dirty="0" smtClean="0"/>
              <a:t>, kalp solunum monitörü vb.) kullanımını, bakımını ve sorun çözme adımlarını doğru yapabilmesi,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 Ebeveynin gerekli olan her bir özel bakım prosedürü (oksijen verme, </a:t>
            </a:r>
            <a:r>
              <a:rPr lang="tr-TR" dirty="0" err="1" smtClean="0"/>
              <a:t>trakeostomi</a:t>
            </a:r>
            <a:r>
              <a:rPr lang="tr-TR" dirty="0" smtClean="0"/>
              <a:t> ve </a:t>
            </a:r>
            <a:r>
              <a:rPr lang="tr-TR" dirty="0" err="1" smtClean="0"/>
              <a:t>kolostomi</a:t>
            </a:r>
            <a:r>
              <a:rPr lang="tr-TR" dirty="0" smtClean="0"/>
              <a:t> bakımı, beslenme sondası ile besleme vb.) için uygun tekniği göstermesi,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 Ebeveynin özel araç veya cihazlar için güvenlik önlemlerini göstermesidir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3038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6612" y="167950"/>
            <a:ext cx="11672596" cy="647544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b="1" dirty="0" smtClean="0">
                <a:solidFill>
                  <a:srgbClr val="FF0000"/>
                </a:solidFill>
              </a:rPr>
              <a:t>Taburculuğa hazırlık kapsamında verilecek eğitim içeriğinde şu konular yer almalıdır: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dirty="0" smtClean="0"/>
              <a:t> Temel bebek bakımı (banyo yaptırma, göbek bakımı, cilt ve perine bakımı, vücut ısı ölçümü, giysi seçimi, uyku vb.),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dirty="0" smtClean="0"/>
              <a:t>İlaç tedavisinin düzenlenmesi, uygulanması ve aşılama programı,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dirty="0" smtClean="0"/>
              <a:t>Beslenme (emzirme teknikleri, biberonla besleme, mama hazırlama, alternatif beslenme teknikleri, kilo kazanımı vb.),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dirty="0" smtClean="0"/>
              <a:t> Hastalıkların erken belirti ve bulgularını tanıma,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dirty="0" smtClean="0"/>
              <a:t> </a:t>
            </a:r>
            <a:r>
              <a:rPr lang="tr-TR" dirty="0" err="1" smtClean="0"/>
              <a:t>Yenidoğana</a:t>
            </a:r>
            <a:r>
              <a:rPr lang="tr-TR" dirty="0" smtClean="0"/>
              <a:t> uygun pozisyon verme teknikleri ve araba koltuğunun kullanımı,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dirty="0" smtClean="0"/>
              <a:t> </a:t>
            </a:r>
            <a:r>
              <a:rPr lang="tr-TR" dirty="0" err="1" smtClean="0"/>
              <a:t>Yenidoğanın</a:t>
            </a:r>
            <a:r>
              <a:rPr lang="tr-TR" dirty="0" smtClean="0"/>
              <a:t> taburculuk sonrası sağlık kontrolleri (göz, işitme, fiziksel ve nörolojik izlem vb.),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dirty="0" smtClean="0"/>
              <a:t> Gerekli durumlarda, özel araç veya cihazların kullanımı (oksijen tüpü, oksijen </a:t>
            </a:r>
            <a:r>
              <a:rPr lang="tr-TR" dirty="0" err="1" smtClean="0"/>
              <a:t>konsantratörü</a:t>
            </a:r>
            <a:r>
              <a:rPr lang="tr-TR" dirty="0" smtClean="0"/>
              <a:t>, kalp-solunum monitörü, </a:t>
            </a:r>
            <a:r>
              <a:rPr lang="tr-TR" dirty="0" err="1" smtClean="0"/>
              <a:t>infüzyon</a:t>
            </a:r>
            <a:r>
              <a:rPr lang="tr-TR" dirty="0" smtClean="0"/>
              <a:t> pompası vb.),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dirty="0" smtClean="0"/>
              <a:t> Gerekli durumlarda özel bakım prosedürlerinin uygulanma yöntemleri (oksijen verme, </a:t>
            </a:r>
            <a:r>
              <a:rPr lang="tr-TR" dirty="0" err="1" smtClean="0"/>
              <a:t>trakeostomi</a:t>
            </a:r>
            <a:r>
              <a:rPr lang="tr-TR" dirty="0" smtClean="0"/>
              <a:t> ve </a:t>
            </a:r>
            <a:r>
              <a:rPr lang="tr-TR" dirty="0" err="1" smtClean="0"/>
              <a:t>kolostomi</a:t>
            </a:r>
            <a:r>
              <a:rPr lang="tr-TR" dirty="0" smtClean="0"/>
              <a:t> bakımı, </a:t>
            </a:r>
            <a:r>
              <a:rPr lang="tr-TR" dirty="0" err="1" smtClean="0"/>
              <a:t>oragastrik</a:t>
            </a:r>
            <a:r>
              <a:rPr lang="tr-TR" dirty="0" smtClean="0"/>
              <a:t> sonda ile besleme vb.),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dirty="0" smtClean="0"/>
              <a:t> Taburculuk sonrası gerektiğinde danışmanlık yapabilecek kişi ve kurumların telefon numaralarıdır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4657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9878" y="401216"/>
            <a:ext cx="11374016" cy="6120881"/>
          </a:xfrm>
        </p:spPr>
        <p:txBody>
          <a:bodyPr/>
          <a:lstStyle/>
          <a:p>
            <a:r>
              <a:rPr lang="tr-TR" sz="3200" dirty="0" smtClean="0"/>
              <a:t>Ebeveynlerin Kaynaklarının Değerlendirilmesi</a:t>
            </a:r>
            <a:r>
              <a:rPr lang="tr-TR" dirty="0" smtClean="0"/>
              <a:t>…maddi, sosyal vb.</a:t>
            </a:r>
          </a:p>
          <a:p>
            <a:r>
              <a:rPr lang="tr-TR" sz="3200" dirty="0" smtClean="0"/>
              <a:t>Ebeveynlere Ait Risk Faktörlerinin </a:t>
            </a:r>
            <a:r>
              <a:rPr lang="tr-TR" sz="3200" dirty="0" err="1" smtClean="0"/>
              <a:t>Değerlendirilmesi</a:t>
            </a:r>
            <a:r>
              <a:rPr lang="tr-TR" dirty="0" err="1" smtClean="0"/>
              <a:t>..kronik</a:t>
            </a:r>
            <a:r>
              <a:rPr lang="tr-TR" dirty="0" smtClean="0"/>
              <a:t>/akut hastalık, psikolojik rahatsızlık, </a:t>
            </a:r>
            <a:r>
              <a:rPr lang="tr-TR" dirty="0" err="1" smtClean="0"/>
              <a:t>postpartum</a:t>
            </a:r>
            <a:r>
              <a:rPr lang="tr-TR" dirty="0" smtClean="0"/>
              <a:t> depresyon, düşük sosyoekonomik durum, istenmeyen gebelik, tek ebeveyn, yetersiz sosyal destek vb.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86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1-Dağoğlu T, </a:t>
            </a:r>
            <a:r>
              <a:rPr lang="tr-TR" dirty="0" err="1"/>
              <a:t>Görak</a:t>
            </a:r>
            <a:r>
              <a:rPr lang="tr-TR" dirty="0"/>
              <a:t> G (2002). Temel </a:t>
            </a:r>
            <a:r>
              <a:rPr lang="tr-TR" dirty="0" err="1"/>
              <a:t>Neonatoloji</a:t>
            </a:r>
            <a:r>
              <a:rPr lang="tr-TR" dirty="0"/>
              <a:t> ve Hemşirelik İlkeleri. 2- Törüner E.K, </a:t>
            </a:r>
            <a:r>
              <a:rPr lang="tr-TR" dirty="0" err="1"/>
              <a:t>Büyükgönenç</a:t>
            </a:r>
            <a:r>
              <a:rPr lang="tr-TR" dirty="0"/>
              <a:t> L.(2012). Çocuk Sağlığı Temel Hemşirelik Yaklaşımları. Göktuğ Yayıncılık. 3-Yiğit R.(2009). Çocukluk Dönemlerinde Büyüme ve </a:t>
            </a:r>
            <a:r>
              <a:rPr lang="tr-TR" dirty="0" err="1"/>
              <a:t>Gelişme.Sistem</a:t>
            </a:r>
            <a:r>
              <a:rPr lang="tr-TR" dirty="0"/>
              <a:t> Ofset, Ankara. 4- Çavuşoğlu H (2015). Çocuk Sağlığı ve Hastalıkları Hemşireliği. 1-2 cilt. Sistem </a:t>
            </a:r>
            <a:r>
              <a:rPr lang="tr-TR" dirty="0" err="1"/>
              <a:t>Ofset,Ankara</a:t>
            </a:r>
            <a:r>
              <a:rPr lang="tr-TR" dirty="0"/>
              <a:t>. 5.Savaşer S, Yıldız S (2009).Hemşireler için Çocuk Sağlığı ve Hastalıkları Öğrenim Rehberi. İstanbul Medikal Yayıncılık., İstanbul 6. Marilyn J </a:t>
            </a:r>
            <a:r>
              <a:rPr lang="tr-TR" dirty="0" err="1"/>
              <a:t>Hockenberry</a:t>
            </a:r>
            <a:r>
              <a:rPr lang="tr-TR" dirty="0"/>
              <a:t>, David Wilson, </a:t>
            </a:r>
            <a:r>
              <a:rPr lang="tr-TR" dirty="0" err="1"/>
              <a:t>Catherine</a:t>
            </a:r>
            <a:r>
              <a:rPr lang="tr-TR" dirty="0"/>
              <a:t> Jackson (Editor). </a:t>
            </a:r>
            <a:r>
              <a:rPr lang="tr-TR" dirty="0" err="1"/>
              <a:t>Wong's</a:t>
            </a:r>
            <a:r>
              <a:rPr lang="tr-TR" dirty="0"/>
              <a:t> </a:t>
            </a:r>
            <a:r>
              <a:rPr lang="tr-TR" dirty="0" err="1"/>
              <a:t>Nursing</a:t>
            </a:r>
            <a:r>
              <a:rPr lang="tr-TR" dirty="0"/>
              <a:t> </a:t>
            </a:r>
            <a:r>
              <a:rPr lang="tr-TR" dirty="0" err="1"/>
              <a:t>Care</a:t>
            </a:r>
            <a:r>
              <a:rPr lang="tr-TR" dirty="0"/>
              <a:t> of </a:t>
            </a:r>
            <a:r>
              <a:rPr lang="tr-TR" dirty="0" err="1"/>
              <a:t>Infants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 (</a:t>
            </a:r>
            <a:r>
              <a:rPr lang="tr-TR" dirty="0" err="1"/>
              <a:t>Mosby</a:t>
            </a:r>
            <a:r>
              <a:rPr lang="tr-TR" dirty="0"/>
              <a:t>) – </a:t>
            </a:r>
            <a:r>
              <a:rPr lang="tr-TR" dirty="0" err="1"/>
              <a:t>Hardcover</a:t>
            </a:r>
            <a:r>
              <a:rPr lang="tr-TR" dirty="0"/>
              <a:t> (2006). 7- </a:t>
            </a:r>
            <a:r>
              <a:rPr lang="tr-TR" dirty="0" err="1"/>
              <a:t>Conk</a:t>
            </a:r>
            <a:r>
              <a:rPr lang="tr-TR" dirty="0"/>
              <a:t> Z, </a:t>
            </a:r>
            <a:r>
              <a:rPr lang="tr-TR" dirty="0" err="1"/>
              <a:t>Başbakkal</a:t>
            </a:r>
            <a:r>
              <a:rPr lang="tr-TR" dirty="0"/>
              <a:t> Z, Bal Yılmaz H, </a:t>
            </a:r>
            <a:r>
              <a:rPr lang="tr-TR" dirty="0" err="1"/>
              <a:t>Bolışık</a:t>
            </a:r>
            <a:r>
              <a:rPr lang="tr-TR" dirty="0"/>
              <a:t> B. editörler. (2013). Pediatri Hemşireliği. Akademisyen Kitabevi.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438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1257" y="298581"/>
            <a:ext cx="11597951" cy="6354146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/>
              <a:t>Amerikan Pediatri Akademisi yüksek riskli </a:t>
            </a:r>
            <a:r>
              <a:rPr lang="tr-TR" b="1" dirty="0" err="1" smtClean="0"/>
              <a:t>yenidoğanları</a:t>
            </a:r>
            <a:r>
              <a:rPr lang="tr-TR" b="1" dirty="0" smtClean="0"/>
              <a:t> 4 kategoride sınıflandırmıştır. </a:t>
            </a:r>
          </a:p>
          <a:p>
            <a:pPr marL="0" indent="0" algn="just">
              <a:buNone/>
            </a:pPr>
            <a:r>
              <a:rPr lang="tr-TR" dirty="0" smtClean="0"/>
              <a:t>1. </a:t>
            </a:r>
            <a:r>
              <a:rPr lang="tr-TR" dirty="0" err="1" smtClean="0"/>
              <a:t>Preterm</a:t>
            </a:r>
            <a:r>
              <a:rPr lang="tr-TR" dirty="0" smtClean="0"/>
              <a:t> </a:t>
            </a:r>
            <a:r>
              <a:rPr lang="tr-TR" dirty="0" err="1" smtClean="0"/>
              <a:t>yenidoğanlar</a:t>
            </a:r>
            <a:r>
              <a:rPr lang="tr-TR" dirty="0" smtClean="0"/>
              <a:t>, </a:t>
            </a:r>
          </a:p>
          <a:p>
            <a:pPr marL="0" indent="0" algn="just">
              <a:buNone/>
            </a:pPr>
            <a:r>
              <a:rPr lang="tr-TR" dirty="0" smtClean="0"/>
              <a:t>2. Özel tıbbi bakıma gereksinim duyan ve / veya teknolojik desteğe bağımlı </a:t>
            </a:r>
            <a:r>
              <a:rPr lang="tr-TR" dirty="0" err="1" smtClean="0"/>
              <a:t>yenidoğanlar</a:t>
            </a:r>
            <a:r>
              <a:rPr lang="tr-TR" dirty="0" smtClean="0"/>
              <a:t>, </a:t>
            </a:r>
          </a:p>
          <a:p>
            <a:pPr marL="0" indent="0" algn="just">
              <a:buNone/>
            </a:pPr>
            <a:r>
              <a:rPr lang="tr-TR" dirty="0" smtClean="0"/>
              <a:t>3. Yüksek riskli ebeveyne sahip </a:t>
            </a:r>
            <a:r>
              <a:rPr lang="tr-TR" dirty="0" err="1" smtClean="0"/>
              <a:t>yenidoğanlar</a:t>
            </a:r>
            <a:r>
              <a:rPr lang="tr-TR" dirty="0" smtClean="0"/>
              <a:t>, </a:t>
            </a:r>
          </a:p>
          <a:p>
            <a:pPr marL="0" indent="0" algn="just">
              <a:buNone/>
            </a:pPr>
            <a:r>
              <a:rPr lang="tr-TR" dirty="0" smtClean="0"/>
              <a:t>4. Erken dönemde ölümle sonuçlanacak geri dönüşümsüz sağlık problemi olan </a:t>
            </a:r>
            <a:r>
              <a:rPr lang="tr-TR" dirty="0" err="1" smtClean="0"/>
              <a:t>yenidoğanlar</a:t>
            </a:r>
            <a:r>
              <a:rPr lang="tr-TR" dirty="0" smtClean="0"/>
              <a:t>. </a:t>
            </a:r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Amerikan Pediatri Akademisi bu </a:t>
            </a:r>
            <a:r>
              <a:rPr lang="tr-TR" dirty="0" err="1" smtClean="0"/>
              <a:t>yenidoğanların</a:t>
            </a:r>
            <a:r>
              <a:rPr lang="tr-TR" dirty="0" smtClean="0"/>
              <a:t> bakım ve tedavileri tamamlandıktan sonra güvenli bir şekilde taburcu edilmeleri gerektiğini belirtmektedir. </a:t>
            </a:r>
          </a:p>
        </p:txBody>
      </p:sp>
    </p:spTree>
    <p:extLst>
      <p:ext uri="{BB962C8B-B14F-4D97-AF65-F5344CB8AC3E}">
        <p14:creationId xmlns:p14="http://schemas.microsoft.com/office/powerpoint/2010/main" val="3919520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1257" y="391885"/>
            <a:ext cx="11719249" cy="6354147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Güvenli taburculuk, </a:t>
            </a:r>
            <a:r>
              <a:rPr lang="tr-TR" dirty="0" err="1" smtClean="0">
                <a:solidFill>
                  <a:srgbClr val="FF0000"/>
                </a:solidFill>
              </a:rPr>
              <a:t>yenidoğanın</a:t>
            </a:r>
            <a:r>
              <a:rPr lang="tr-TR" dirty="0" smtClean="0">
                <a:solidFill>
                  <a:srgbClr val="FF0000"/>
                </a:solidFill>
              </a:rPr>
              <a:t> hastane ortamından </a:t>
            </a:r>
            <a:r>
              <a:rPr lang="tr-TR" dirty="0" err="1" smtClean="0">
                <a:solidFill>
                  <a:srgbClr val="FF0000"/>
                </a:solidFill>
              </a:rPr>
              <a:t>primer</a:t>
            </a:r>
            <a:r>
              <a:rPr lang="tr-TR" dirty="0" smtClean="0">
                <a:solidFill>
                  <a:srgbClr val="FF0000"/>
                </a:solidFill>
              </a:rPr>
              <a:t> bakım verici olan anneye başarı ile teslim edilmesi olarak tanımlanmıştır. </a:t>
            </a:r>
            <a:r>
              <a:rPr lang="tr-TR" dirty="0" smtClean="0"/>
              <a:t>Bu sürecin başarılı olabilmesi için 4 bileşeni içermesi gerekmektedir.</a:t>
            </a:r>
          </a:p>
          <a:p>
            <a:pPr marL="0" indent="0">
              <a:buNone/>
            </a:pPr>
            <a:r>
              <a:rPr lang="tr-TR" dirty="0" smtClean="0"/>
              <a:t>1. </a:t>
            </a:r>
            <a:r>
              <a:rPr lang="tr-TR" dirty="0" err="1" smtClean="0"/>
              <a:t>Yenidoğanın</a:t>
            </a:r>
            <a:r>
              <a:rPr lang="tr-TR" dirty="0" smtClean="0"/>
              <a:t> tıbbi açıdan stabil olması, </a:t>
            </a:r>
          </a:p>
          <a:p>
            <a:pPr marL="0" indent="0">
              <a:buNone/>
            </a:pPr>
            <a:r>
              <a:rPr lang="tr-TR" dirty="0" smtClean="0"/>
              <a:t>2. Ebeveynlerin </a:t>
            </a:r>
            <a:r>
              <a:rPr lang="tr-TR" dirty="0" err="1" smtClean="0"/>
              <a:t>yenidoğanın</a:t>
            </a:r>
            <a:r>
              <a:rPr lang="tr-TR" dirty="0" smtClean="0"/>
              <a:t> temel bakımına ilişkin yeterli bilgi ve beceriye sahip olması, </a:t>
            </a:r>
          </a:p>
          <a:p>
            <a:pPr marL="0" indent="0">
              <a:buNone/>
            </a:pPr>
            <a:r>
              <a:rPr lang="tr-TR" dirty="0" smtClean="0"/>
              <a:t>3. </a:t>
            </a:r>
            <a:r>
              <a:rPr lang="tr-TR" dirty="0" err="1" smtClean="0"/>
              <a:t>Yenidoğanın</a:t>
            </a:r>
            <a:r>
              <a:rPr lang="tr-TR" dirty="0" smtClean="0"/>
              <a:t> taburculuk sonrası tıbbi, sosyal gereksinimlerinin takip edilmesi ve karşılanması, </a:t>
            </a:r>
          </a:p>
          <a:p>
            <a:pPr marL="0" indent="0">
              <a:buNone/>
            </a:pPr>
            <a:r>
              <a:rPr lang="tr-TR" dirty="0" smtClean="0"/>
              <a:t>4. Ebeveynlerin mevcut finansal, sosyal, duygusal kaynaklarının yeterli olması için gerekli sosyal destek ağının sağlanmasıdır.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195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7910" y="335902"/>
            <a:ext cx="11551297" cy="6279502"/>
          </a:xfrm>
        </p:spPr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yenidoğanların</a:t>
            </a:r>
            <a:r>
              <a:rPr lang="tr-TR" dirty="0" smtClean="0">
                <a:solidFill>
                  <a:srgbClr val="FF0000"/>
                </a:solidFill>
              </a:rPr>
              <a:t> yoğun bakım ünitelerinden erken dönemde taburcu edilme politikası şu nedenlere bağlı olarak benimsenmiştir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err="1" smtClean="0"/>
              <a:t>Yenidoğanın</a:t>
            </a:r>
            <a:r>
              <a:rPr lang="tr-TR" dirty="0" smtClean="0"/>
              <a:t> hastane ortamındaki patojenlere maruz kalma süresinin kısalması ile </a:t>
            </a:r>
            <a:r>
              <a:rPr lang="tr-TR" dirty="0" err="1" smtClean="0"/>
              <a:t>nazokamiyal</a:t>
            </a:r>
            <a:r>
              <a:rPr lang="tr-TR" dirty="0" smtClean="0"/>
              <a:t> enfeksiyon riskinin önlenmesi,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Hastane maliyetlerinin azalması,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Hastane yataklarının daha etkin kullanılması,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Teknolojik gelişmelere bağlı olarak yoğun bakım hizmetine gereksinim duyan </a:t>
            </a:r>
            <a:r>
              <a:rPr lang="tr-TR" dirty="0" err="1" smtClean="0"/>
              <a:t>yenidoğan</a:t>
            </a:r>
            <a:r>
              <a:rPr lang="tr-TR" dirty="0" smtClean="0"/>
              <a:t> sayısının giderek artması,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Ebeveyn-bebek ayrılığının daha kısa sürmesi,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 err="1" smtClean="0"/>
              <a:t>Yenidoğan</a:t>
            </a:r>
            <a:r>
              <a:rPr lang="tr-TR" dirty="0" smtClean="0"/>
              <a:t> yoğun bakım ünitesi ortamının </a:t>
            </a:r>
            <a:r>
              <a:rPr lang="tr-TR" dirty="0" err="1" smtClean="0"/>
              <a:t>yenidoğanın</a:t>
            </a:r>
            <a:r>
              <a:rPr lang="tr-TR" dirty="0" smtClean="0"/>
              <a:t> gelişimi üzerindeki olumsuz etkilerinin önlenmesidir.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8494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tr-TR" b="1" dirty="0" err="1" smtClean="0"/>
              <a:t>Preterm</a:t>
            </a:r>
            <a:r>
              <a:rPr lang="tr-TR" b="1" dirty="0" smtClean="0"/>
              <a:t> </a:t>
            </a:r>
            <a:r>
              <a:rPr lang="tr-TR" b="1" dirty="0" err="1" smtClean="0"/>
              <a:t>Yenidoğanlarda</a:t>
            </a:r>
            <a:r>
              <a:rPr lang="tr-TR" b="1" dirty="0" smtClean="0"/>
              <a:t> Taburculuk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9249" y="1825624"/>
            <a:ext cx="11588620" cy="4892417"/>
          </a:xfrm>
        </p:spPr>
        <p:txBody>
          <a:bodyPr/>
          <a:lstStyle/>
          <a:p>
            <a:pPr algn="just"/>
            <a:r>
              <a:rPr lang="tr-TR" dirty="0" smtClean="0"/>
              <a:t>Amerikan Pediatri Akademisi tarafından güvenli taburculuk </a:t>
            </a:r>
            <a:r>
              <a:rPr lang="tr-TR" dirty="0" err="1" smtClean="0"/>
              <a:t>yenidoğanın</a:t>
            </a:r>
            <a:r>
              <a:rPr lang="tr-TR" dirty="0" smtClean="0"/>
              <a:t> hastane ortamından </a:t>
            </a:r>
            <a:r>
              <a:rPr lang="tr-TR" dirty="0" err="1" smtClean="0"/>
              <a:t>primer</a:t>
            </a:r>
            <a:r>
              <a:rPr lang="tr-TR" dirty="0" smtClean="0"/>
              <a:t> bakım verici olan anneye başarı ile teslim edilmesi olarak tanımlanmıştır. </a:t>
            </a:r>
          </a:p>
          <a:p>
            <a:pPr algn="just"/>
            <a:r>
              <a:rPr lang="tr-TR" dirty="0" smtClean="0"/>
              <a:t>Bunun için </a:t>
            </a:r>
            <a:r>
              <a:rPr lang="tr-TR" dirty="0" err="1" smtClean="0"/>
              <a:t>yenidoğan</a:t>
            </a:r>
            <a:r>
              <a:rPr lang="tr-TR" dirty="0" smtClean="0"/>
              <a:t> ve ebeveynleri disiplinler arası iş birliğiyle gerçekleştirilen bir taburculuk planına gereksinim duymaktadır. </a:t>
            </a:r>
          </a:p>
          <a:p>
            <a:pPr algn="just"/>
            <a:r>
              <a:rPr lang="tr-TR" dirty="0" smtClean="0"/>
              <a:t>Başarılı bir taburculuk planı, </a:t>
            </a:r>
            <a:r>
              <a:rPr lang="tr-TR" dirty="0" err="1" smtClean="0">
                <a:solidFill>
                  <a:srgbClr val="FF0000"/>
                </a:solidFill>
              </a:rPr>
              <a:t>yenidoğanın</a:t>
            </a:r>
            <a:r>
              <a:rPr lang="tr-TR" dirty="0" smtClean="0">
                <a:solidFill>
                  <a:srgbClr val="FF0000"/>
                </a:solidFill>
              </a:rPr>
              <a:t> taburcu olmadan önce en üst düzeyde fonksiyonlarını kazanmasına, tıbbi yönetimin kolaylaşmasına ve ebeveynlerin </a:t>
            </a:r>
            <a:r>
              <a:rPr lang="tr-TR" dirty="0" err="1" smtClean="0">
                <a:solidFill>
                  <a:srgbClr val="FF0000"/>
                </a:solidFill>
              </a:rPr>
              <a:t>yenidoğanın</a:t>
            </a:r>
            <a:r>
              <a:rPr lang="tr-TR" dirty="0" smtClean="0">
                <a:solidFill>
                  <a:srgbClr val="FF0000"/>
                </a:solidFill>
              </a:rPr>
              <a:t> evdeki bakımına hazırlanmalarına olanak sağlar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64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7910" y="270588"/>
            <a:ext cx="11653935" cy="6307494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Annenin, </a:t>
            </a:r>
            <a:r>
              <a:rPr lang="tr-TR" dirty="0" err="1" smtClean="0"/>
              <a:t>yenidoğanın</a:t>
            </a:r>
            <a:r>
              <a:rPr lang="tr-TR" dirty="0" smtClean="0"/>
              <a:t> ve ailenin gereksinimlerine yönelik başarılı bir taburculuk planının oluşturulmasında, değerlendirme ve sorunları saptama ilk adım olmalıdır</a:t>
            </a:r>
          </a:p>
          <a:p>
            <a:pPr algn="just"/>
            <a:r>
              <a:rPr lang="tr-TR" dirty="0" smtClean="0"/>
              <a:t>Bu değerlendirme çok aşamalı ve çok yönlü bir süreç olup, </a:t>
            </a:r>
            <a:r>
              <a:rPr lang="tr-TR" dirty="0" err="1" smtClean="0"/>
              <a:t>yenidoğan</a:t>
            </a:r>
            <a:r>
              <a:rPr lang="tr-TR" dirty="0" smtClean="0"/>
              <a:t> hastaneye kabul edildiği andan itibaren başlamalıdır </a:t>
            </a:r>
          </a:p>
          <a:p>
            <a:pPr algn="just"/>
            <a:r>
              <a:rPr lang="tr-TR" dirty="0" smtClean="0"/>
              <a:t>Bu yaklaşım </a:t>
            </a:r>
            <a:r>
              <a:rPr lang="tr-TR" dirty="0" err="1" smtClean="0"/>
              <a:t>yenidoğanın</a:t>
            </a:r>
            <a:r>
              <a:rPr lang="tr-TR" dirty="0" smtClean="0"/>
              <a:t> yoğun bakım ünitesindeki bakımından sorumlu sağlık profesyonellerine;</a:t>
            </a:r>
          </a:p>
          <a:p>
            <a:pPr marL="0" indent="0" algn="just">
              <a:buNone/>
            </a:pPr>
            <a:r>
              <a:rPr lang="tr-TR" dirty="0" smtClean="0"/>
              <a:t>1. </a:t>
            </a:r>
            <a:r>
              <a:rPr lang="tr-TR" dirty="0" err="1" smtClean="0"/>
              <a:t>Yenidoğanın</a:t>
            </a:r>
            <a:r>
              <a:rPr lang="tr-TR" dirty="0" smtClean="0"/>
              <a:t> tıbbi gereksinimlerinin belirlenmesi, </a:t>
            </a:r>
          </a:p>
          <a:p>
            <a:pPr marL="0" indent="0" algn="just">
              <a:buNone/>
            </a:pPr>
            <a:r>
              <a:rPr lang="tr-TR" dirty="0" smtClean="0"/>
              <a:t>2. Ebeveynin </a:t>
            </a:r>
            <a:r>
              <a:rPr lang="tr-TR" dirty="0" err="1" smtClean="0"/>
              <a:t>yenidoğanın</a:t>
            </a:r>
            <a:r>
              <a:rPr lang="tr-TR" dirty="0" smtClean="0"/>
              <a:t> bakımı yönündeki bilgi ve becerilerinin tanımlanması, </a:t>
            </a:r>
          </a:p>
          <a:p>
            <a:pPr marL="0" indent="0" algn="just">
              <a:buNone/>
            </a:pPr>
            <a:r>
              <a:rPr lang="tr-TR" dirty="0" smtClean="0"/>
              <a:t>3. Ebeveynlerin finansal ve sosyal destek kaynaklarının belirlenmesi, </a:t>
            </a:r>
          </a:p>
          <a:p>
            <a:pPr marL="0" indent="0" algn="just">
              <a:buNone/>
            </a:pPr>
            <a:r>
              <a:rPr lang="tr-TR" dirty="0" smtClean="0"/>
              <a:t>4. Ebeveynlerin yeni rollerine uyumlarının ve ebeveyn- bebek etkileşiminin tanımlanması gibi konularda yol gösterir.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2174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5943" y="345233"/>
            <a:ext cx="11653935" cy="6279502"/>
          </a:xfrm>
        </p:spPr>
        <p:txBody>
          <a:bodyPr/>
          <a:lstStyle/>
          <a:p>
            <a:pPr algn="just"/>
            <a:r>
              <a:rPr lang="tr-TR" dirty="0" err="1" smtClean="0"/>
              <a:t>Preterm</a:t>
            </a:r>
            <a:r>
              <a:rPr lang="tr-TR" dirty="0" smtClean="0"/>
              <a:t> </a:t>
            </a:r>
            <a:r>
              <a:rPr lang="tr-TR" dirty="0" err="1" smtClean="0"/>
              <a:t>yenidoğanların</a:t>
            </a:r>
            <a:r>
              <a:rPr lang="tr-TR" dirty="0" smtClean="0"/>
              <a:t> taburculuğunu değerlendiren ve planlayan ekip alanında uzman kişilerden oluşmalı ve iş birliği içinde çalışmalıdır. </a:t>
            </a:r>
          </a:p>
          <a:p>
            <a:pPr algn="just"/>
            <a:r>
              <a:rPr lang="tr-TR" dirty="0" smtClean="0"/>
              <a:t>İdeal bir ekipte başta </a:t>
            </a:r>
            <a:r>
              <a:rPr lang="tr-TR" dirty="0" err="1" smtClean="0"/>
              <a:t>yenidoğan</a:t>
            </a:r>
            <a:r>
              <a:rPr lang="tr-TR" dirty="0" smtClean="0"/>
              <a:t> uzmanı, </a:t>
            </a:r>
            <a:r>
              <a:rPr lang="tr-TR" dirty="0" err="1" smtClean="0"/>
              <a:t>yenidoğan</a:t>
            </a:r>
            <a:r>
              <a:rPr lang="tr-TR" dirty="0" smtClean="0"/>
              <a:t> hemşiresi ve sosyal hizmet uzmanı olmak üzere pediatrik oftalmolog, pediatrik </a:t>
            </a:r>
            <a:r>
              <a:rPr lang="tr-TR" dirty="0" err="1" smtClean="0"/>
              <a:t>odyolog</a:t>
            </a:r>
            <a:r>
              <a:rPr lang="tr-TR" dirty="0" smtClean="0"/>
              <a:t>, pediatrik nöroloji uzmanı, gelişimsel pediatri uzmanı, pediatrik cerrah, pediatrik fizyoterapist, beslenme uzmanı ve pediatrik nöroloji uzmanının bulunması önerilmektedir.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1353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3935" y="485192"/>
            <a:ext cx="11756571" cy="6167535"/>
          </a:xfrm>
        </p:spPr>
        <p:txBody>
          <a:bodyPr/>
          <a:lstStyle/>
          <a:p>
            <a:pPr algn="just"/>
            <a:r>
              <a:rPr lang="tr-TR" dirty="0"/>
              <a:t>İ</a:t>
            </a:r>
            <a:r>
              <a:rPr lang="tr-TR" dirty="0" smtClean="0"/>
              <a:t>zlem ve muayenelerin yanı sıra taburculuk planlanırken, </a:t>
            </a:r>
            <a:r>
              <a:rPr lang="tr-TR" dirty="0" err="1" smtClean="0"/>
              <a:t>preterm</a:t>
            </a:r>
            <a:r>
              <a:rPr lang="tr-TR" dirty="0" smtClean="0"/>
              <a:t> </a:t>
            </a:r>
            <a:r>
              <a:rPr lang="tr-TR" dirty="0" err="1" smtClean="0"/>
              <a:t>yenidoğana</a:t>
            </a:r>
            <a:r>
              <a:rPr lang="tr-TR" dirty="0" smtClean="0"/>
              <a:t> çeşitli testler uygulanmalı ve bu test sonuçlarının taburculuk kriterlerine uyup uymadığı değerlendirilmelidir. </a:t>
            </a:r>
          </a:p>
          <a:p>
            <a:pPr marL="0" indent="0" algn="just">
              <a:buNone/>
            </a:pPr>
            <a:r>
              <a:rPr lang="tr-TR" dirty="0" smtClean="0"/>
              <a:t>Bu testler, </a:t>
            </a:r>
          </a:p>
          <a:p>
            <a:pPr algn="just"/>
            <a:r>
              <a:rPr lang="tr-TR" dirty="0" err="1" smtClean="0"/>
              <a:t>Metabolik</a:t>
            </a:r>
            <a:r>
              <a:rPr lang="tr-TR" dirty="0" smtClean="0"/>
              <a:t> tarama testi ve </a:t>
            </a:r>
            <a:r>
              <a:rPr lang="tr-TR" dirty="0" err="1" smtClean="0"/>
              <a:t>tiroid</a:t>
            </a:r>
            <a:r>
              <a:rPr lang="tr-TR" dirty="0" smtClean="0"/>
              <a:t> fonksiyon testleri, </a:t>
            </a:r>
          </a:p>
          <a:p>
            <a:pPr algn="just"/>
            <a:r>
              <a:rPr lang="tr-TR" dirty="0" smtClean="0"/>
              <a:t>Düşük demir depoları nedeniyle </a:t>
            </a:r>
            <a:r>
              <a:rPr lang="tr-TR" dirty="0" err="1" smtClean="0"/>
              <a:t>pretermlerde</a:t>
            </a:r>
            <a:r>
              <a:rPr lang="tr-TR" dirty="0" smtClean="0"/>
              <a:t> anemi sık gelişir. Bu nedenle </a:t>
            </a:r>
            <a:r>
              <a:rPr lang="tr-TR" dirty="0" err="1" smtClean="0"/>
              <a:t>retikülosit</a:t>
            </a:r>
            <a:r>
              <a:rPr lang="tr-TR" dirty="0" smtClean="0"/>
              <a:t> sayımıyla birlikte tam kan sayımı testleri, </a:t>
            </a:r>
          </a:p>
          <a:p>
            <a:pPr algn="just"/>
            <a:r>
              <a:rPr lang="tr-TR" dirty="0" err="1" smtClean="0"/>
              <a:t>Preterm</a:t>
            </a:r>
            <a:r>
              <a:rPr lang="tr-TR" dirty="0" smtClean="0"/>
              <a:t> </a:t>
            </a:r>
            <a:r>
              <a:rPr lang="tr-TR" dirty="0" err="1" smtClean="0"/>
              <a:t>yenidoğanlarda</a:t>
            </a:r>
            <a:r>
              <a:rPr lang="tr-TR" dirty="0" smtClean="0"/>
              <a:t> beyin damarları yeteri kadar olgunlaşmadığı için </a:t>
            </a:r>
            <a:r>
              <a:rPr lang="tr-TR" dirty="0" err="1" smtClean="0"/>
              <a:t>intraventriküler</a:t>
            </a:r>
            <a:r>
              <a:rPr lang="tr-TR" dirty="0" smtClean="0"/>
              <a:t> kanama sık görülür. Bu nedenle </a:t>
            </a:r>
            <a:r>
              <a:rPr lang="tr-TR" dirty="0" err="1" smtClean="0"/>
              <a:t>kranial</a:t>
            </a:r>
            <a:r>
              <a:rPr lang="tr-TR" dirty="0" smtClean="0"/>
              <a:t> ultrasonografi testi, </a:t>
            </a:r>
          </a:p>
          <a:p>
            <a:pPr algn="just"/>
            <a:r>
              <a:rPr lang="tr-TR" dirty="0" smtClean="0"/>
              <a:t>Vitamin ve mineral depoları </a:t>
            </a:r>
            <a:r>
              <a:rPr lang="tr-TR" dirty="0" err="1" smtClean="0"/>
              <a:t>preterm</a:t>
            </a:r>
            <a:r>
              <a:rPr lang="tr-TR" dirty="0" smtClean="0"/>
              <a:t> bebeklerde yetersizdir. Vitamin ve mineral seviyelerinin ölçüm testleridir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3236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İZLEM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2596" y="1825624"/>
            <a:ext cx="11700588" cy="4780449"/>
          </a:xfrm>
        </p:spPr>
        <p:txBody>
          <a:bodyPr>
            <a:normAutofit/>
          </a:bodyPr>
          <a:lstStyle/>
          <a:p>
            <a:pPr algn="just"/>
            <a:r>
              <a:rPr lang="tr-TR" dirty="0" err="1" smtClean="0"/>
              <a:t>Preterm</a:t>
            </a:r>
            <a:r>
              <a:rPr lang="tr-TR" dirty="0" smtClean="0"/>
              <a:t> </a:t>
            </a:r>
            <a:r>
              <a:rPr lang="tr-TR" dirty="0" err="1" smtClean="0"/>
              <a:t>yenidoğanların</a:t>
            </a:r>
            <a:r>
              <a:rPr lang="tr-TR" dirty="0" smtClean="0"/>
              <a:t> tüm bu tıbbi gereksinimlerinin değerlendirilmesi taburculuk sonrası izlem planının oluşturulmasında önemli rol oynar.</a:t>
            </a:r>
          </a:p>
          <a:p>
            <a:pPr algn="just"/>
            <a:r>
              <a:rPr lang="tr-TR" dirty="0" smtClean="0"/>
              <a:t> </a:t>
            </a:r>
            <a:r>
              <a:rPr lang="tr-TR" dirty="0" err="1" smtClean="0"/>
              <a:t>Yenidoğanın</a:t>
            </a:r>
            <a:r>
              <a:rPr lang="tr-TR" dirty="0" smtClean="0"/>
              <a:t> yoğun bakım ünitesindeki </a:t>
            </a:r>
            <a:r>
              <a:rPr lang="tr-TR" dirty="0" err="1" smtClean="0"/>
              <a:t>primer</a:t>
            </a:r>
            <a:r>
              <a:rPr lang="tr-TR" dirty="0" smtClean="0"/>
              <a:t> bakımından sorumlu olan </a:t>
            </a:r>
            <a:r>
              <a:rPr lang="tr-TR" dirty="0" err="1" smtClean="0"/>
              <a:t>yenidoğan</a:t>
            </a:r>
            <a:r>
              <a:rPr lang="tr-TR" dirty="0" smtClean="0"/>
              <a:t> uzmanı ve hemşiresi, farklı disiplinlerin de katılımıyla taburculuk öncesi izlem planının görüşülmesini sağlamalıdır. </a:t>
            </a:r>
          </a:p>
          <a:p>
            <a:pPr algn="just"/>
            <a:r>
              <a:rPr lang="tr-TR" dirty="0" smtClean="0"/>
              <a:t>Bu görüşmelerde </a:t>
            </a:r>
            <a:r>
              <a:rPr lang="tr-TR" dirty="0" err="1" smtClean="0"/>
              <a:t>yenidoğanın</a:t>
            </a:r>
            <a:r>
              <a:rPr lang="tr-TR" dirty="0" smtClean="0"/>
              <a:t> tıbbi durumu, iyileşme düzeyi ve devam eden sağlık sorunları belirlenmelidir. </a:t>
            </a:r>
          </a:p>
          <a:p>
            <a:pPr algn="just"/>
            <a:r>
              <a:rPr lang="tr-TR" dirty="0" err="1" smtClean="0"/>
              <a:t>Preterm</a:t>
            </a:r>
            <a:r>
              <a:rPr lang="tr-TR" dirty="0" smtClean="0"/>
              <a:t> </a:t>
            </a:r>
            <a:r>
              <a:rPr lang="tr-TR" dirty="0" err="1" smtClean="0"/>
              <a:t>yenidoğanın</a:t>
            </a:r>
            <a:r>
              <a:rPr lang="tr-TR" dirty="0" smtClean="0"/>
              <a:t> devam eden sağlık sorunları varsa bunların listesi oluşturulmalı, izlem ve tedavi planları belirlenmeli ve bunlar izlemi yapacak sağlık personellerine iletilmelidir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779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1460</Words>
  <Application>Microsoft Office PowerPoint</Application>
  <PresentationFormat>Geniş ekran</PresentationFormat>
  <Paragraphs>87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Teması</vt:lpstr>
      <vt:lpstr>Yenidoğan taburculuğu ve izlem</vt:lpstr>
      <vt:lpstr>PowerPoint Sunusu</vt:lpstr>
      <vt:lpstr>PowerPoint Sunusu</vt:lpstr>
      <vt:lpstr>PowerPoint Sunusu</vt:lpstr>
      <vt:lpstr>Preterm Yenidoğanlarda Taburculuk </vt:lpstr>
      <vt:lpstr>PowerPoint Sunusu</vt:lpstr>
      <vt:lpstr>PowerPoint Sunusu</vt:lpstr>
      <vt:lpstr>PowerPoint Sunusu</vt:lpstr>
      <vt:lpstr>İZLEM</vt:lpstr>
      <vt:lpstr>Sosyal Değerlendirme 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>Kastamonu Univertsity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Yenidoğan taburculuğu ve izlem</dc:title>
  <dc:creator>Yazar</dc:creator>
  <cp:lastModifiedBy>Yazar</cp:lastModifiedBy>
  <cp:revision>9</cp:revision>
  <dcterms:created xsi:type="dcterms:W3CDTF">2025-09-15T12:31:17Z</dcterms:created>
  <dcterms:modified xsi:type="dcterms:W3CDTF">2026-05-14T11:28:34Z</dcterms:modified>
</cp:coreProperties>
</file>