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6"/>
  </p:notesMasterIdLst>
  <p:sldIdLst>
    <p:sldId id="256" r:id="rId4"/>
    <p:sldId id="257" r:id="rId5"/>
    <p:sldId id="258" r:id="rId6"/>
    <p:sldId id="268" r:id="rId7"/>
    <p:sldId id="269" r:id="rId8"/>
    <p:sldId id="270" r:id="rId9"/>
    <p:sldId id="283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4" r:id="rId23"/>
    <p:sldId id="285" r:id="rId24"/>
    <p:sldId id="267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3.png"/><Relationship Id="rId7" Type="http://schemas.openxmlformats.org/officeDocument/2006/relationships/image" Target="../media/image39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4.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KÖK İÇININ TANIMLI OLMA ŞARTI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13" name="Google Shape;310;p25" descr="image.png">
            <a:extLst>
              <a:ext uri="{FF2B5EF4-FFF2-40B4-BE49-F238E27FC236}">
                <a16:creationId xmlns:a16="http://schemas.microsoft.com/office/drawing/2014/main" id="{1740823E-DE7B-49DA-8540-D658FAAA5D3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4446" y="2700336"/>
            <a:ext cx="4214812" cy="2857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311;p25" descr="image.png">
            <a:extLst>
              <a:ext uri="{FF2B5EF4-FFF2-40B4-BE49-F238E27FC236}">
                <a16:creationId xmlns:a16="http://schemas.microsoft.com/office/drawing/2014/main" id="{2EEE8902-41BF-4685-A73F-B597CD075ED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037071" y="2700336"/>
            <a:ext cx="4214812" cy="2857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312;p25" descr="image.png">
            <a:extLst>
              <a:ext uri="{FF2B5EF4-FFF2-40B4-BE49-F238E27FC236}">
                <a16:creationId xmlns:a16="http://schemas.microsoft.com/office/drawing/2014/main" id="{544CC254-8072-43E7-BEB8-5FBA3B6D77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8234" y="4338637"/>
            <a:ext cx="3637649" cy="699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313;p25" descr="image.png">
            <a:extLst>
              <a:ext uri="{FF2B5EF4-FFF2-40B4-BE49-F238E27FC236}">
                <a16:creationId xmlns:a16="http://schemas.microsoft.com/office/drawing/2014/main" id="{A585C3C5-074C-45CD-9DCE-E2EFE6546E3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80859" y="4338637"/>
            <a:ext cx="3637649" cy="699796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321;p25">
            <a:extLst>
              <a:ext uri="{FF2B5EF4-FFF2-40B4-BE49-F238E27FC236}">
                <a16:creationId xmlns:a16="http://schemas.microsoft.com/office/drawing/2014/main" id="{3FD8EB54-680A-411F-A890-8294CD8B3FBE}"/>
              </a:ext>
            </a:extLst>
          </p:cNvPr>
          <p:cNvSpPr txBox="1"/>
          <p:nvPr/>
        </p:nvSpPr>
        <p:spPr>
          <a:xfrm>
            <a:off x="1564476" y="3033712"/>
            <a:ext cx="3819530" cy="349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n Çift İse</a:t>
            </a:r>
            <a:endParaRPr/>
          </a:p>
        </p:txBody>
      </p:sp>
      <p:sp>
        <p:nvSpPr>
          <p:cNvPr id="18" name="Google Shape;322;p25">
            <a:extLst>
              <a:ext uri="{FF2B5EF4-FFF2-40B4-BE49-F238E27FC236}">
                <a16:creationId xmlns:a16="http://schemas.microsoft.com/office/drawing/2014/main" id="{B9C6E9B3-F426-4865-A77E-8DB110A963EC}"/>
              </a:ext>
            </a:extLst>
          </p:cNvPr>
          <p:cNvSpPr txBox="1"/>
          <p:nvPr/>
        </p:nvSpPr>
        <p:spPr>
          <a:xfrm>
            <a:off x="1518234" y="3567112"/>
            <a:ext cx="3637649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Kök derecesi çift olduğunda kök içi negatif olamaz!</a:t>
            </a:r>
            <a:endParaRPr/>
          </a:p>
        </p:txBody>
      </p:sp>
      <p:sp>
        <p:nvSpPr>
          <p:cNvPr id="19" name="Google Shape;323;p25">
            <a:extLst>
              <a:ext uri="{FF2B5EF4-FFF2-40B4-BE49-F238E27FC236}">
                <a16:creationId xmlns:a16="http://schemas.microsoft.com/office/drawing/2014/main" id="{1729C904-48F8-4CB9-BBA3-FB8B93C75A1D}"/>
              </a:ext>
            </a:extLst>
          </p:cNvPr>
          <p:cNvSpPr txBox="1"/>
          <p:nvPr/>
        </p:nvSpPr>
        <p:spPr>
          <a:xfrm>
            <a:off x="7327101" y="3033712"/>
            <a:ext cx="3819530" cy="349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n Tek İse</a:t>
            </a:r>
            <a:endParaRPr/>
          </a:p>
        </p:txBody>
      </p:sp>
      <p:sp>
        <p:nvSpPr>
          <p:cNvPr id="20" name="Google Shape;324;p25">
            <a:extLst>
              <a:ext uri="{FF2B5EF4-FFF2-40B4-BE49-F238E27FC236}">
                <a16:creationId xmlns:a16="http://schemas.microsoft.com/office/drawing/2014/main" id="{85A149D6-EF31-4A1F-B535-67F475D569D2}"/>
              </a:ext>
            </a:extLst>
          </p:cNvPr>
          <p:cNvSpPr txBox="1"/>
          <p:nvPr/>
        </p:nvSpPr>
        <p:spPr>
          <a:xfrm>
            <a:off x="7280859" y="3567112"/>
            <a:ext cx="3637649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Kök derecesi tek olduğunda kök içi her türlü reel sayı olabilir.</a:t>
            </a:r>
            <a:endParaRPr/>
          </a:p>
        </p:txBody>
      </p:sp>
      <p:pic>
        <p:nvPicPr>
          <p:cNvPr id="21" name="Google Shape;325;p25" descr="image.png">
            <a:extLst>
              <a:ext uri="{FF2B5EF4-FFF2-40B4-BE49-F238E27FC236}">
                <a16:creationId xmlns:a16="http://schemas.microsoft.com/office/drawing/2014/main" id="{28D6242A-13E8-439B-AC2C-966A5F6F38A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35416" y="4614862"/>
            <a:ext cx="373186" cy="145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326;p25" descr="image.png">
            <a:extLst>
              <a:ext uri="{FF2B5EF4-FFF2-40B4-BE49-F238E27FC236}">
                <a16:creationId xmlns:a16="http://schemas.microsoft.com/office/drawing/2014/main" id="{CB7EDD1D-ACE4-47E3-B928-9AD1127A21A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484325" y="4614862"/>
            <a:ext cx="409971" cy="145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6090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 DIŞINA ÇIKARMA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r-TR" dirty="0"/>
              <a:t>Temel Çıkarma Kuralı;</a:t>
            </a:r>
          </a:p>
          <a:p>
            <a:pPr marL="0" indent="0">
              <a:buNone/>
            </a:pPr>
            <a:r>
              <a:rPr lang="tr-TR" dirty="0"/>
              <a:t>Bir sayının üssü ile kökün derecesi eşitse, sayı kök dışına çıkar.</a:t>
            </a:r>
          </a:p>
          <a:p>
            <a:pPr marL="0" indent="0">
              <a:buNone/>
            </a:pPr>
            <a:r>
              <a:rPr lang="tr-TR" b="1" dirty="0"/>
              <a:t>Tek Dereceli Kökler: </a:t>
            </a:r>
            <a:r>
              <a:rPr lang="tr-TR" dirty="0"/>
              <a:t>Kök derecesi tek sayı (3, 5, 7...) ise ifade kök dışına aynen çıkar.</a:t>
            </a:r>
          </a:p>
          <a:p>
            <a:pPr marL="0" indent="0">
              <a:buNone/>
            </a:pPr>
            <a:r>
              <a:rPr lang="tr-TR" b="1" dirty="0"/>
              <a:t>Çift Dereceli Kökler: </a:t>
            </a:r>
            <a:r>
              <a:rPr lang="tr-TR" dirty="0"/>
              <a:t>Kök derecesi çift sayı (2, 4, 6...) ise ifade kök dışına mutlak değer içinde çıkar. Tanımlı olması için kök içinin negatif olmaması gerekir.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984F0603-CB68-4D33-9B9A-07062C6D9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214" y="3771900"/>
            <a:ext cx="2028156" cy="40563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884C8E52-FB46-4FBE-89B0-040EAF4967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840" y="5580761"/>
            <a:ext cx="1924319" cy="45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43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 DIŞINA ÇIKARMA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557338"/>
            <a:ext cx="10165081" cy="4799012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2. Tam Kare ve Tam Küp Sayılar: </a:t>
            </a:r>
            <a:r>
              <a:rPr lang="tr-TR" dirty="0"/>
              <a:t>Kök içindeki sayı bir tam kare veya tam küp ise doğrudan taban olarak dışarı çıkar.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3. Çarpım Durumundaki İfadeler: </a:t>
            </a:r>
            <a:r>
              <a:rPr lang="tr-TR" dirty="0"/>
              <a:t>Kök içindeki çarpım halindeki sayılar, ayrı ayrı kök dışına çıkarılabilir.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A0D2CFC8-AD90-4DA0-9A1D-A9B0F61B9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783" y="2811463"/>
            <a:ext cx="1848108" cy="1189037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3627891E-8114-4485-B9B4-061990FD4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8837" y="4552845"/>
            <a:ext cx="4210638" cy="149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66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 DIŞINA ÇIKARMA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4. Bölüm Durumundaki İfadeler: </a:t>
            </a:r>
            <a:r>
              <a:rPr lang="tr-TR" dirty="0"/>
              <a:t>Kök içindeki kesirli ifadeler, pay ve payda ayrı ayrı kök dışına çıkarılarak sadeleştirilebilir.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FBABF904-3730-403F-836F-1C239F6E0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446" y="3386137"/>
            <a:ext cx="4324954" cy="175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2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 DIŞINA ÇIKARMA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5. Üslü İfadeleri Kök Dışına Çıkarma: </a:t>
            </a:r>
            <a:r>
              <a:rPr lang="tr-TR" dirty="0"/>
              <a:t>Kök içindeki sayının üssü, kök derecesine tam bölünmüyorsa, üs kök derecesine bölünerek kesirli üs olarak yazılır.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A8FCC2E6-67FE-41A4-8A85-216D3059F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429000"/>
            <a:ext cx="3820058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46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 x reel sayısının sayı doğrusu üzerinde sıfıra olan uzaklığına x in mutlak değeri denir.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Uzaklık negatif olamaz!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7" name="Google Shape;486;p34" descr="image.png">
            <a:extLst>
              <a:ext uri="{FF2B5EF4-FFF2-40B4-BE49-F238E27FC236}">
                <a16:creationId xmlns:a16="http://schemas.microsoft.com/office/drawing/2014/main" id="{C323935B-438B-43A2-B9DE-A3348450EED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00400" y="3280569"/>
            <a:ext cx="49530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497;p34" descr="image.png">
            <a:extLst>
              <a:ext uri="{FF2B5EF4-FFF2-40B4-BE49-F238E27FC236}">
                <a16:creationId xmlns:a16="http://schemas.microsoft.com/office/drawing/2014/main" id="{4121283D-12CB-423C-86BA-80E3953B2AB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6347" y="3471069"/>
            <a:ext cx="170110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5730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DEĞERIN TEMEL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pic>
        <p:nvPicPr>
          <p:cNvPr id="7" name="Google Shape;503;p35" descr="image.png">
            <a:extLst>
              <a:ext uri="{FF2B5EF4-FFF2-40B4-BE49-F238E27FC236}">
                <a16:creationId xmlns:a16="http://schemas.microsoft.com/office/drawing/2014/main" id="{1701DBD6-8536-4F3C-ACBD-597BF104F41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19224" y="2471737"/>
            <a:ext cx="4171950" cy="2886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04;p35" descr="image.png">
            <a:extLst>
              <a:ext uri="{FF2B5EF4-FFF2-40B4-BE49-F238E27FC236}">
                <a16:creationId xmlns:a16="http://schemas.microsoft.com/office/drawing/2014/main" id="{60E52FDE-2506-403C-AA45-535AB7DB57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29169" y="2471737"/>
            <a:ext cx="4524374" cy="2886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05;p35" descr="image.png">
            <a:extLst>
              <a:ext uri="{FF2B5EF4-FFF2-40B4-BE49-F238E27FC236}">
                <a16:creationId xmlns:a16="http://schemas.microsoft.com/office/drawing/2014/main" id="{63E0B58B-67C0-4E11-97CE-BD598C20ABB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86663" y="4310756"/>
            <a:ext cx="3600656" cy="70679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513;p35">
            <a:extLst>
              <a:ext uri="{FF2B5EF4-FFF2-40B4-BE49-F238E27FC236}">
                <a16:creationId xmlns:a16="http://schemas.microsoft.com/office/drawing/2014/main" id="{C9048FB0-6E2C-44B9-9A3C-7E36733B6403}"/>
              </a:ext>
            </a:extLst>
          </p:cNvPr>
          <p:cNvSpPr txBox="1"/>
          <p:nvPr/>
        </p:nvSpPr>
        <p:spPr>
          <a:xfrm>
            <a:off x="7086663" y="2675066"/>
            <a:ext cx="3780688" cy="353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Üçgen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Eşitsizliği</a:t>
            </a:r>
            <a:endParaRPr dirty="0"/>
          </a:p>
        </p:txBody>
      </p:sp>
      <p:sp>
        <p:nvSpPr>
          <p:cNvPr id="11" name="Google Shape;514;p35">
            <a:extLst>
              <a:ext uri="{FF2B5EF4-FFF2-40B4-BE49-F238E27FC236}">
                <a16:creationId xmlns:a16="http://schemas.microsoft.com/office/drawing/2014/main" id="{4D9D609F-C79E-415F-839A-7BAE7E9EB1A0}"/>
              </a:ext>
            </a:extLst>
          </p:cNvPr>
          <p:cNvSpPr txBox="1"/>
          <p:nvPr/>
        </p:nvSpPr>
        <p:spPr>
          <a:xfrm>
            <a:off x="6763073" y="3054730"/>
            <a:ext cx="3780688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İki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toplamının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mutlak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mutlak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değerleri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toplamından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küçük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veya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eşittir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pic>
        <p:nvPicPr>
          <p:cNvPr id="12" name="Google Shape;518;p35" descr="image.png">
            <a:extLst>
              <a:ext uri="{FF2B5EF4-FFF2-40B4-BE49-F238E27FC236}">
                <a16:creationId xmlns:a16="http://schemas.microsoft.com/office/drawing/2014/main" id="{CF0D5E7D-BFF1-455C-92BB-2394D4E9A42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3311" y="4577456"/>
            <a:ext cx="1781183" cy="2061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519;p35" descr="image.png">
            <a:extLst>
              <a:ext uri="{FF2B5EF4-FFF2-40B4-BE49-F238E27FC236}">
                <a16:creationId xmlns:a16="http://schemas.microsoft.com/office/drawing/2014/main" id="{FF6BB4FF-0378-4FF6-9601-528CD900036C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98016" y="2820292"/>
            <a:ext cx="1709855" cy="2817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520;p35" descr="image.png">
            <a:extLst>
              <a:ext uri="{FF2B5EF4-FFF2-40B4-BE49-F238E27FC236}">
                <a16:creationId xmlns:a16="http://schemas.microsoft.com/office/drawing/2014/main" id="{B0DF93BD-F765-4347-831D-74A78855D81F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996531" y="3338511"/>
            <a:ext cx="2604044" cy="37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521;p35" descr="image.png">
            <a:extLst>
              <a:ext uri="{FF2B5EF4-FFF2-40B4-BE49-F238E27FC236}">
                <a16:creationId xmlns:a16="http://schemas.microsoft.com/office/drawing/2014/main" id="{DB3152B1-588E-4A7C-84B8-87060FB5583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46272" y="3998820"/>
            <a:ext cx="1535128" cy="3779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470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DEĞERLI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|x| = a (a &gt; 0) ise iki durum vardır:</a:t>
            </a:r>
          </a:p>
          <a:p>
            <a:endParaRPr lang="tr-TR" dirty="0"/>
          </a:p>
          <a:p>
            <a:pPr algn="l"/>
            <a:r>
              <a:rPr lang="tr-TR" dirty="0"/>
              <a:t>Örnek: |2x - 4| = 6</a:t>
            </a:r>
            <a:br>
              <a:rPr lang="tr-TR" dirty="0"/>
            </a:br>
            <a:r>
              <a:rPr lang="tr-TR" dirty="0"/>
              <a:t> 1. 2x - 4 = 6 =&gt; 2x = 10 =&gt; x = 5</a:t>
            </a:r>
            <a:br>
              <a:rPr lang="tr-TR" dirty="0"/>
            </a:br>
            <a:r>
              <a:rPr lang="tr-TR" dirty="0"/>
              <a:t> 2. 2x - 4 = -6 =&gt; 2x = -2 =&gt; x = -1</a:t>
            </a:r>
            <a:br>
              <a:rPr lang="tr-TR" dirty="0"/>
            </a:br>
            <a:r>
              <a:rPr lang="tr-TR" dirty="0"/>
              <a:t> Çözüm Kümesi: {-1, 5}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pic>
        <p:nvPicPr>
          <p:cNvPr id="7" name="Google Shape;527;p36" descr="image.png">
            <a:extLst>
              <a:ext uri="{FF2B5EF4-FFF2-40B4-BE49-F238E27FC236}">
                <a16:creationId xmlns:a16="http://schemas.microsoft.com/office/drawing/2014/main" id="{6013447F-9A7E-442C-93FA-D8726CD4562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57388" y="2471738"/>
            <a:ext cx="8086725" cy="828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37;p36" descr="image.png">
            <a:extLst>
              <a:ext uri="{FF2B5EF4-FFF2-40B4-BE49-F238E27FC236}">
                <a16:creationId xmlns:a16="http://schemas.microsoft.com/office/drawing/2014/main" id="{F628B184-4052-4870-98AE-67400899B47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83212" y="2843213"/>
            <a:ext cx="2035075" cy="15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153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DEĞERLI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Küçüktür durumu (|x| &lt; a):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Örnek: |x - 2| &lt; 5</a:t>
            </a:r>
            <a:br>
              <a:rPr lang="tr-TR" dirty="0"/>
            </a:br>
            <a:r>
              <a:rPr lang="tr-TR" dirty="0"/>
              <a:t> -5 &lt; x - 2 &lt; 5</a:t>
            </a:r>
            <a:br>
              <a:rPr lang="tr-TR" dirty="0"/>
            </a:br>
            <a:r>
              <a:rPr lang="tr-TR" dirty="0"/>
              <a:t> -3 &lt; x &lt; 7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  <p:pic>
        <p:nvPicPr>
          <p:cNvPr id="7" name="Google Shape;545;p37" descr="image.png">
            <a:extLst>
              <a:ext uri="{FF2B5EF4-FFF2-40B4-BE49-F238E27FC236}">
                <a16:creationId xmlns:a16="http://schemas.microsoft.com/office/drawing/2014/main" id="{9FEF9CE1-0553-4684-80BE-105B8DE772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43288" y="2728913"/>
            <a:ext cx="6858000" cy="728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55;p37" descr="image.png">
            <a:extLst>
              <a:ext uri="{FF2B5EF4-FFF2-40B4-BE49-F238E27FC236}">
                <a16:creationId xmlns:a16="http://schemas.microsoft.com/office/drawing/2014/main" id="{53543F6C-5D2C-45C3-A263-6B6A534C504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80012" y="3057525"/>
            <a:ext cx="1031974" cy="13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1129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UYGULAMA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Soru: </a:t>
            </a:r>
          </a:p>
          <a:p>
            <a:pPr marL="0" indent="0" algn="l">
              <a:buNone/>
            </a:pPr>
            <a:r>
              <a:rPr lang="tr-TR" dirty="0"/>
              <a:t>1. Kareli terim mutlak değer olarak çıkar: |-3| = 3</a:t>
            </a:r>
            <a:br>
              <a:rPr lang="tr-TR" dirty="0"/>
            </a:br>
            <a:r>
              <a:rPr lang="tr-TR" dirty="0"/>
              <a:t> 2. |-5| = 5</a:t>
            </a:r>
            <a:br>
              <a:rPr lang="tr-TR" dirty="0"/>
            </a:br>
            <a:r>
              <a:rPr lang="tr-TR" dirty="0"/>
              <a:t> 3. </a:t>
            </a:r>
            <a:r>
              <a:rPr lang="tr-TR" dirty="0" err="1"/>
              <a:t>Küpkökten</a:t>
            </a:r>
            <a:r>
              <a:rPr lang="tr-TR" dirty="0"/>
              <a:t> negatif sayı aynen çıkar: -2</a:t>
            </a:r>
            <a:br>
              <a:rPr lang="tr-TR" dirty="0"/>
            </a:br>
            <a:r>
              <a:rPr lang="tr-TR" dirty="0"/>
              <a:t> 4. Toplayalım:</a:t>
            </a:r>
            <a:br>
              <a:rPr lang="tr-TR" dirty="0"/>
            </a:br>
            <a:r>
              <a:rPr lang="tr-TR" dirty="0"/>
              <a:t> 3 + 5 - (-2) = 8 + 2 = 10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  <p:pic>
        <p:nvPicPr>
          <p:cNvPr id="7" name="Google Shape;590;p39" descr="image.png">
            <a:extLst>
              <a:ext uri="{FF2B5EF4-FFF2-40B4-BE49-F238E27FC236}">
                <a16:creationId xmlns:a16="http://schemas.microsoft.com/office/drawing/2014/main" id="{E3AC3B87-342F-4A1B-8D4A-760786AE2D1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89733" y="2043113"/>
            <a:ext cx="3010942" cy="3428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498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tr-TR" dirty="0"/>
              <a:t>Bir reel sayının kendisi ile n defa çarpılmasına "a </a:t>
            </a:r>
            <a:r>
              <a:rPr lang="tr-TR" dirty="0" err="1"/>
              <a:t>nın</a:t>
            </a:r>
            <a:r>
              <a:rPr lang="tr-TR" dirty="0"/>
              <a:t> n. kuvveti" denir.</a:t>
            </a:r>
          </a:p>
          <a:p>
            <a:endParaRPr lang="tr-TR" dirty="0"/>
          </a:p>
          <a:p>
            <a:endParaRPr lang="tr-TR" dirty="0"/>
          </a:p>
          <a:p>
            <a:pPr marL="0" indent="0" algn="l">
              <a:buNone/>
            </a:pPr>
            <a:r>
              <a:rPr lang="tr-TR" dirty="0"/>
              <a:t>a: Taban (Base)</a:t>
            </a:r>
            <a:br>
              <a:rPr lang="tr-TR" dirty="0"/>
            </a:br>
            <a:r>
              <a:rPr lang="tr-TR" dirty="0"/>
              <a:t>n: Üs (</a:t>
            </a:r>
            <a:r>
              <a:rPr lang="tr-TR" dirty="0" err="1"/>
              <a:t>Exponent</a:t>
            </a:r>
            <a:r>
              <a:rPr lang="tr-TR" dirty="0"/>
              <a:t>)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7" name="Google Shape;136;p16" descr="image.png">
            <a:extLst>
              <a:ext uri="{FF2B5EF4-FFF2-40B4-BE49-F238E27FC236}">
                <a16:creationId xmlns:a16="http://schemas.microsoft.com/office/drawing/2014/main" id="{1E0166C5-A84E-4136-98EE-20EC428AC78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71850" y="2743199"/>
            <a:ext cx="5162550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47;p16" descr="image.png">
            <a:extLst>
              <a:ext uri="{FF2B5EF4-FFF2-40B4-BE49-F238E27FC236}">
                <a16:creationId xmlns:a16="http://schemas.microsoft.com/office/drawing/2014/main" id="{079F4D19-E421-4978-96B3-CA3117B6DDF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86338" y="2981176"/>
            <a:ext cx="1915714" cy="3192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UYGULAMA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Soru:              ise             ifadesinin a türünden değeri nedir?</a:t>
            </a:r>
          </a:p>
          <a:p>
            <a:pPr marL="0" indent="0" algn="l">
              <a:buNone/>
            </a:pPr>
            <a:r>
              <a:rPr lang="tr-TR" dirty="0"/>
              <a:t>1. İfadeyi parçalayalım: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 2. 4'ü 2 tabanında yazalım: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 3. a değerini yerine koyalım:</a:t>
            </a:r>
            <a:br>
              <a:rPr lang="tr-TR" dirty="0"/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20</a:t>
            </a:fld>
            <a:endParaRPr lang="tr-TR"/>
          </a:p>
        </p:txBody>
      </p:sp>
      <p:pic>
        <p:nvPicPr>
          <p:cNvPr id="8" name="Google Shape;608;p40" descr="image.png">
            <a:extLst>
              <a:ext uri="{FF2B5EF4-FFF2-40B4-BE49-F238E27FC236}">
                <a16:creationId xmlns:a16="http://schemas.microsoft.com/office/drawing/2014/main" id="{7F90BE3E-E871-497E-B2B7-B1491F0381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71700" y="2014539"/>
            <a:ext cx="730746" cy="32384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609;p40" descr="image.png">
            <a:extLst>
              <a:ext uri="{FF2B5EF4-FFF2-40B4-BE49-F238E27FC236}">
                <a16:creationId xmlns:a16="http://schemas.microsoft.com/office/drawing/2014/main" id="{2F3DF163-D0FC-409E-9C8F-E337DBE0A53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85428" y="2014539"/>
            <a:ext cx="720206" cy="3238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612;p40" descr="image.png">
            <a:extLst>
              <a:ext uri="{FF2B5EF4-FFF2-40B4-BE49-F238E27FC236}">
                <a16:creationId xmlns:a16="http://schemas.microsoft.com/office/drawing/2014/main" id="{CA6EFB09-962D-4D2D-92EB-8D494A11CC4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79835" y="3131566"/>
            <a:ext cx="1514475" cy="3290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613;p40" descr="image.png">
            <a:extLst>
              <a:ext uri="{FF2B5EF4-FFF2-40B4-BE49-F238E27FC236}">
                <a16:creationId xmlns:a16="http://schemas.microsoft.com/office/drawing/2014/main" id="{0C710FED-07E6-48BA-A149-70EE4FC5D0B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87996" y="4228653"/>
            <a:ext cx="2628900" cy="4576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614;p40" descr="image.png">
            <a:extLst>
              <a:ext uri="{FF2B5EF4-FFF2-40B4-BE49-F238E27FC236}">
                <a16:creationId xmlns:a16="http://schemas.microsoft.com/office/drawing/2014/main" id="{65CC6538-A3CE-43C2-9331-D4291BD06C79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779835" y="5406006"/>
            <a:ext cx="1328738" cy="4576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5864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Çevik, A.S, Bozacı, E. (2018). Genel matematik 1 </a:t>
            </a:r>
            <a:r>
              <a:rPr lang="da-DK" sz="4500" dirty="0"/>
              <a:t>(</a:t>
            </a:r>
            <a:r>
              <a:rPr lang="tr-TR" sz="4500" dirty="0"/>
              <a:t>7</a:t>
            </a:r>
            <a:r>
              <a:rPr lang="da-DK" sz="4500" dirty="0"/>
              <a:t>. bs.).</a:t>
            </a:r>
            <a:r>
              <a:rPr lang="tr-TR" sz="4500" dirty="0"/>
              <a:t>  Nobel Akademik Yayıncılık.</a:t>
            </a:r>
          </a:p>
          <a:p>
            <a:pPr marL="0" indent="0" algn="l">
              <a:buNone/>
            </a:pPr>
            <a:r>
              <a:rPr lang="da-DK" sz="4500" dirty="0"/>
              <a:t>Balcı, M. (2020). Genel matematik (12. bs.). </a:t>
            </a:r>
            <a:r>
              <a:rPr lang="tr-TR" sz="4500" dirty="0" err="1"/>
              <a:t>Palme</a:t>
            </a:r>
            <a:r>
              <a:rPr lang="da-DK" sz="4500" dirty="0"/>
              <a:t> Yayın</a:t>
            </a:r>
            <a:r>
              <a:rPr lang="tr-TR" sz="4500" dirty="0" err="1"/>
              <a:t>cılık</a:t>
            </a:r>
            <a:r>
              <a:rPr lang="da-DK" sz="4500" dirty="0"/>
              <a:t>.</a:t>
            </a:r>
            <a:endParaRPr lang="tr-TR" sz="4500" dirty="0"/>
          </a:p>
          <a:p>
            <a:pPr marL="0" indent="0" algn="l">
              <a:buNone/>
            </a:pPr>
            <a:r>
              <a:rPr lang="tr-TR" sz="4500" dirty="0"/>
              <a:t>Çelik, A., &amp; Yıldırım, H. (2017). Temel matematik. Dora Yayıncılık.</a:t>
            </a:r>
          </a:p>
          <a:p>
            <a:pPr marL="0" indent="0" algn="l">
              <a:buNone/>
            </a:pPr>
            <a:r>
              <a:rPr lang="en-US" sz="4500" dirty="0"/>
              <a:t>Stewart, J., Redlin, L., &amp; Watson, S. (2021). Precalculus: Mathematics for calculus (8th ed.). Cengage Learning.</a:t>
            </a:r>
            <a:endParaRPr lang="tr-TR" sz="4500" dirty="0"/>
          </a:p>
          <a:p>
            <a:pPr marL="0" indent="0" algn="l">
              <a:buNone/>
            </a:pPr>
            <a:r>
              <a:rPr lang="en-US" sz="4500" dirty="0"/>
              <a:t>Larson, R. (2018). Precalculus with limits (4th ed.). Cengage Learning.</a:t>
            </a:r>
            <a:br>
              <a:rPr lang="tr-TR" dirty="0"/>
            </a:br>
            <a:br>
              <a:rPr lang="tr-TR" dirty="0"/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ÜSLÜ SAYI KURALLARI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8B424127-1F6E-9CED-168B-91E82F1D85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tr-TR" b="1" dirty="0"/>
                  <a:t>Sıfır ve Birinci Kuvvet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tr-TR" dirty="0"/>
                  <a:t>Her sayının 1. kuvveti kendisidir: a</a:t>
                </a:r>
                <a:r>
                  <a:rPr lang="tr-TR" baseline="30000" dirty="0"/>
                  <a:t>1</a:t>
                </a:r>
                <a:r>
                  <a:rPr lang="tr-TR" dirty="0"/>
                  <a:t>= a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tr-TR" dirty="0"/>
                  <a:t>Sıfır hariç her sayının 0. kuvveti 1'dir: a</a:t>
                </a:r>
                <a:r>
                  <a:rPr lang="tr-TR" baseline="30000" dirty="0"/>
                  <a:t>0</a:t>
                </a:r>
                <a:r>
                  <a:rPr lang="tr-TR" dirty="0"/>
                  <a:t>= 1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tr-TR" dirty="0"/>
                  <a:t>0</a:t>
                </a:r>
                <a:r>
                  <a:rPr lang="tr-TR" baseline="30000" dirty="0"/>
                  <a:t>0</a:t>
                </a:r>
                <a:r>
                  <a:rPr lang="tr-TR" dirty="0"/>
                  <a:t> belirsizdir.</a:t>
                </a:r>
              </a:p>
              <a:p>
                <a:pPr marL="0" indent="0">
                  <a:buNone/>
                </a:pPr>
                <a:r>
                  <a:rPr lang="tr-TR" b="1" dirty="0"/>
                  <a:t>Negatif Kuvvet</a:t>
                </a:r>
              </a:p>
              <a:p>
                <a:pPr marL="0" indent="0">
                  <a:buNone/>
                </a:pPr>
                <a:r>
                  <a:rPr lang="tr-TR" dirty="0"/>
                  <a:t>Üs negatif olduğunda sayı ters çevrilir: a</a:t>
                </a:r>
                <a:r>
                  <a:rPr lang="tr-TR" baseline="30000" dirty="0"/>
                  <a:t>-n </a:t>
                </a:r>
                <a:r>
                  <a:rPr lang="tr-TR" dirty="0"/>
                  <a:t>= a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baseline="300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baseline="3000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b="0" i="1" baseline="30000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8B424127-1F6E-9CED-168B-91E82F1D85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İŞLEMLER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7" name="Google Shape;181;p18" descr="image.png">
            <a:extLst>
              <a:ext uri="{FF2B5EF4-FFF2-40B4-BE49-F238E27FC236}">
                <a16:creationId xmlns:a16="http://schemas.microsoft.com/office/drawing/2014/main" id="{744D2B0A-56EA-4CBB-9AAE-C9415F0F4C2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85888" y="2680989"/>
            <a:ext cx="3571875" cy="28199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2;p18" descr="image.png">
            <a:extLst>
              <a:ext uri="{FF2B5EF4-FFF2-40B4-BE49-F238E27FC236}">
                <a16:creationId xmlns:a16="http://schemas.microsoft.com/office/drawing/2014/main" id="{198CF52A-7D96-4EE9-9A9D-B8E1C19855E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96000" y="2680989"/>
            <a:ext cx="4176713" cy="2733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83;p18" descr="image.png">
            <a:extLst>
              <a:ext uri="{FF2B5EF4-FFF2-40B4-BE49-F238E27FC236}">
                <a16:creationId xmlns:a16="http://schemas.microsoft.com/office/drawing/2014/main" id="{40AFB96A-4470-4946-9AF2-82F02A5D176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30448" y="4254785"/>
            <a:ext cx="3082753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84;p18" descr="image.png">
            <a:extLst>
              <a:ext uri="{FF2B5EF4-FFF2-40B4-BE49-F238E27FC236}">
                <a16:creationId xmlns:a16="http://schemas.microsoft.com/office/drawing/2014/main" id="{EE7837FF-17FE-4E55-B445-D17D792D36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6524" y="4254785"/>
            <a:ext cx="3604767" cy="68392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92;p18">
            <a:extLst>
              <a:ext uri="{FF2B5EF4-FFF2-40B4-BE49-F238E27FC236}">
                <a16:creationId xmlns:a16="http://schemas.microsoft.com/office/drawing/2014/main" id="{9645F4B8-B8BF-4A11-AFDD-A767290A0EE4}"/>
              </a:ext>
            </a:extLst>
          </p:cNvPr>
          <p:cNvSpPr txBox="1"/>
          <p:nvPr/>
        </p:nvSpPr>
        <p:spPr>
          <a:xfrm>
            <a:off x="1776413" y="3014364"/>
            <a:ext cx="3236891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Çarpma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İşlemi</a:t>
            </a:r>
            <a:endParaRPr dirty="0"/>
          </a:p>
        </p:txBody>
      </p:sp>
      <p:sp>
        <p:nvSpPr>
          <p:cNvPr id="12" name="Google Shape;193;p18">
            <a:extLst>
              <a:ext uri="{FF2B5EF4-FFF2-40B4-BE49-F238E27FC236}">
                <a16:creationId xmlns:a16="http://schemas.microsoft.com/office/drawing/2014/main" id="{5142F9A2-013F-4950-9036-7E45EE28B9B9}"/>
              </a:ext>
            </a:extLst>
          </p:cNvPr>
          <p:cNvSpPr txBox="1"/>
          <p:nvPr/>
        </p:nvSpPr>
        <p:spPr>
          <a:xfrm>
            <a:off x="1776413" y="3547764"/>
            <a:ext cx="3082753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Tabanlar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aynı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ise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üsler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toplanır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sp>
        <p:nvSpPr>
          <p:cNvPr id="13" name="Google Shape;194;p18">
            <a:extLst>
              <a:ext uri="{FF2B5EF4-FFF2-40B4-BE49-F238E27FC236}">
                <a16:creationId xmlns:a16="http://schemas.microsoft.com/office/drawing/2014/main" id="{BDD262C1-B8C6-4287-90BD-97F2BCEE0DC7}"/>
              </a:ext>
            </a:extLst>
          </p:cNvPr>
          <p:cNvSpPr txBox="1"/>
          <p:nvPr/>
        </p:nvSpPr>
        <p:spPr>
          <a:xfrm>
            <a:off x="6486525" y="2928341"/>
            <a:ext cx="378500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Bölme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İşlemi</a:t>
            </a:r>
            <a:endParaRPr dirty="0"/>
          </a:p>
        </p:txBody>
      </p:sp>
      <p:sp>
        <p:nvSpPr>
          <p:cNvPr id="14" name="Google Shape;195;p18">
            <a:extLst>
              <a:ext uri="{FF2B5EF4-FFF2-40B4-BE49-F238E27FC236}">
                <a16:creationId xmlns:a16="http://schemas.microsoft.com/office/drawing/2014/main" id="{3B33C125-F28F-421D-9138-BB6BE0A2E2A3}"/>
              </a:ext>
            </a:extLst>
          </p:cNvPr>
          <p:cNvSpPr txBox="1"/>
          <p:nvPr/>
        </p:nvSpPr>
        <p:spPr>
          <a:xfrm>
            <a:off x="6486524" y="3461741"/>
            <a:ext cx="3604767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Tabanlar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aynı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ise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üssünden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paydanın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üssü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çıkarılır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pic>
        <p:nvPicPr>
          <p:cNvPr id="15" name="Google Shape;196;p18" descr="image.png">
            <a:extLst>
              <a:ext uri="{FF2B5EF4-FFF2-40B4-BE49-F238E27FC236}">
                <a16:creationId xmlns:a16="http://schemas.microsoft.com/office/drawing/2014/main" id="{1B04142D-612F-4323-9330-EAD52D131BC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09800" y="4466854"/>
            <a:ext cx="1473696" cy="20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97;p18" descr="image.png">
            <a:extLst>
              <a:ext uri="{FF2B5EF4-FFF2-40B4-BE49-F238E27FC236}">
                <a16:creationId xmlns:a16="http://schemas.microsoft.com/office/drawing/2014/main" id="{A74CEAC3-E6B1-4D69-BB3B-CC325648DAB5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73727" y="4383404"/>
            <a:ext cx="936873" cy="296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ÜSSÜN ÜSSÜ VE PARANTEZLERIN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Üsler Çarpılır</a:t>
            </a:r>
          </a:p>
          <a:p>
            <a:pPr marL="0" indent="0">
              <a:buNone/>
            </a:pPr>
            <a:r>
              <a:rPr lang="tr-TR" dirty="0"/>
              <a:t>Bir üslü sayının tekrar kuvveti alındığında üsler çarpılır.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Dikkat: Negatif tabanlarda parantez yoksa üs sadece sayıya aittir, işarete etki etmez!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7" name="Google Shape;204;p19" descr="image.png">
            <a:extLst>
              <a:ext uri="{FF2B5EF4-FFF2-40B4-BE49-F238E27FC236}">
                <a16:creationId xmlns:a16="http://schemas.microsoft.com/office/drawing/2014/main" id="{F91C580D-F2F5-437F-ABA5-69D1AE9723A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00350" y="3537617"/>
            <a:ext cx="66294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15;p19" descr="image.png">
            <a:extLst>
              <a:ext uri="{FF2B5EF4-FFF2-40B4-BE49-F238E27FC236}">
                <a16:creationId xmlns:a16="http://schemas.microsoft.com/office/drawing/2014/main" id="{0F802C71-BB54-423F-AC3A-77BCFC878ED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5503" y="3707607"/>
            <a:ext cx="1537692" cy="2525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4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SORU:                 işleminin sonucu nedir?</a:t>
            </a:r>
          </a:p>
          <a:p>
            <a:pPr marL="0" indent="0" algn="l">
              <a:buNone/>
            </a:pPr>
            <a:r>
              <a:rPr lang="tr-TR" b="1" dirty="0"/>
              <a:t>1. </a:t>
            </a:r>
            <a:r>
              <a:rPr lang="tr-TR" dirty="0"/>
              <a:t>Tüm sayıları 2 tabanına çevirelim:</a:t>
            </a:r>
            <a:br>
              <a:rPr lang="tr-TR" dirty="0"/>
            </a:br>
            <a:r>
              <a:rPr lang="tr-TR" dirty="0"/>
              <a:t> 4 = 2², 8 = 2³</a:t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2. </a:t>
            </a:r>
            <a:r>
              <a:rPr lang="tr-TR" dirty="0"/>
              <a:t>Yerine koyalım:</a:t>
            </a:r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7" name="Google Shape;231;p20" descr="image.png">
            <a:extLst>
              <a:ext uri="{FF2B5EF4-FFF2-40B4-BE49-F238E27FC236}">
                <a16:creationId xmlns:a16="http://schemas.microsoft.com/office/drawing/2014/main" id="{7EE0DE0A-D772-43C6-A3F1-59DFE40815D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00311" y="1870075"/>
            <a:ext cx="714375" cy="634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34;p20" descr="image.png">
            <a:extLst>
              <a:ext uri="{FF2B5EF4-FFF2-40B4-BE49-F238E27FC236}">
                <a16:creationId xmlns:a16="http://schemas.microsoft.com/office/drawing/2014/main" id="{3A7BA8DE-13A8-4FB7-9347-8CCF354E09D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31081" y="4717701"/>
            <a:ext cx="3900638" cy="7941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SORU:                      ise x kaçtır?</a:t>
            </a:r>
          </a:p>
          <a:p>
            <a:pPr marL="0" indent="0" algn="l">
              <a:buNone/>
            </a:pPr>
            <a:r>
              <a:rPr lang="tr-TR" dirty="0"/>
              <a:t>1. 27 sayısını 3 tabanında yazalım: 27 = 3³</a:t>
            </a:r>
            <a:br>
              <a:rPr lang="tr-TR" dirty="0"/>
            </a:br>
            <a:r>
              <a:rPr lang="tr-TR" dirty="0"/>
              <a:t> 2. Denklem kuralım:</a:t>
            </a:r>
            <a:br>
              <a:rPr lang="tr-TR" dirty="0"/>
            </a:br>
            <a:r>
              <a:rPr lang="tr-TR" dirty="0"/>
              <a:t> 3. Tabanlar aynı ise üsler eşittir: </a:t>
            </a:r>
          </a:p>
          <a:p>
            <a:pPr marL="0" indent="0" algn="l">
              <a:buNone/>
            </a:pPr>
            <a:r>
              <a:rPr lang="tr-TR" dirty="0"/>
              <a:t>  x + 1 = 3 =&gt; x = 2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9" name="Google Shape;250;p21" descr="image.png">
            <a:extLst>
              <a:ext uri="{FF2B5EF4-FFF2-40B4-BE49-F238E27FC236}">
                <a16:creationId xmlns:a16="http://schemas.microsoft.com/office/drawing/2014/main" id="{0AA56521-681C-4F31-9502-4B4B81334C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38387" y="1910682"/>
            <a:ext cx="1243013" cy="4592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53;p21" descr="image.png">
            <a:extLst>
              <a:ext uri="{FF2B5EF4-FFF2-40B4-BE49-F238E27FC236}">
                <a16:creationId xmlns:a16="http://schemas.microsoft.com/office/drawing/2014/main" id="{A83A149F-4EC1-44B9-9206-B7C923D8B3A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95812" y="3429000"/>
            <a:ext cx="1500188" cy="2952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ÜS VE KÖKLÜ SAYILARA GEÇIŞ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Üslü bir ifadenin üssü rasyonel ise bu bir köklü sayıdır.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Örnekler: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7" name="Google Shape;259;p22" descr="image.png">
            <a:extLst>
              <a:ext uri="{FF2B5EF4-FFF2-40B4-BE49-F238E27FC236}">
                <a16:creationId xmlns:a16="http://schemas.microsoft.com/office/drawing/2014/main" id="{C4AF5E7E-DA0E-4A2B-AE65-05160A1EE18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81338" y="2643188"/>
            <a:ext cx="5648325" cy="688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69;p22" descr="image.png">
            <a:extLst>
              <a:ext uri="{FF2B5EF4-FFF2-40B4-BE49-F238E27FC236}">
                <a16:creationId xmlns:a16="http://schemas.microsoft.com/office/drawing/2014/main" id="{26966BA2-F3EC-4250-A7D1-B8243B992CE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2073" y="2834879"/>
            <a:ext cx="713927" cy="278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72;p22" descr="image.png">
            <a:extLst>
              <a:ext uri="{FF2B5EF4-FFF2-40B4-BE49-F238E27FC236}">
                <a16:creationId xmlns:a16="http://schemas.microsoft.com/office/drawing/2014/main" id="{B124C4F2-2C28-4202-9530-3C23917A7FE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33587" y="4172499"/>
            <a:ext cx="1423987" cy="515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73;p22" descr="image.png">
            <a:extLst>
              <a:ext uri="{FF2B5EF4-FFF2-40B4-BE49-F238E27FC236}">
                <a16:creationId xmlns:a16="http://schemas.microsoft.com/office/drawing/2014/main" id="{A620F11B-A9E5-48CD-9AF4-C0EB56652D3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33587" y="4755357"/>
            <a:ext cx="1507726" cy="515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3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n &gt; 1 ve n doğal sayı olmak üzere, xⁿ = a denklemini sağlayan x sayısına a </a:t>
            </a:r>
            <a:r>
              <a:rPr lang="tr-TR" dirty="0" err="1"/>
              <a:t>nın</a:t>
            </a:r>
            <a:r>
              <a:rPr lang="tr-TR" dirty="0"/>
              <a:t> n. dereceden kökü denir.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n = 2 ise "karekök"</a:t>
            </a:r>
            <a:br>
              <a:rPr lang="tr-TR" dirty="0"/>
            </a:br>
            <a:r>
              <a:rPr lang="tr-TR" dirty="0"/>
              <a:t>n = 3 ise "</a:t>
            </a:r>
            <a:r>
              <a:rPr lang="tr-TR" dirty="0" err="1"/>
              <a:t>küpkök</a:t>
            </a:r>
            <a:r>
              <a:rPr lang="tr-TR" dirty="0"/>
              <a:t>"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7" name="Google Shape;293;p24" descr="image.png">
            <a:extLst>
              <a:ext uri="{FF2B5EF4-FFF2-40B4-BE49-F238E27FC236}">
                <a16:creationId xmlns:a16="http://schemas.microsoft.com/office/drawing/2014/main" id="{334E0D23-F030-4123-88C0-82A5AE4B28F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00400" y="3337719"/>
            <a:ext cx="49530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04;p24" descr="image.png">
            <a:extLst>
              <a:ext uri="{FF2B5EF4-FFF2-40B4-BE49-F238E27FC236}">
                <a16:creationId xmlns:a16="http://schemas.microsoft.com/office/drawing/2014/main" id="{A13EF1F2-503A-4D11-9C14-FA344E6047B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6650" y="3615878"/>
            <a:ext cx="660499" cy="201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467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1039</Words>
  <Application>Microsoft Office PowerPoint</Application>
  <PresentationFormat>Geniş ekran</PresentationFormat>
  <Paragraphs>154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22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Calibri Light</vt:lpstr>
      <vt:lpstr>Cambria Math</vt:lpstr>
      <vt:lpstr>Inter</vt:lpstr>
      <vt:lpstr>Wingdings</vt:lpstr>
      <vt:lpstr>Office Teması</vt:lpstr>
      <vt:lpstr>1_Özel Tasarım</vt:lpstr>
      <vt:lpstr>Özel Tasarım</vt:lpstr>
      <vt:lpstr>MATEMATİK I</vt:lpstr>
      <vt:lpstr>ÜSLÜ SAYI TANIMI</vt:lpstr>
      <vt:lpstr>TEMEL ÜSLÜ SAYI KURALLARI</vt:lpstr>
      <vt:lpstr>ÜSLÜ SAYILARDA İŞLEMLER</vt:lpstr>
      <vt:lpstr>ÜSSÜN ÜSSÜ VE PARANTEZLERIN ÖNEMI</vt:lpstr>
      <vt:lpstr>ÖRNEK </vt:lpstr>
      <vt:lpstr>ÖRNEK </vt:lpstr>
      <vt:lpstr>RASYONEL ÜS VE KÖKLÜ SAYILARA GEÇIŞ</vt:lpstr>
      <vt:lpstr>KÖKLÜ SAYI TANIMI</vt:lpstr>
      <vt:lpstr>KÖK İÇININ TANIMLI OLMA ŞARTI</vt:lpstr>
      <vt:lpstr>KÖK DIŞINA ÇIKARMA ÖZELLIKLERI</vt:lpstr>
      <vt:lpstr>KÖK DIŞINA ÇIKARMA ÖZELLIKLERI</vt:lpstr>
      <vt:lpstr>KÖK DIŞINA ÇIKARMA ÖZELLIKLERI</vt:lpstr>
      <vt:lpstr>KÖK DIŞINA ÇIKARMA ÖZELLIKLERI</vt:lpstr>
      <vt:lpstr>MUTLAK DEĞER TANIMI</vt:lpstr>
      <vt:lpstr>MUTLAK DEĞERIN TEMEL ÖZELLIKLERI</vt:lpstr>
      <vt:lpstr>MUTLAK DEĞERLI DENKLEMLER</vt:lpstr>
      <vt:lpstr>MUTLAK DEĞERLI DENKLEMLER</vt:lpstr>
      <vt:lpstr>ÖRNEK UYGULAMA </vt:lpstr>
      <vt:lpstr>ÖRNEK UYGULAMA 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20</cp:revision>
  <dcterms:created xsi:type="dcterms:W3CDTF">2026-04-02T07:47:59Z</dcterms:created>
  <dcterms:modified xsi:type="dcterms:W3CDTF">2026-06-24T18:50:11Z</dcterms:modified>
</cp:coreProperties>
</file>