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3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92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EE57-5FC4-4836-9B7D-497A4B913947}" type="datetimeFigureOut">
              <a:rPr lang="tr-TR" smtClean="0"/>
              <a:t>16.07.2025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A9EE-C9E4-4282-A1A2-1695ECDC08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2015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EE57-5FC4-4836-9B7D-497A4B913947}" type="datetimeFigureOut">
              <a:rPr lang="tr-TR" smtClean="0"/>
              <a:t>16.07.2025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A9EE-C9E4-4282-A1A2-1695ECDC08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6339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EE57-5FC4-4836-9B7D-497A4B913947}" type="datetimeFigureOut">
              <a:rPr lang="tr-TR" smtClean="0"/>
              <a:t>16.07.2025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A9EE-C9E4-4282-A1A2-1695ECDC08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7308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EE57-5FC4-4836-9B7D-497A4B913947}" type="datetimeFigureOut">
              <a:rPr lang="tr-TR" smtClean="0"/>
              <a:t>16.07.2025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A9EE-C9E4-4282-A1A2-1695ECDC08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781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EE57-5FC4-4836-9B7D-497A4B913947}" type="datetimeFigureOut">
              <a:rPr lang="tr-TR" smtClean="0"/>
              <a:t>16.07.2025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A9EE-C9E4-4282-A1A2-1695ECDC08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2533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EE57-5FC4-4836-9B7D-497A4B913947}" type="datetimeFigureOut">
              <a:rPr lang="tr-TR" smtClean="0"/>
              <a:t>16.07.2025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A9EE-C9E4-4282-A1A2-1695ECDC08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9718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EE57-5FC4-4836-9B7D-497A4B913947}" type="datetimeFigureOut">
              <a:rPr lang="tr-TR" smtClean="0"/>
              <a:t>16.07.2025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A9EE-C9E4-4282-A1A2-1695ECDC08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697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EE57-5FC4-4836-9B7D-497A4B913947}" type="datetimeFigureOut">
              <a:rPr lang="tr-TR" smtClean="0"/>
              <a:t>16.07.2025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A9EE-C9E4-4282-A1A2-1695ECDC08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3479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EE57-5FC4-4836-9B7D-497A4B913947}" type="datetimeFigureOut">
              <a:rPr lang="tr-TR" smtClean="0"/>
              <a:t>16.07.2025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A9EE-C9E4-4282-A1A2-1695ECDC08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9331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EE57-5FC4-4836-9B7D-497A4B913947}" type="datetimeFigureOut">
              <a:rPr lang="tr-TR" smtClean="0"/>
              <a:t>16.07.2025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A9EE-C9E4-4282-A1A2-1695ECDC08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7661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EE57-5FC4-4836-9B7D-497A4B913947}" type="datetimeFigureOut">
              <a:rPr lang="tr-TR" smtClean="0"/>
              <a:t>16.07.2025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CA9EE-C9E4-4282-A1A2-1695ECDC08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9996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EE57-5FC4-4836-9B7D-497A4B913947}" type="datetimeFigureOut">
              <a:rPr lang="tr-TR" smtClean="0"/>
              <a:t>16.07.2025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CA9EE-C9E4-4282-A1A2-1695ECDC08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7930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ikdörtgen 22"/>
          <p:cNvSpPr/>
          <p:nvPr/>
        </p:nvSpPr>
        <p:spPr>
          <a:xfrm>
            <a:off x="0" y="0"/>
            <a:ext cx="12172750" cy="112419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3538217" y="333752"/>
            <a:ext cx="4927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solidFill>
                  <a:schemeClr val="bg1"/>
                </a:solidFill>
                <a:latin typeface="Poppins" panose="00000500000000000000" pitchFamily="2" charset="-94"/>
                <a:cs typeface="Poppins" panose="00000500000000000000" pitchFamily="2" charset="-94"/>
              </a:rPr>
              <a:t>Kastamonu               Üniversitesi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9216" y="181724"/>
            <a:ext cx="765277" cy="765722"/>
          </a:xfrm>
          <a:prstGeom prst="rect">
            <a:avLst/>
          </a:prstGeom>
        </p:spPr>
      </p:pic>
      <p:sp>
        <p:nvSpPr>
          <p:cNvPr id="8" name="Metin kutusu 7"/>
          <p:cNvSpPr txBox="1"/>
          <p:nvPr/>
        </p:nvSpPr>
        <p:spPr>
          <a:xfrm>
            <a:off x="4824658" y="6212114"/>
            <a:ext cx="25426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solidFill>
                  <a:srgbClr val="FF0000"/>
                </a:solidFill>
                <a:latin typeface="Poppins" panose="00000500000000000000" pitchFamily="2" charset="-94"/>
                <a:cs typeface="Poppins" panose="00000500000000000000" pitchFamily="2" charset="-94"/>
              </a:rPr>
              <a:t>www.kastamonu.edu.tr</a:t>
            </a:r>
          </a:p>
        </p:txBody>
      </p:sp>
      <p:cxnSp>
        <p:nvCxnSpPr>
          <p:cNvPr id="12" name="Düz Bağlayıcı 11"/>
          <p:cNvCxnSpPr/>
          <p:nvPr/>
        </p:nvCxnSpPr>
        <p:spPr>
          <a:xfrm>
            <a:off x="3106057" y="6072462"/>
            <a:ext cx="6096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Metin kutusu 13"/>
          <p:cNvSpPr txBox="1"/>
          <p:nvPr/>
        </p:nvSpPr>
        <p:spPr>
          <a:xfrm>
            <a:off x="1528636" y="2274838"/>
            <a:ext cx="928478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>
                <a:latin typeface="Poppins" pitchFamily="2" charset="0"/>
                <a:cs typeface="Poppins" pitchFamily="2" charset="0"/>
              </a:rPr>
              <a:t>LOJİSTİK PLANLAMA DERSİ</a:t>
            </a:r>
          </a:p>
          <a:p>
            <a:pPr algn="ctr"/>
            <a:endParaRPr lang="tr-TR" sz="3600" b="1" dirty="0">
              <a:latin typeface="Poppins" pitchFamily="2" charset="0"/>
              <a:cs typeface="Poppins" pitchFamily="2" charset="0"/>
            </a:endParaRPr>
          </a:p>
          <a:p>
            <a:pPr algn="ctr"/>
            <a:r>
              <a:rPr lang="tr-TR" sz="3600" b="1" dirty="0">
                <a:latin typeface="Poppins" pitchFamily="2" charset="0"/>
                <a:cs typeface="Poppins" pitchFamily="2" charset="0"/>
              </a:rPr>
              <a:t>Lojistik Yönetim Süreçleri/Tesis Yerleşimi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3062513" y="5126625"/>
            <a:ext cx="62170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dirty="0">
                <a:solidFill>
                  <a:srgbClr val="FF0000"/>
                </a:solidFill>
                <a:latin typeface="Poppins" panose="00000500000000000000" pitchFamily="2" charset="-94"/>
                <a:cs typeface="Poppins" panose="00000500000000000000" pitchFamily="2" charset="-94"/>
              </a:rPr>
              <a:t>5.HAFTA</a:t>
            </a:r>
          </a:p>
          <a:p>
            <a:pPr algn="ctr"/>
            <a:r>
              <a:rPr lang="tr-TR" sz="2000" dirty="0">
                <a:solidFill>
                  <a:srgbClr val="FF0000"/>
                </a:solidFill>
                <a:latin typeface="Poppins" panose="00000500000000000000" pitchFamily="2" charset="-94"/>
                <a:cs typeface="Poppins" panose="00000500000000000000" pitchFamily="2" charset="-94"/>
              </a:rPr>
              <a:t>Dr. Öğr. Üyesi Nazlıcan DİNDARİK</a:t>
            </a:r>
          </a:p>
          <a:p>
            <a:pPr algn="ctr"/>
            <a:r>
              <a:rPr lang="tr-TR" sz="2000" dirty="0">
                <a:solidFill>
                  <a:srgbClr val="FF0000"/>
                </a:solidFill>
                <a:latin typeface="Poppins" panose="00000500000000000000" pitchFamily="2" charset="-94"/>
                <a:cs typeface="Poppins" panose="00000500000000000000" pitchFamily="2" charset="-94"/>
              </a:rPr>
              <a:t>ndindarik@kastamonu.edu.tr</a:t>
            </a:r>
          </a:p>
        </p:txBody>
      </p:sp>
    </p:spTree>
    <p:extLst>
      <p:ext uri="{BB962C8B-B14F-4D97-AF65-F5344CB8AC3E}">
        <p14:creationId xmlns:p14="http://schemas.microsoft.com/office/powerpoint/2010/main" val="437630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2EB62A-C3C5-CFBA-26DD-33BADF933A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251CC0E-6692-FE7A-7DEE-C593CB4B5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400" y="1460500"/>
            <a:ext cx="7505700" cy="530225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KAYNAKÇA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09818B8-44F4-0872-68BB-9EEABAF63B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01699" y="2184400"/>
            <a:ext cx="10591962" cy="3858732"/>
          </a:xfrm>
        </p:spPr>
        <p:txBody>
          <a:bodyPr>
            <a:norm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Acar, A. Z., &amp; Çakmak, E. (2023, Temmuz). </a:t>
            </a:r>
            <a:r>
              <a:rPr lang="tr-TR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Depolama ve depo yönetimi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(4. basım, 248 s.). Nobel Akademik Yayıncılık.</a:t>
            </a:r>
          </a:p>
          <a:p>
            <a:pPr algn="just"/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Aras, N.,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Suvacı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B., &amp; Sayın, H. C. (2022). </a:t>
            </a:r>
            <a:r>
              <a:rPr lang="tr-TR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Depolama ve envanter yönetimi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(D. Paşaoğlu, Ed.). Anadolu Üniversitesi Yayınları. (Yayın No: 3244;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Açıköğretim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Fakültesi Yayını No: </a:t>
            </a:r>
            <a:r>
              <a:rPr lang="tr-TR" sz="1800">
                <a:latin typeface="Times New Roman" panose="02020603050405020304" pitchFamily="18" charset="0"/>
                <a:cs typeface="Times New Roman" panose="02020603050405020304" pitchFamily="18" charset="0"/>
              </a:rPr>
              <a:t>2109)</a:t>
            </a:r>
          </a:p>
          <a:p>
            <a:pPr algn="just"/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Eker, Ö. (2006). Lojistik yönetimi ve tedarik lojistiği sürecinde performansın arttırılması.</a:t>
            </a:r>
          </a:p>
          <a:p>
            <a:endParaRPr lang="tr-TR" sz="2000" dirty="0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B559D18A-ED0F-5B0B-851A-AFEA6B875812}"/>
              </a:ext>
            </a:extLst>
          </p:cNvPr>
          <p:cNvSpPr/>
          <p:nvPr/>
        </p:nvSpPr>
        <p:spPr>
          <a:xfrm>
            <a:off x="0" y="0"/>
            <a:ext cx="12192000" cy="112419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1770577A-16CD-AF89-6A3A-0ED02292A13C}"/>
              </a:ext>
            </a:extLst>
          </p:cNvPr>
          <p:cNvSpPr txBox="1"/>
          <p:nvPr/>
        </p:nvSpPr>
        <p:spPr>
          <a:xfrm>
            <a:off x="3538217" y="359152"/>
            <a:ext cx="4927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solidFill>
                  <a:schemeClr val="bg1"/>
                </a:solidFill>
                <a:latin typeface="Poppins" panose="00000500000000000000" pitchFamily="2" charset="-94"/>
                <a:cs typeface="Poppins" panose="00000500000000000000" pitchFamily="2" charset="-94"/>
              </a:rPr>
              <a:t>Kastamonu               Üniversitesi</a:t>
            </a:r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136442B6-530A-74E7-E67C-3CC96576FC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9216" y="207124"/>
            <a:ext cx="765277" cy="765722"/>
          </a:xfrm>
          <a:prstGeom prst="rect">
            <a:avLst/>
          </a:prstGeom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97A2B799-3207-54CB-3529-187873E81F26}"/>
              </a:ext>
            </a:extLst>
          </p:cNvPr>
          <p:cNvSpPr txBox="1"/>
          <p:nvPr/>
        </p:nvSpPr>
        <p:spPr>
          <a:xfrm>
            <a:off x="4824658" y="6381193"/>
            <a:ext cx="2542684" cy="2797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solidFill>
                  <a:srgbClr val="FF0000"/>
                </a:solidFill>
                <a:latin typeface="Poppins" panose="00000500000000000000" pitchFamily="2" charset="-94"/>
                <a:cs typeface="Poppins" panose="00000500000000000000" pitchFamily="2" charset="-94"/>
              </a:rPr>
              <a:t>www.kastamonu.edu.tr</a:t>
            </a:r>
          </a:p>
        </p:txBody>
      </p:sp>
      <p:cxnSp>
        <p:nvCxnSpPr>
          <p:cNvPr id="10" name="Düz Bağlayıcı 9">
            <a:extLst>
              <a:ext uri="{FF2B5EF4-FFF2-40B4-BE49-F238E27FC236}">
                <a16:creationId xmlns:a16="http://schemas.microsoft.com/office/drawing/2014/main" id="{37E9F13E-735A-D63A-1824-BA8CA6F54445}"/>
              </a:ext>
            </a:extLst>
          </p:cNvPr>
          <p:cNvCxnSpPr/>
          <p:nvPr/>
        </p:nvCxnSpPr>
        <p:spPr>
          <a:xfrm>
            <a:off x="3106057" y="6212162"/>
            <a:ext cx="6096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112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14CEDA-7276-4EC5-94A7-E89605C97B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13A49C-9372-0414-D1BE-65900C2A3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3150" y="3262406"/>
            <a:ext cx="7505700" cy="530225"/>
          </a:xfrm>
        </p:spPr>
        <p:txBody>
          <a:bodyPr>
            <a:noAutofit/>
          </a:bodyPr>
          <a:lstStyle/>
          <a:p>
            <a:pPr algn="ctr"/>
            <a:r>
              <a:rPr lang="tr-TR" sz="4400" dirty="0">
                <a:solidFill>
                  <a:srgbClr val="FF0000"/>
                </a:solidFill>
              </a:rPr>
              <a:t>Teşekkürler…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E0ACD7D9-FA28-D6C2-0C1F-F13F862C2A15}"/>
              </a:ext>
            </a:extLst>
          </p:cNvPr>
          <p:cNvSpPr/>
          <p:nvPr/>
        </p:nvSpPr>
        <p:spPr>
          <a:xfrm>
            <a:off x="0" y="0"/>
            <a:ext cx="12192000" cy="112419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01CA9987-C0F7-0CEA-186C-6D964F48BA80}"/>
              </a:ext>
            </a:extLst>
          </p:cNvPr>
          <p:cNvSpPr txBox="1"/>
          <p:nvPr/>
        </p:nvSpPr>
        <p:spPr>
          <a:xfrm>
            <a:off x="3538217" y="359152"/>
            <a:ext cx="4927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solidFill>
                  <a:schemeClr val="bg1"/>
                </a:solidFill>
                <a:latin typeface="Poppins" panose="00000500000000000000" pitchFamily="2" charset="-94"/>
                <a:cs typeface="Poppins" panose="00000500000000000000" pitchFamily="2" charset="-94"/>
              </a:rPr>
              <a:t>Kastamonu               Üniversitesi</a:t>
            </a:r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E70DA21B-4053-1E5D-99AC-9D0CC21294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9216" y="207124"/>
            <a:ext cx="765277" cy="765722"/>
          </a:xfrm>
          <a:prstGeom prst="rect">
            <a:avLst/>
          </a:prstGeom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85407D51-7302-4085-98B5-546E8D4C36D0}"/>
              </a:ext>
            </a:extLst>
          </p:cNvPr>
          <p:cNvSpPr txBox="1"/>
          <p:nvPr/>
        </p:nvSpPr>
        <p:spPr>
          <a:xfrm>
            <a:off x="4824658" y="6381193"/>
            <a:ext cx="2542684" cy="2797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solidFill>
                  <a:srgbClr val="FF0000"/>
                </a:solidFill>
                <a:latin typeface="Poppins" panose="00000500000000000000" pitchFamily="2" charset="-94"/>
                <a:cs typeface="Poppins" panose="00000500000000000000" pitchFamily="2" charset="-94"/>
              </a:rPr>
              <a:t>www.kastamonu.edu.tr</a:t>
            </a:r>
          </a:p>
        </p:txBody>
      </p:sp>
      <p:cxnSp>
        <p:nvCxnSpPr>
          <p:cNvPr id="10" name="Düz Bağlayıcı 9">
            <a:extLst>
              <a:ext uri="{FF2B5EF4-FFF2-40B4-BE49-F238E27FC236}">
                <a16:creationId xmlns:a16="http://schemas.microsoft.com/office/drawing/2014/main" id="{11E6817B-E3E2-76C9-3027-139BE9953942}"/>
              </a:ext>
            </a:extLst>
          </p:cNvPr>
          <p:cNvCxnSpPr/>
          <p:nvPr/>
        </p:nvCxnSpPr>
        <p:spPr>
          <a:xfrm>
            <a:off x="3106057" y="6212162"/>
            <a:ext cx="6096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634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311400" y="1460500"/>
            <a:ext cx="7505700" cy="530225"/>
          </a:xfrm>
        </p:spPr>
        <p:txBody>
          <a:bodyPr>
            <a:no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Giriş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901699" y="2184400"/>
            <a:ext cx="10591962" cy="3858732"/>
          </a:xfrm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dirty="0"/>
              <a:t>Günümüzde artan </a:t>
            </a:r>
            <a:r>
              <a:rPr lang="tr-TR" sz="2000" dirty="0">
                <a:solidFill>
                  <a:srgbClr val="FF0000"/>
                </a:solidFill>
              </a:rPr>
              <a:t>rekabet</a:t>
            </a:r>
            <a:r>
              <a:rPr lang="tr-TR" sz="2000" dirty="0"/>
              <a:t>, </a:t>
            </a:r>
            <a:r>
              <a:rPr lang="tr-TR" sz="2000" dirty="0">
                <a:solidFill>
                  <a:srgbClr val="FF0000"/>
                </a:solidFill>
              </a:rPr>
              <a:t>müşteri odaklılık anlayışı</a:t>
            </a:r>
            <a:r>
              <a:rPr lang="tr-TR" sz="2000" dirty="0"/>
              <a:t>nı benimseyen ve faaliyetlerine yansıtan işletmelerin </a:t>
            </a:r>
            <a:r>
              <a:rPr lang="tr-TR" sz="2000" dirty="0">
                <a:solidFill>
                  <a:srgbClr val="FF0000"/>
                </a:solidFill>
              </a:rPr>
              <a:t>pazarda tutunmalarına olanak</a:t>
            </a:r>
            <a:r>
              <a:rPr lang="tr-TR" sz="2000" dirty="0"/>
              <a:t> tanımaktadır. </a:t>
            </a:r>
          </a:p>
          <a:p>
            <a:pPr marL="228594" indent="-228594" algn="just"/>
            <a:endParaRPr lang="tr-T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rgbClr val="FF0000"/>
                </a:solidFill>
              </a:rPr>
              <a:t>Lojistik</a:t>
            </a:r>
            <a:r>
              <a:rPr lang="tr-TR" sz="2000" dirty="0"/>
              <a:t> de </a:t>
            </a:r>
            <a:r>
              <a:rPr lang="tr-TR" sz="2000" dirty="0">
                <a:solidFill>
                  <a:srgbClr val="FF0000"/>
                </a:solidFill>
              </a:rPr>
              <a:t>bu süreçte vazgeçilmez bir hizmet unsuru</a:t>
            </a:r>
            <a:r>
              <a:rPr lang="tr-TR" sz="2000" dirty="0"/>
              <a:t>dur. </a:t>
            </a:r>
          </a:p>
          <a:p>
            <a:pPr marL="228594" indent="-228594" algn="just"/>
            <a:endParaRPr lang="tr-T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rgbClr val="FF0000"/>
                </a:solidFill>
              </a:rPr>
              <a:t>İşletmeler</a:t>
            </a:r>
            <a:r>
              <a:rPr lang="tr-TR" sz="2000" dirty="0"/>
              <a:t>, </a:t>
            </a:r>
            <a:r>
              <a:rPr lang="tr-TR" sz="2000" dirty="0">
                <a:solidFill>
                  <a:srgbClr val="FF0000"/>
                </a:solidFill>
              </a:rPr>
              <a:t>rakiplerinin önüne </a:t>
            </a:r>
            <a:r>
              <a:rPr lang="tr-TR" sz="2000" dirty="0"/>
              <a:t>geçebilmek için </a:t>
            </a:r>
            <a:r>
              <a:rPr lang="tr-TR" sz="2000" dirty="0">
                <a:solidFill>
                  <a:srgbClr val="FF0000"/>
                </a:solidFill>
              </a:rPr>
              <a:t>kaliteli malı</a:t>
            </a:r>
            <a:r>
              <a:rPr lang="tr-TR" sz="2000" dirty="0"/>
              <a:t> </a:t>
            </a:r>
          </a:p>
          <a:p>
            <a:pPr algn="just"/>
            <a:r>
              <a:rPr lang="tr-TR" sz="2000" dirty="0"/>
              <a:t>müşterilerine </a:t>
            </a:r>
            <a:r>
              <a:rPr lang="tr-TR" sz="2000" dirty="0">
                <a:solidFill>
                  <a:srgbClr val="FF0000"/>
                </a:solidFill>
              </a:rPr>
              <a:t>en kısa zaman</a:t>
            </a:r>
            <a:r>
              <a:rPr lang="tr-TR" sz="2000" dirty="0"/>
              <a:t>da ve </a:t>
            </a:r>
            <a:r>
              <a:rPr lang="tr-TR" sz="2000" dirty="0">
                <a:solidFill>
                  <a:srgbClr val="FF0000"/>
                </a:solidFill>
              </a:rPr>
              <a:t>sorunsuz</a:t>
            </a:r>
            <a:r>
              <a:rPr lang="tr-TR" sz="2000" dirty="0"/>
              <a:t> bir şekilde ulaştırmayı </a:t>
            </a:r>
          </a:p>
          <a:p>
            <a:pPr algn="just"/>
            <a:r>
              <a:rPr lang="tr-TR" sz="2000" dirty="0"/>
              <a:t>hedeflemelidir. </a:t>
            </a:r>
          </a:p>
          <a:p>
            <a:pPr marL="228594" indent="-228594"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</p:txBody>
      </p:sp>
      <p:sp>
        <p:nvSpPr>
          <p:cNvPr id="5" name="Dikdörtgen 4"/>
          <p:cNvSpPr/>
          <p:nvPr/>
        </p:nvSpPr>
        <p:spPr>
          <a:xfrm>
            <a:off x="0" y="13447"/>
            <a:ext cx="12192000" cy="112419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" name="Metin kutusu 6"/>
          <p:cNvSpPr txBox="1"/>
          <p:nvPr/>
        </p:nvSpPr>
        <p:spPr>
          <a:xfrm>
            <a:off x="3538217" y="359152"/>
            <a:ext cx="4927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solidFill>
                  <a:schemeClr val="bg1"/>
                </a:solidFill>
                <a:latin typeface="Poppins" panose="00000500000000000000" pitchFamily="2" charset="-94"/>
                <a:cs typeface="Poppins" panose="00000500000000000000" pitchFamily="2" charset="-94"/>
              </a:rPr>
              <a:t>Kastamonu               Üniversitesi</a:t>
            </a: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9216" y="207124"/>
            <a:ext cx="765277" cy="765722"/>
          </a:xfrm>
          <a:prstGeom prst="rect">
            <a:avLst/>
          </a:prstGeom>
        </p:spPr>
      </p:pic>
      <p:sp>
        <p:nvSpPr>
          <p:cNvPr id="9" name="Metin kutusu 8"/>
          <p:cNvSpPr txBox="1"/>
          <p:nvPr/>
        </p:nvSpPr>
        <p:spPr>
          <a:xfrm>
            <a:off x="4824658" y="6381193"/>
            <a:ext cx="2542684" cy="2797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solidFill>
                  <a:srgbClr val="FF0000"/>
                </a:solidFill>
                <a:latin typeface="Poppins" panose="00000500000000000000" pitchFamily="2" charset="-94"/>
                <a:cs typeface="Poppins" panose="00000500000000000000" pitchFamily="2" charset="-94"/>
              </a:rPr>
              <a:t>www.kastamonu.edu.tr</a:t>
            </a:r>
          </a:p>
        </p:txBody>
      </p:sp>
      <p:cxnSp>
        <p:nvCxnSpPr>
          <p:cNvPr id="10" name="Düz Bağlayıcı 9"/>
          <p:cNvCxnSpPr/>
          <p:nvPr/>
        </p:nvCxnSpPr>
        <p:spPr>
          <a:xfrm>
            <a:off x="3106057" y="6212162"/>
            <a:ext cx="6096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Zincir Market Dağıtımı">
            <a:extLst>
              <a:ext uri="{FF2B5EF4-FFF2-40B4-BE49-F238E27FC236}">
                <a16:creationId xmlns:a16="http://schemas.microsoft.com/office/drawing/2014/main" id="{AC7FE109-533A-C275-7F26-4117164B02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7017" y="3230020"/>
            <a:ext cx="3948953" cy="2610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2785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88531A-BC9F-4E12-AD63-16294DB0AF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1D0A811-3A1F-43D4-5252-B7F932035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400" y="1460500"/>
            <a:ext cx="7505700" cy="530225"/>
          </a:xfrm>
        </p:spPr>
        <p:txBody>
          <a:bodyPr>
            <a:no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Giriş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1E2B11F-9CD5-A791-FBE8-BF3AFE4271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01699" y="2184400"/>
            <a:ext cx="10591962" cy="3858732"/>
          </a:xfrm>
        </p:spPr>
        <p:txBody>
          <a:bodyPr>
            <a:norm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rgbClr val="FF0000"/>
                </a:solidFill>
              </a:rPr>
              <a:t>Lojistiğin misyonu</a:t>
            </a:r>
            <a:r>
              <a:rPr lang="tr-TR" sz="2000" dirty="0"/>
              <a:t>, istenilen </a:t>
            </a:r>
            <a:r>
              <a:rPr lang="tr-TR" sz="2000" dirty="0">
                <a:solidFill>
                  <a:srgbClr val="FF0000"/>
                </a:solidFill>
              </a:rPr>
              <a:t>kalite</a:t>
            </a:r>
            <a:r>
              <a:rPr lang="tr-TR" sz="2000" dirty="0"/>
              <a:t> ve </a:t>
            </a:r>
            <a:r>
              <a:rPr lang="tr-TR" sz="2000" dirty="0">
                <a:solidFill>
                  <a:srgbClr val="FF0000"/>
                </a:solidFill>
              </a:rPr>
              <a:t>hizmet düzeyi</a:t>
            </a:r>
            <a:r>
              <a:rPr lang="tr-TR" sz="2000" dirty="0"/>
              <a:t>ni mümkün olan </a:t>
            </a:r>
            <a:r>
              <a:rPr lang="tr-TR" sz="2000" dirty="0">
                <a:solidFill>
                  <a:srgbClr val="FF0000"/>
                </a:solidFill>
              </a:rPr>
              <a:t>en küçük maliyet</a:t>
            </a:r>
            <a:r>
              <a:rPr lang="tr-TR" sz="2000" dirty="0"/>
              <a:t> ile sağlamaya yönelik faaliyetlerin </a:t>
            </a:r>
            <a:r>
              <a:rPr lang="tr-TR" sz="2000" dirty="0">
                <a:solidFill>
                  <a:srgbClr val="FF0000"/>
                </a:solidFill>
              </a:rPr>
              <a:t>planlanma</a:t>
            </a:r>
            <a:r>
              <a:rPr lang="tr-TR" sz="2000" dirty="0"/>
              <a:t>sı ve </a:t>
            </a:r>
            <a:r>
              <a:rPr lang="tr-TR" sz="2000" dirty="0">
                <a:solidFill>
                  <a:srgbClr val="FF0000"/>
                </a:solidFill>
              </a:rPr>
              <a:t>koordinasyon</a:t>
            </a:r>
            <a:r>
              <a:rPr lang="tr-TR" sz="2000" dirty="0"/>
              <a:t>unun sağlanmasıdır. </a:t>
            </a:r>
          </a:p>
          <a:p>
            <a:pPr marL="228594" indent="-228594" algn="just"/>
            <a:endParaRPr lang="tr-TR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rgbClr val="FF0000"/>
                </a:solidFill>
              </a:rPr>
              <a:t>İnsan faaliyeti ile ilgili hemen her alan</a:t>
            </a:r>
            <a:r>
              <a:rPr lang="tr-TR" sz="2000" dirty="0"/>
              <a:t> </a:t>
            </a:r>
            <a:r>
              <a:rPr lang="tr-TR" sz="2000" dirty="0">
                <a:solidFill>
                  <a:srgbClr val="FF0000"/>
                </a:solidFill>
              </a:rPr>
              <a:t>lojistikten etkile</a:t>
            </a:r>
            <a:r>
              <a:rPr lang="tr-TR" sz="2000" dirty="0"/>
              <a:t>nir. </a:t>
            </a:r>
          </a:p>
          <a:p>
            <a:pPr marL="228594" indent="-228594" algn="just"/>
            <a:endParaRPr lang="tr-TR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rgbClr val="FF0000"/>
                </a:solidFill>
              </a:rPr>
              <a:t>Lojistik verimliliği</a:t>
            </a:r>
            <a:r>
              <a:rPr lang="tr-TR" sz="2000" dirty="0"/>
              <a:t>, </a:t>
            </a:r>
            <a:r>
              <a:rPr lang="tr-TR" sz="2000" dirty="0">
                <a:solidFill>
                  <a:srgbClr val="FF0000"/>
                </a:solidFill>
              </a:rPr>
              <a:t>dağıtım etkinliğini</a:t>
            </a:r>
            <a:r>
              <a:rPr lang="tr-TR" sz="2000" dirty="0"/>
              <a:t>, </a:t>
            </a:r>
            <a:r>
              <a:rPr lang="tr-TR" sz="2000" dirty="0">
                <a:solidFill>
                  <a:srgbClr val="FF0000"/>
                </a:solidFill>
              </a:rPr>
              <a:t>faiz oranlarını</a:t>
            </a:r>
            <a:r>
              <a:rPr lang="tr-TR" sz="2000" dirty="0"/>
              <a:t>, </a:t>
            </a:r>
            <a:r>
              <a:rPr lang="tr-TR" sz="2000" dirty="0">
                <a:solidFill>
                  <a:srgbClr val="FF0000"/>
                </a:solidFill>
              </a:rPr>
              <a:t>enerji maliyetlerini</a:t>
            </a:r>
            <a:r>
              <a:rPr lang="tr-TR" sz="2000" dirty="0"/>
              <a:t> etkilediği için </a:t>
            </a:r>
            <a:r>
              <a:rPr lang="tr-TR" sz="2000" dirty="0">
                <a:solidFill>
                  <a:srgbClr val="FF0000"/>
                </a:solidFill>
              </a:rPr>
              <a:t>ülke ekonomisinin önemli bir bileşeni</a:t>
            </a:r>
            <a:r>
              <a:rPr lang="tr-TR" sz="2000" dirty="0"/>
              <a:t>dir. </a:t>
            </a:r>
          </a:p>
          <a:p>
            <a:pPr marL="228594" indent="-228594" algn="just"/>
            <a:endParaRPr lang="tr-TR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rgbClr val="FF0000"/>
                </a:solidFill>
              </a:rPr>
              <a:t>Dış ticaretin artması</a:t>
            </a:r>
            <a:r>
              <a:rPr lang="tr-TR" sz="2000" dirty="0"/>
              <a:t> </a:t>
            </a:r>
            <a:r>
              <a:rPr lang="tr-TR" sz="2000" dirty="0">
                <a:solidFill>
                  <a:srgbClr val="FF0000"/>
                </a:solidFill>
              </a:rPr>
              <a:t>lojistik hizmetlerine olan talebi art</a:t>
            </a:r>
            <a:r>
              <a:rPr lang="tr-TR" sz="2000" dirty="0"/>
              <a:t>ırır. </a:t>
            </a:r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167C086E-F56B-606E-01CC-0BDD99EEB533}"/>
              </a:ext>
            </a:extLst>
          </p:cNvPr>
          <p:cNvSpPr/>
          <p:nvPr/>
        </p:nvSpPr>
        <p:spPr>
          <a:xfrm>
            <a:off x="0" y="0"/>
            <a:ext cx="12192000" cy="112419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78857E9C-03B4-22E5-F188-952F761395FF}"/>
              </a:ext>
            </a:extLst>
          </p:cNvPr>
          <p:cNvSpPr txBox="1"/>
          <p:nvPr/>
        </p:nvSpPr>
        <p:spPr>
          <a:xfrm>
            <a:off x="3538217" y="359152"/>
            <a:ext cx="4927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solidFill>
                  <a:schemeClr val="bg1"/>
                </a:solidFill>
                <a:latin typeface="Poppins" panose="00000500000000000000" pitchFamily="2" charset="-94"/>
                <a:cs typeface="Poppins" panose="00000500000000000000" pitchFamily="2" charset="-94"/>
              </a:rPr>
              <a:t>Kastamonu               Üniversitesi</a:t>
            </a:r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F9632176-3C1C-D4CF-5A4B-4A3872D74B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9216" y="207124"/>
            <a:ext cx="765277" cy="765722"/>
          </a:xfrm>
          <a:prstGeom prst="rect">
            <a:avLst/>
          </a:prstGeom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9D59C27F-B35B-1AC7-5ED7-B29804210CBE}"/>
              </a:ext>
            </a:extLst>
          </p:cNvPr>
          <p:cNvSpPr txBox="1"/>
          <p:nvPr/>
        </p:nvSpPr>
        <p:spPr>
          <a:xfrm>
            <a:off x="4824658" y="6381193"/>
            <a:ext cx="2542684" cy="2797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solidFill>
                  <a:srgbClr val="FF0000"/>
                </a:solidFill>
                <a:latin typeface="Poppins" panose="00000500000000000000" pitchFamily="2" charset="-94"/>
                <a:cs typeface="Poppins" panose="00000500000000000000" pitchFamily="2" charset="-94"/>
              </a:rPr>
              <a:t>www.kastamonu.edu.tr</a:t>
            </a:r>
          </a:p>
        </p:txBody>
      </p:sp>
      <p:cxnSp>
        <p:nvCxnSpPr>
          <p:cNvPr id="10" name="Düz Bağlayıcı 9">
            <a:extLst>
              <a:ext uri="{FF2B5EF4-FFF2-40B4-BE49-F238E27FC236}">
                <a16:creationId xmlns:a16="http://schemas.microsoft.com/office/drawing/2014/main" id="{3526BA1E-999D-BEB0-6A45-188834D1024E}"/>
              </a:ext>
            </a:extLst>
          </p:cNvPr>
          <p:cNvCxnSpPr/>
          <p:nvPr/>
        </p:nvCxnSpPr>
        <p:spPr>
          <a:xfrm>
            <a:off x="3106057" y="6212162"/>
            <a:ext cx="6096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7251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870F8-538D-3AB5-0E9F-B0A679557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093C6E8-7B4E-12BB-9AE3-DBB38522A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460500"/>
            <a:ext cx="10230592" cy="530225"/>
          </a:xfrm>
        </p:spPr>
        <p:txBody>
          <a:bodyPr>
            <a:no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Sevkiyat/Dağıtım Lojistiği (</a:t>
            </a:r>
            <a:r>
              <a:rPr lang="tr-TR" b="1" dirty="0" err="1">
                <a:solidFill>
                  <a:srgbClr val="FF0000"/>
                </a:solidFill>
              </a:rPr>
              <a:t>Outbound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Logistics</a:t>
            </a:r>
            <a:r>
              <a:rPr lang="tr-TR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8A4D15C-2896-B2C0-EDA1-AB3D347EB7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01699" y="2184400"/>
            <a:ext cx="10591962" cy="3858732"/>
          </a:xfrm>
        </p:spPr>
        <p:txBody>
          <a:bodyPr>
            <a:normAutofit lnSpcReduction="10000"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dirty="0"/>
              <a:t>Dağıtım lojistiği ilgili işlemlerin başlangıcında </a:t>
            </a:r>
            <a:r>
              <a:rPr lang="tr-TR" sz="2000" dirty="0">
                <a:solidFill>
                  <a:srgbClr val="FF0000"/>
                </a:solidFill>
              </a:rPr>
              <a:t>üretim işlemi tamamlanmış</a:t>
            </a:r>
            <a:r>
              <a:rPr lang="tr-TR" sz="2000" dirty="0"/>
              <a:t>tır.</a:t>
            </a:r>
          </a:p>
          <a:p>
            <a:pPr marL="152396" indent="0" algn="just">
              <a:buNone/>
            </a:pPr>
            <a:endParaRPr lang="tr-T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dirty="0"/>
              <a:t>Bu süreçte üretimi tamamlanan ürünler </a:t>
            </a:r>
            <a:r>
              <a:rPr lang="tr-TR" sz="2000" dirty="0">
                <a:solidFill>
                  <a:srgbClr val="FF0000"/>
                </a:solidFill>
              </a:rPr>
              <a:t>pazara ve müşteriye </a:t>
            </a:r>
            <a:r>
              <a:rPr lang="tr-TR" sz="2000" dirty="0"/>
              <a:t>ulaştırılmaktadır.</a:t>
            </a:r>
          </a:p>
          <a:p>
            <a:pPr marL="152396" indent="0" algn="just">
              <a:buNone/>
            </a:pPr>
            <a:endParaRPr lang="tr-T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dirty="0"/>
              <a:t>Dağıtım lojistiği, işletme ile tüketim noktaları arasında </a:t>
            </a:r>
          </a:p>
          <a:p>
            <a:pPr algn="just"/>
            <a:r>
              <a:rPr lang="tr-TR" sz="2000" dirty="0"/>
              <a:t>köprü işlevi görmektedir. </a:t>
            </a:r>
          </a:p>
          <a:p>
            <a:pPr algn="just"/>
            <a:endParaRPr lang="tr-T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dirty="0"/>
              <a:t>Çünkü ürün halindeki malın </a:t>
            </a:r>
            <a:r>
              <a:rPr lang="tr-TR" sz="2000" dirty="0">
                <a:solidFill>
                  <a:srgbClr val="FF0000"/>
                </a:solidFill>
              </a:rPr>
              <a:t>satıcısından </a:t>
            </a:r>
          </a:p>
          <a:p>
            <a:pPr algn="just"/>
            <a:r>
              <a:rPr lang="tr-TR" sz="2000" dirty="0">
                <a:solidFill>
                  <a:srgbClr val="FF0000"/>
                </a:solidFill>
              </a:rPr>
              <a:t>son tüketiciye</a:t>
            </a:r>
            <a:r>
              <a:rPr lang="tr-TR" sz="2000" dirty="0"/>
              <a:t> kadar olan mal/hizmet akışıyla </a:t>
            </a:r>
          </a:p>
          <a:p>
            <a:pPr algn="just"/>
            <a:r>
              <a:rPr lang="tr-TR" sz="2000" dirty="0"/>
              <a:t>ilgili faaliyetleri nitelemektedir.</a:t>
            </a:r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endParaRPr lang="tr-TR" sz="2000" dirty="0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4D3AB29D-786D-449D-FFBE-2B4682C99373}"/>
              </a:ext>
            </a:extLst>
          </p:cNvPr>
          <p:cNvSpPr/>
          <p:nvPr/>
        </p:nvSpPr>
        <p:spPr>
          <a:xfrm>
            <a:off x="0" y="0"/>
            <a:ext cx="12192000" cy="112419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08D5AC56-0211-F2FB-18CC-506DD304BC35}"/>
              </a:ext>
            </a:extLst>
          </p:cNvPr>
          <p:cNvSpPr txBox="1"/>
          <p:nvPr/>
        </p:nvSpPr>
        <p:spPr>
          <a:xfrm>
            <a:off x="3538217" y="359152"/>
            <a:ext cx="4927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solidFill>
                  <a:schemeClr val="bg1"/>
                </a:solidFill>
                <a:latin typeface="Poppins" panose="00000500000000000000" pitchFamily="2" charset="-94"/>
                <a:cs typeface="Poppins" panose="00000500000000000000" pitchFamily="2" charset="-94"/>
              </a:rPr>
              <a:t>Kastamonu               Üniversitesi</a:t>
            </a:r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1F4169DB-43F2-125C-44FC-2A4E23537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9216" y="207124"/>
            <a:ext cx="765277" cy="765722"/>
          </a:xfrm>
          <a:prstGeom prst="rect">
            <a:avLst/>
          </a:prstGeom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0C4A0618-A387-FC59-4AC5-C691F7C18A65}"/>
              </a:ext>
            </a:extLst>
          </p:cNvPr>
          <p:cNvSpPr txBox="1"/>
          <p:nvPr/>
        </p:nvSpPr>
        <p:spPr>
          <a:xfrm>
            <a:off x="4824658" y="6381193"/>
            <a:ext cx="2542684" cy="2797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solidFill>
                  <a:srgbClr val="FF0000"/>
                </a:solidFill>
                <a:latin typeface="Poppins" panose="00000500000000000000" pitchFamily="2" charset="-94"/>
                <a:cs typeface="Poppins" panose="00000500000000000000" pitchFamily="2" charset="-94"/>
              </a:rPr>
              <a:t>www.kastamonu.edu.tr</a:t>
            </a:r>
          </a:p>
        </p:txBody>
      </p:sp>
      <p:cxnSp>
        <p:nvCxnSpPr>
          <p:cNvPr id="10" name="Düz Bağlayıcı 9">
            <a:extLst>
              <a:ext uri="{FF2B5EF4-FFF2-40B4-BE49-F238E27FC236}">
                <a16:creationId xmlns:a16="http://schemas.microsoft.com/office/drawing/2014/main" id="{6D116833-D1C1-C4CA-F2B5-164CA74FF72D}"/>
              </a:ext>
            </a:extLst>
          </p:cNvPr>
          <p:cNvCxnSpPr/>
          <p:nvPr/>
        </p:nvCxnSpPr>
        <p:spPr>
          <a:xfrm>
            <a:off x="3106057" y="6212162"/>
            <a:ext cx="6096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Lojistik Nedir? Lojistiğin Amacı Nedir? - Bilgiveriyor">
            <a:extLst>
              <a:ext uri="{FF2B5EF4-FFF2-40B4-BE49-F238E27FC236}">
                <a16:creationId xmlns:a16="http://schemas.microsoft.com/office/drawing/2014/main" id="{EBF6E5AC-2B1F-F9D6-4D3B-9FC16E668E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1355" y="3589995"/>
            <a:ext cx="3821404" cy="2537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1939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C9C28E-FAAE-D947-12AE-32B1E3ACA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7C77D46-109A-2392-8A89-F82F846C2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8459" y="1460500"/>
            <a:ext cx="8619565" cy="530225"/>
          </a:xfrm>
        </p:spPr>
        <p:txBody>
          <a:bodyPr>
            <a:no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Sevkiyat/Dağıtım Lojistiği (</a:t>
            </a:r>
            <a:r>
              <a:rPr lang="tr-TR" b="1" dirty="0" err="1">
                <a:solidFill>
                  <a:srgbClr val="FF0000"/>
                </a:solidFill>
              </a:rPr>
              <a:t>Outbound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Logistics</a:t>
            </a:r>
            <a:r>
              <a:rPr lang="tr-TR" b="1" dirty="0">
                <a:solidFill>
                  <a:srgbClr val="FF0000"/>
                </a:solidFill>
              </a:rPr>
              <a:t>)</a:t>
            </a:r>
            <a:endParaRPr lang="tr-TR" b="1" dirty="0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67FD41D-75CF-4385-5DD2-3B64413272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01699" y="2327026"/>
            <a:ext cx="10591962" cy="3716106"/>
          </a:xfrm>
        </p:spPr>
        <p:txBody>
          <a:bodyPr>
            <a:noAutofit/>
          </a:bodyPr>
          <a:lstStyle/>
          <a:p>
            <a:pPr marL="380990" indent="-380990" algn="just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tr-TR" sz="1900" dirty="0">
                <a:solidFill>
                  <a:srgbClr val="FF0000"/>
                </a:solidFill>
              </a:rPr>
              <a:t>Üreticileri</a:t>
            </a:r>
            <a:r>
              <a:rPr lang="tr-TR" sz="1900" dirty="0"/>
              <a:t> dağıtım kanalı içerisinde yer alan </a:t>
            </a:r>
            <a:r>
              <a:rPr lang="tr-TR" sz="1900" dirty="0">
                <a:solidFill>
                  <a:srgbClr val="FF0000"/>
                </a:solidFill>
              </a:rPr>
              <a:t>toptancı ve perakendecilerle</a:t>
            </a:r>
            <a:r>
              <a:rPr lang="tr-TR" sz="1900" dirty="0"/>
              <a:t> birleştirirken “ürün elverişliliğini” hedefleyerek işletmenin </a:t>
            </a:r>
            <a:r>
              <a:rPr lang="tr-TR" sz="1900" dirty="0">
                <a:solidFill>
                  <a:srgbClr val="FF0000"/>
                </a:solidFill>
              </a:rPr>
              <a:t>rekabetçi üstünlüğü</a:t>
            </a:r>
            <a:r>
              <a:rPr lang="tr-TR" sz="1900" dirty="0"/>
              <a:t>nün önemli bir unsuru olmaya çalışmaktadır.</a:t>
            </a:r>
          </a:p>
          <a:p>
            <a:pPr marL="380990" indent="-380990" algn="just">
              <a:buFont typeface="Arial" panose="020B0604020202020204" pitchFamily="34" charset="0"/>
              <a:buChar char="•"/>
            </a:pPr>
            <a:r>
              <a:rPr lang="tr-TR" sz="1900" dirty="0"/>
              <a:t>Şirketler ile müşteriler arasında gerçekleşen </a:t>
            </a:r>
            <a:r>
              <a:rPr lang="tr-TR" sz="1900" dirty="0">
                <a:solidFill>
                  <a:srgbClr val="FF0000"/>
                </a:solidFill>
              </a:rPr>
              <a:t>dağıtım, araç kargo takibi, teslimat, iadeler</a:t>
            </a:r>
            <a:r>
              <a:rPr lang="tr-TR" sz="1900" dirty="0"/>
              <a:t> gibi lojistik faaliyetleri kapsar. </a:t>
            </a:r>
          </a:p>
          <a:p>
            <a:pPr marL="380990" indent="-380990" algn="just">
              <a:buFont typeface="Arial" panose="020B0604020202020204" pitchFamily="34" charset="0"/>
              <a:buChar char="•"/>
            </a:pPr>
            <a:r>
              <a:rPr lang="tr-TR" sz="1900" dirty="0">
                <a:solidFill>
                  <a:srgbClr val="FF0000"/>
                </a:solidFill>
              </a:rPr>
              <a:t>Sevkiyat lojistiği</a:t>
            </a:r>
            <a:r>
              <a:rPr lang="tr-TR" sz="1900" dirty="0"/>
              <a:t>nin büyük bölümünü </a:t>
            </a:r>
            <a:r>
              <a:rPr lang="tr-TR" sz="1900" dirty="0">
                <a:solidFill>
                  <a:srgbClr val="FF0000"/>
                </a:solidFill>
              </a:rPr>
              <a:t>fiziksel dağıtım hizmetleri</a:t>
            </a:r>
            <a:r>
              <a:rPr lang="tr-TR" sz="1900" dirty="0"/>
              <a:t> oluşturmaktadır. </a:t>
            </a:r>
          </a:p>
          <a:p>
            <a:pPr marL="380990" indent="-380990" algn="just">
              <a:buFont typeface="Arial" panose="020B0604020202020204" pitchFamily="34" charset="0"/>
              <a:buChar char="•"/>
            </a:pPr>
            <a:r>
              <a:rPr lang="tr-TR" sz="1900" dirty="0">
                <a:solidFill>
                  <a:srgbClr val="FF0000"/>
                </a:solidFill>
              </a:rPr>
              <a:t>Fiziksel dağıtım</a:t>
            </a:r>
            <a:r>
              <a:rPr lang="tr-TR" sz="1900" dirty="0"/>
              <a:t>, malın </a:t>
            </a:r>
            <a:r>
              <a:rPr lang="tr-TR" sz="1900" dirty="0">
                <a:solidFill>
                  <a:srgbClr val="FF0000"/>
                </a:solidFill>
              </a:rPr>
              <a:t>uygun fiyat</a:t>
            </a:r>
            <a:r>
              <a:rPr lang="tr-TR" sz="1900" dirty="0"/>
              <a:t>larla </a:t>
            </a:r>
            <a:r>
              <a:rPr lang="tr-TR" sz="1900" dirty="0">
                <a:solidFill>
                  <a:srgbClr val="FF0000"/>
                </a:solidFill>
              </a:rPr>
              <a:t>rekabet edile</a:t>
            </a:r>
            <a:r>
              <a:rPr lang="tr-TR" sz="1900" dirty="0"/>
              <a:t>bilir şartlarda müşterilerle buluşmasını sağlar.</a:t>
            </a:r>
          </a:p>
          <a:p>
            <a:pPr algn="just"/>
            <a:endParaRPr lang="tr-TR" sz="1900" dirty="0"/>
          </a:p>
          <a:p>
            <a:endParaRPr lang="tr-TR" sz="1900" dirty="0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C45096F9-62D5-5648-E75C-87E8A552BA44}"/>
              </a:ext>
            </a:extLst>
          </p:cNvPr>
          <p:cNvSpPr/>
          <p:nvPr/>
        </p:nvSpPr>
        <p:spPr>
          <a:xfrm>
            <a:off x="0" y="0"/>
            <a:ext cx="12192000" cy="112419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0F4A5AAB-A9B0-6C93-80E6-B2151BBEFCB8}"/>
              </a:ext>
            </a:extLst>
          </p:cNvPr>
          <p:cNvSpPr txBox="1"/>
          <p:nvPr/>
        </p:nvSpPr>
        <p:spPr>
          <a:xfrm>
            <a:off x="3538217" y="359152"/>
            <a:ext cx="4927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solidFill>
                  <a:schemeClr val="bg1"/>
                </a:solidFill>
                <a:latin typeface="Poppins" panose="00000500000000000000" pitchFamily="2" charset="-94"/>
                <a:cs typeface="Poppins" panose="00000500000000000000" pitchFamily="2" charset="-94"/>
              </a:rPr>
              <a:t>Kastamonu               Üniversitesi</a:t>
            </a:r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DF4F6B3D-29C0-2E17-3ACD-2AD2B91D0B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9216" y="207124"/>
            <a:ext cx="765277" cy="765722"/>
          </a:xfrm>
          <a:prstGeom prst="rect">
            <a:avLst/>
          </a:prstGeom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7F4D2F3E-A6C7-CD2C-0367-E745FFD920A2}"/>
              </a:ext>
            </a:extLst>
          </p:cNvPr>
          <p:cNvSpPr txBox="1"/>
          <p:nvPr/>
        </p:nvSpPr>
        <p:spPr>
          <a:xfrm>
            <a:off x="4824658" y="6381193"/>
            <a:ext cx="2542684" cy="2797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solidFill>
                  <a:srgbClr val="FF0000"/>
                </a:solidFill>
                <a:latin typeface="Poppins" panose="00000500000000000000" pitchFamily="2" charset="-94"/>
                <a:cs typeface="Poppins" panose="00000500000000000000" pitchFamily="2" charset="-94"/>
              </a:rPr>
              <a:t>www.kastamonu.edu.tr</a:t>
            </a:r>
          </a:p>
        </p:txBody>
      </p:sp>
      <p:cxnSp>
        <p:nvCxnSpPr>
          <p:cNvPr id="10" name="Düz Bağlayıcı 9">
            <a:extLst>
              <a:ext uri="{FF2B5EF4-FFF2-40B4-BE49-F238E27FC236}">
                <a16:creationId xmlns:a16="http://schemas.microsoft.com/office/drawing/2014/main" id="{E1DA6C27-BC85-29FB-4B93-C85510FE2E5D}"/>
              </a:ext>
            </a:extLst>
          </p:cNvPr>
          <p:cNvCxnSpPr/>
          <p:nvPr/>
        </p:nvCxnSpPr>
        <p:spPr>
          <a:xfrm>
            <a:off x="3106057" y="6212162"/>
            <a:ext cx="6096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6173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3CA0B1-2239-0805-8AC9-AB7CC4C334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58D3B2C-33D8-88A0-452C-69C11CA1C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400" y="1460500"/>
            <a:ext cx="7505700" cy="530225"/>
          </a:xfrm>
        </p:spPr>
        <p:txBody>
          <a:bodyPr>
            <a:no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Sevkiyat Lojistiği Temel Aşamaları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982C600-2351-09A5-A689-AC58D8A458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01699" y="2184400"/>
            <a:ext cx="10591962" cy="3858732"/>
          </a:xfrm>
        </p:spPr>
        <p:txBody>
          <a:bodyPr>
            <a:norm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1800" dirty="0"/>
              <a:t>Sevkiyat lojistiğinin </a:t>
            </a:r>
            <a:r>
              <a:rPr lang="tr-TR" sz="1800" dirty="0">
                <a:solidFill>
                  <a:srgbClr val="FF0000"/>
                </a:solidFill>
              </a:rPr>
              <a:t>temel aşama</a:t>
            </a:r>
            <a:r>
              <a:rPr lang="tr-TR" sz="1800" dirty="0"/>
              <a:t>ları, </a:t>
            </a:r>
            <a:r>
              <a:rPr lang="tr-TR" sz="1800" dirty="0">
                <a:solidFill>
                  <a:srgbClr val="FF0000"/>
                </a:solidFill>
              </a:rPr>
              <a:t>üretim hattından</a:t>
            </a:r>
            <a:r>
              <a:rPr lang="tr-TR" sz="1800" dirty="0"/>
              <a:t> sonra malın </a:t>
            </a:r>
            <a:r>
              <a:rPr lang="tr-TR" sz="1800" dirty="0">
                <a:solidFill>
                  <a:srgbClr val="FF0000"/>
                </a:solidFill>
              </a:rPr>
              <a:t>satış noktası</a:t>
            </a:r>
            <a:r>
              <a:rPr lang="tr-TR" sz="1800" dirty="0"/>
              <a:t>na hatta nihai </a:t>
            </a:r>
            <a:r>
              <a:rPr lang="tr-TR" sz="1800" dirty="0">
                <a:solidFill>
                  <a:srgbClr val="FF0000"/>
                </a:solidFill>
              </a:rPr>
              <a:t>müşteriye</a:t>
            </a:r>
            <a:r>
              <a:rPr lang="tr-TR" sz="1800" dirty="0"/>
              <a:t> kadar olan süreç arasında gerçekleştirilen hizmetleri içine alır.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1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1800" dirty="0">
                <a:solidFill>
                  <a:schemeClr val="tx2">
                    <a:lumMod val="10000"/>
                  </a:schemeClr>
                </a:solidFill>
              </a:rPr>
              <a:t>İlk olarak </a:t>
            </a:r>
            <a:r>
              <a:rPr lang="tr-TR" sz="1800" dirty="0">
                <a:solidFill>
                  <a:srgbClr val="FF0000"/>
                </a:solidFill>
              </a:rPr>
              <a:t>ürünün nakliye noktasına hareketi</a:t>
            </a:r>
            <a:r>
              <a:rPr lang="tr-TR" sz="1800" dirty="0"/>
              <a:t>dir. Bu da toplu bir şekilde yapılacak nakliyenin avantajlarından faydalanmak üzere ürünün </a:t>
            </a:r>
            <a:r>
              <a:rPr lang="tr-TR" sz="1800" dirty="0">
                <a:solidFill>
                  <a:srgbClr val="FF0000"/>
                </a:solidFill>
              </a:rPr>
              <a:t>trene, kamyona </a:t>
            </a:r>
            <a:r>
              <a:rPr lang="tr-TR" sz="1800" dirty="0"/>
              <a:t>kadar olan </a:t>
            </a:r>
            <a:r>
              <a:rPr lang="tr-TR" sz="1800" dirty="0">
                <a:solidFill>
                  <a:srgbClr val="FF0000"/>
                </a:solidFill>
              </a:rPr>
              <a:t>hareketi</a:t>
            </a:r>
            <a:r>
              <a:rPr lang="tr-TR" sz="1800" dirty="0"/>
              <a:t>ni içerir. Buna </a:t>
            </a:r>
            <a:r>
              <a:rPr lang="tr-TR" sz="1800" dirty="0">
                <a:solidFill>
                  <a:srgbClr val="FF0000"/>
                </a:solidFill>
              </a:rPr>
              <a:t>nakliye öncesi operasyon</a:t>
            </a:r>
            <a:r>
              <a:rPr lang="tr-TR" sz="1800" dirty="0"/>
              <a:t>da denebilir. </a:t>
            </a:r>
          </a:p>
          <a:p>
            <a:pPr marL="228594" indent="-228594" algn="just"/>
            <a:endParaRPr lang="tr-TR" sz="1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1800" dirty="0">
                <a:solidFill>
                  <a:schemeClr val="tx2">
                    <a:lumMod val="10000"/>
                  </a:schemeClr>
                </a:solidFill>
              </a:rPr>
              <a:t>İkincisi </a:t>
            </a:r>
            <a:r>
              <a:rPr lang="tr-TR" sz="1800" dirty="0">
                <a:solidFill>
                  <a:srgbClr val="FF0000"/>
                </a:solidFill>
              </a:rPr>
              <a:t>transfer noktasındaki hizmetler</a:t>
            </a:r>
            <a:r>
              <a:rPr lang="tr-TR" sz="1800" dirty="0"/>
              <a:t>dir. Bu süreçte </a:t>
            </a:r>
            <a:r>
              <a:rPr lang="tr-TR" sz="1800" dirty="0">
                <a:solidFill>
                  <a:srgbClr val="FF0000"/>
                </a:solidFill>
              </a:rPr>
              <a:t>sipariş hazırlama</a:t>
            </a:r>
            <a:r>
              <a:rPr lang="tr-TR" sz="1800" dirty="0"/>
              <a:t>, ürün üzerindeki bir takım </a:t>
            </a:r>
            <a:r>
              <a:rPr lang="tr-TR" sz="1800" dirty="0">
                <a:solidFill>
                  <a:srgbClr val="FF0000"/>
                </a:solidFill>
              </a:rPr>
              <a:t>değişiklik</a:t>
            </a:r>
            <a:r>
              <a:rPr lang="tr-TR" sz="1800" dirty="0"/>
              <a:t>ler, </a:t>
            </a:r>
            <a:r>
              <a:rPr lang="tr-TR" sz="1800" dirty="0">
                <a:solidFill>
                  <a:srgbClr val="FF0000"/>
                </a:solidFill>
              </a:rPr>
              <a:t>ambalajlama</a:t>
            </a:r>
            <a:r>
              <a:rPr lang="tr-TR" sz="1800" dirty="0"/>
              <a:t> gibi faaliyetler yürütülmektedir. </a:t>
            </a:r>
          </a:p>
          <a:p>
            <a:pPr marL="228594" indent="-228594" algn="just"/>
            <a:endParaRPr lang="tr-TR" sz="18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1800" dirty="0">
                <a:solidFill>
                  <a:schemeClr val="tx2">
                    <a:lumMod val="10000"/>
                  </a:schemeClr>
                </a:solidFill>
              </a:rPr>
              <a:t>Üçüncüsü</a:t>
            </a:r>
            <a:r>
              <a:rPr lang="tr-TR" sz="1800" dirty="0"/>
              <a:t> ise mamulün </a:t>
            </a:r>
            <a:r>
              <a:rPr lang="tr-TR" sz="1800" dirty="0">
                <a:solidFill>
                  <a:srgbClr val="FF0000"/>
                </a:solidFill>
              </a:rPr>
              <a:t>nihai müşteriye ulaşması</a:t>
            </a:r>
            <a:r>
              <a:rPr lang="tr-TR" sz="1800" dirty="0"/>
              <a:t>dır. Bu durum da </a:t>
            </a:r>
            <a:r>
              <a:rPr lang="tr-TR" sz="1800" dirty="0">
                <a:solidFill>
                  <a:srgbClr val="FF0000"/>
                </a:solidFill>
              </a:rPr>
              <a:t>nakliye sonrası faaliyet</a:t>
            </a:r>
            <a:r>
              <a:rPr lang="tr-TR" sz="1800" dirty="0"/>
              <a:t> olarak ele alınabilir. </a:t>
            </a:r>
            <a:r>
              <a:rPr lang="tr-TR" sz="1800" dirty="0">
                <a:solidFill>
                  <a:srgbClr val="FF0000"/>
                </a:solidFill>
              </a:rPr>
              <a:t>Ara faaliyet</a:t>
            </a:r>
            <a:r>
              <a:rPr lang="tr-TR" sz="1800" dirty="0"/>
              <a:t> olarak </a:t>
            </a:r>
            <a:r>
              <a:rPr lang="tr-TR" sz="1800" dirty="0">
                <a:solidFill>
                  <a:srgbClr val="FF0000"/>
                </a:solidFill>
              </a:rPr>
              <a:t>depolama işlemi</a:t>
            </a:r>
            <a:r>
              <a:rPr lang="tr-TR" sz="1800" dirty="0"/>
              <a:t>, bütün bu sürecin içinde </a:t>
            </a:r>
            <a:r>
              <a:rPr lang="tr-TR" sz="1800" dirty="0">
                <a:solidFill>
                  <a:srgbClr val="FF0000"/>
                </a:solidFill>
              </a:rPr>
              <a:t>tedarik zincirinin en önemli ayaklarından</a:t>
            </a:r>
            <a:r>
              <a:rPr lang="tr-TR" sz="1800" dirty="0"/>
              <a:t> biridir.</a:t>
            </a:r>
          </a:p>
          <a:p>
            <a:endParaRPr lang="tr-TR" sz="1800" dirty="0"/>
          </a:p>
          <a:p>
            <a:endParaRPr lang="tr-TR" sz="1800" dirty="0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4C593E88-7CF0-56B1-75C9-9BDCB8EDBA47}"/>
              </a:ext>
            </a:extLst>
          </p:cNvPr>
          <p:cNvSpPr/>
          <p:nvPr/>
        </p:nvSpPr>
        <p:spPr>
          <a:xfrm>
            <a:off x="0" y="0"/>
            <a:ext cx="12192000" cy="112419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E69A3DBD-778D-7403-B194-AF7631AE88B9}"/>
              </a:ext>
            </a:extLst>
          </p:cNvPr>
          <p:cNvSpPr txBox="1"/>
          <p:nvPr/>
        </p:nvSpPr>
        <p:spPr>
          <a:xfrm>
            <a:off x="3538217" y="359152"/>
            <a:ext cx="4927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solidFill>
                  <a:schemeClr val="bg1"/>
                </a:solidFill>
                <a:latin typeface="Poppins" panose="00000500000000000000" pitchFamily="2" charset="-94"/>
                <a:cs typeface="Poppins" panose="00000500000000000000" pitchFamily="2" charset="-94"/>
              </a:rPr>
              <a:t>Kastamonu               Üniversitesi</a:t>
            </a:r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6DC736CC-338A-C179-EBF7-22B7F1FF89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9216" y="207124"/>
            <a:ext cx="765277" cy="765722"/>
          </a:xfrm>
          <a:prstGeom prst="rect">
            <a:avLst/>
          </a:prstGeom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A94ECFAE-4E90-714A-EE19-7EF6CD7E2F90}"/>
              </a:ext>
            </a:extLst>
          </p:cNvPr>
          <p:cNvSpPr txBox="1"/>
          <p:nvPr/>
        </p:nvSpPr>
        <p:spPr>
          <a:xfrm>
            <a:off x="4824658" y="6381193"/>
            <a:ext cx="2542684" cy="2797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solidFill>
                  <a:srgbClr val="FF0000"/>
                </a:solidFill>
                <a:latin typeface="Poppins" panose="00000500000000000000" pitchFamily="2" charset="-94"/>
                <a:cs typeface="Poppins" panose="00000500000000000000" pitchFamily="2" charset="-94"/>
              </a:rPr>
              <a:t>www.kastamonu.edu.tr</a:t>
            </a:r>
          </a:p>
        </p:txBody>
      </p:sp>
      <p:cxnSp>
        <p:nvCxnSpPr>
          <p:cNvPr id="10" name="Düz Bağlayıcı 9">
            <a:extLst>
              <a:ext uri="{FF2B5EF4-FFF2-40B4-BE49-F238E27FC236}">
                <a16:creationId xmlns:a16="http://schemas.microsoft.com/office/drawing/2014/main" id="{3C2B975D-2416-D917-6DFE-62D2FD266FC6}"/>
              </a:ext>
            </a:extLst>
          </p:cNvPr>
          <p:cNvCxnSpPr/>
          <p:nvPr/>
        </p:nvCxnSpPr>
        <p:spPr>
          <a:xfrm>
            <a:off x="3106057" y="6212162"/>
            <a:ext cx="6096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6173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F67ED4-A60F-F30E-5217-8F5C0DEF2B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1331A21-2184-B4A4-95E6-DD07287E9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400" y="1460500"/>
            <a:ext cx="7505700" cy="530225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İşletmeler Açısında Dağıtım Lojistiğinin Önemi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6047ED0-B663-D21A-BBCA-129390A9DD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01699" y="2184400"/>
            <a:ext cx="10591962" cy="3858732"/>
          </a:xfrm>
        </p:spPr>
        <p:txBody>
          <a:bodyPr>
            <a:norm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000" dirty="0"/>
              <a:t>Dağıtım lojistiği, süreçlerin </a:t>
            </a:r>
            <a:r>
              <a:rPr lang="tr-TR" sz="2000" b="1" dirty="0">
                <a:solidFill>
                  <a:schemeClr val="accent3">
                    <a:lumMod val="50000"/>
                  </a:schemeClr>
                </a:solidFill>
              </a:rPr>
              <a:t>müşteri yönündeki son halkası </a:t>
            </a:r>
            <a:r>
              <a:rPr lang="tr-TR" sz="2000" dirty="0"/>
              <a:t>konumundadır.</a:t>
            </a:r>
          </a:p>
          <a:p>
            <a:pPr marL="152396" indent="0" algn="just">
              <a:buNone/>
            </a:pPr>
            <a:endParaRPr lang="tr-TR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000" dirty="0"/>
              <a:t>Bu süreç </a:t>
            </a:r>
            <a:r>
              <a:rPr lang="tr-TR" sz="2000" b="1" dirty="0">
                <a:solidFill>
                  <a:schemeClr val="accent3">
                    <a:lumMod val="50000"/>
                  </a:schemeClr>
                </a:solidFill>
              </a:rPr>
              <a:t>müşteri</a:t>
            </a:r>
            <a:r>
              <a:rPr lang="tr-TR" sz="2000" dirty="0"/>
              <a:t> ile </a:t>
            </a:r>
            <a:r>
              <a:rPr lang="tr-TR" sz="2000" b="1" dirty="0">
                <a:solidFill>
                  <a:schemeClr val="accent3">
                    <a:lumMod val="50000"/>
                  </a:schemeClr>
                </a:solidFill>
              </a:rPr>
              <a:t>işletme </a:t>
            </a:r>
            <a:r>
              <a:rPr lang="tr-TR" sz="2000" dirty="0"/>
              <a:t>arasında iletişimin kurulduğu aşama olmasından dolayı ayrıca önemlidir. </a:t>
            </a:r>
          </a:p>
          <a:p>
            <a:pPr algn="just"/>
            <a:endParaRPr lang="tr-TR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000" dirty="0"/>
              <a:t>Müşterinin talepleri doğrultusunda ürünlerin </a:t>
            </a:r>
            <a:r>
              <a:rPr lang="tr-TR" sz="2000" b="1" dirty="0">
                <a:solidFill>
                  <a:srgbClr val="FF0000"/>
                </a:solidFill>
              </a:rPr>
              <a:t>anlaşılan miktar ve zamanda müşteriye ulaştırılmasının sağlanamaması</a:t>
            </a:r>
            <a:r>
              <a:rPr lang="tr-TR" sz="2000" dirty="0"/>
              <a:t> durumunda daha önce yapılmış olan tüm olumlu çalışmalar anlamını kaybedebilecektir. Bu durum dağıtım lojistiğinin işletmeler açısından önemini vurgulamaktadır.</a:t>
            </a:r>
          </a:p>
          <a:p>
            <a:endParaRPr lang="tr-TR" sz="2000" dirty="0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6E75712E-94FF-DF10-CF1D-AA3BC364F0DE}"/>
              </a:ext>
            </a:extLst>
          </p:cNvPr>
          <p:cNvSpPr/>
          <p:nvPr/>
        </p:nvSpPr>
        <p:spPr>
          <a:xfrm>
            <a:off x="0" y="0"/>
            <a:ext cx="12192000" cy="112419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D03B1DB4-A644-CEE6-E2BB-7838149059FF}"/>
              </a:ext>
            </a:extLst>
          </p:cNvPr>
          <p:cNvSpPr txBox="1"/>
          <p:nvPr/>
        </p:nvSpPr>
        <p:spPr>
          <a:xfrm>
            <a:off x="3538217" y="359152"/>
            <a:ext cx="4927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solidFill>
                  <a:schemeClr val="bg1"/>
                </a:solidFill>
                <a:latin typeface="Poppins" panose="00000500000000000000" pitchFamily="2" charset="-94"/>
                <a:cs typeface="Poppins" panose="00000500000000000000" pitchFamily="2" charset="-94"/>
              </a:rPr>
              <a:t>Kastamonu               Üniversitesi</a:t>
            </a:r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338A6409-5E67-725E-0056-FAC9EA1CDA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9216" y="207124"/>
            <a:ext cx="765277" cy="765722"/>
          </a:xfrm>
          <a:prstGeom prst="rect">
            <a:avLst/>
          </a:prstGeom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BC380C4F-33DB-A7F2-3491-CF5B7BA9C1A3}"/>
              </a:ext>
            </a:extLst>
          </p:cNvPr>
          <p:cNvSpPr txBox="1"/>
          <p:nvPr/>
        </p:nvSpPr>
        <p:spPr>
          <a:xfrm>
            <a:off x="4824658" y="6381193"/>
            <a:ext cx="2542684" cy="2797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solidFill>
                  <a:srgbClr val="FF0000"/>
                </a:solidFill>
                <a:latin typeface="Poppins" panose="00000500000000000000" pitchFamily="2" charset="-94"/>
                <a:cs typeface="Poppins" panose="00000500000000000000" pitchFamily="2" charset="-94"/>
              </a:rPr>
              <a:t>www.kastamonu.edu.tr</a:t>
            </a:r>
          </a:p>
        </p:txBody>
      </p:sp>
      <p:cxnSp>
        <p:nvCxnSpPr>
          <p:cNvPr id="10" name="Düz Bağlayıcı 9">
            <a:extLst>
              <a:ext uri="{FF2B5EF4-FFF2-40B4-BE49-F238E27FC236}">
                <a16:creationId xmlns:a16="http://schemas.microsoft.com/office/drawing/2014/main" id="{4B68ADF3-FCC4-33E0-69FA-FD15B7F1B936}"/>
              </a:ext>
            </a:extLst>
          </p:cNvPr>
          <p:cNvCxnSpPr/>
          <p:nvPr/>
        </p:nvCxnSpPr>
        <p:spPr>
          <a:xfrm>
            <a:off x="3106057" y="6212162"/>
            <a:ext cx="6096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7187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C6AA4-9119-28ED-360E-133006C1F4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08A8A75-7460-DDA6-71C0-B90E10AD5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987" y="1460500"/>
            <a:ext cx="8794377" cy="530225"/>
          </a:xfrm>
        </p:spPr>
        <p:txBody>
          <a:bodyPr>
            <a:no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İşletmeler Açısında Dağıtım Lojistiğinin Önemi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6B7DC9B-5DFA-F971-F82F-CC2959270E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01699" y="2184400"/>
            <a:ext cx="10591962" cy="3858732"/>
          </a:xfrm>
        </p:spPr>
        <p:txBody>
          <a:bodyPr>
            <a:normAutofit/>
          </a:bodyPr>
          <a:lstStyle/>
          <a:p>
            <a:pPr marL="152396" indent="0">
              <a:buNone/>
            </a:pPr>
            <a:r>
              <a:rPr lang="tr-TR" sz="2000" dirty="0"/>
              <a:t>Bu sürecin kapsamında değerlendirilecek konular aşağıda sıralanmıştır:</a:t>
            </a:r>
          </a:p>
          <a:p>
            <a:pPr marL="152396" indent="0">
              <a:buNone/>
            </a:pPr>
            <a:endParaRPr lang="tr-TR" sz="2000" dirty="0"/>
          </a:p>
          <a:p>
            <a:pPr marL="152396" indent="0" algn="just">
              <a:buNone/>
            </a:pPr>
            <a:r>
              <a:rPr lang="tr-TR" sz="2000" dirty="0"/>
              <a:t>• Dağıtım depolarının yeri</a:t>
            </a:r>
          </a:p>
          <a:p>
            <a:pPr marL="152396" indent="0">
              <a:buNone/>
            </a:pPr>
            <a:r>
              <a:rPr lang="tr-TR" sz="2000" dirty="0"/>
              <a:t>• Depolama koşulları</a:t>
            </a:r>
          </a:p>
          <a:p>
            <a:pPr marL="152396" indent="0">
              <a:buNone/>
            </a:pPr>
            <a:r>
              <a:rPr lang="tr-TR" sz="2000" dirty="0"/>
              <a:t>• Talep edilmiş olan ürün miktarı ve teslim zamanı</a:t>
            </a:r>
          </a:p>
          <a:p>
            <a:pPr marL="152396" indent="0">
              <a:buNone/>
            </a:pPr>
            <a:r>
              <a:rPr lang="tr-TR" sz="2000" dirty="0"/>
              <a:t>• Ürünün ambalajlanması</a:t>
            </a:r>
          </a:p>
          <a:p>
            <a:pPr marL="152396" indent="0">
              <a:buNone/>
            </a:pPr>
            <a:r>
              <a:rPr lang="tr-TR" sz="2000" dirty="0"/>
              <a:t>• Taşıma araçlarının ve taşıma yönteminin belirlenmesi</a:t>
            </a:r>
          </a:p>
          <a:p>
            <a:endParaRPr lang="tr-TR" sz="2000" dirty="0"/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A36F5B29-5EBD-3E8E-F3BA-CA0F367EBEB1}"/>
              </a:ext>
            </a:extLst>
          </p:cNvPr>
          <p:cNvSpPr/>
          <p:nvPr/>
        </p:nvSpPr>
        <p:spPr>
          <a:xfrm>
            <a:off x="0" y="0"/>
            <a:ext cx="12192000" cy="112419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C7FCCDDB-7AEE-0063-F782-4C4C57E2241A}"/>
              </a:ext>
            </a:extLst>
          </p:cNvPr>
          <p:cNvSpPr txBox="1"/>
          <p:nvPr/>
        </p:nvSpPr>
        <p:spPr>
          <a:xfrm>
            <a:off x="3538217" y="359152"/>
            <a:ext cx="4927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solidFill>
                  <a:schemeClr val="bg1"/>
                </a:solidFill>
                <a:latin typeface="Poppins" panose="00000500000000000000" pitchFamily="2" charset="-94"/>
                <a:cs typeface="Poppins" panose="00000500000000000000" pitchFamily="2" charset="-94"/>
              </a:rPr>
              <a:t>Kastamonu               Üniversitesi</a:t>
            </a:r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B1801207-2F92-F835-E604-8FEFB819CE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9216" y="207124"/>
            <a:ext cx="765277" cy="765722"/>
          </a:xfrm>
          <a:prstGeom prst="rect">
            <a:avLst/>
          </a:prstGeom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9C33E36C-6525-3E28-A56A-37080AEFA57B}"/>
              </a:ext>
            </a:extLst>
          </p:cNvPr>
          <p:cNvSpPr txBox="1"/>
          <p:nvPr/>
        </p:nvSpPr>
        <p:spPr>
          <a:xfrm>
            <a:off x="4824658" y="6381193"/>
            <a:ext cx="2542684" cy="2797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solidFill>
                  <a:srgbClr val="FF0000"/>
                </a:solidFill>
                <a:latin typeface="Poppins" panose="00000500000000000000" pitchFamily="2" charset="-94"/>
                <a:cs typeface="Poppins" panose="00000500000000000000" pitchFamily="2" charset="-94"/>
              </a:rPr>
              <a:t>www.kastamonu.edu.tr</a:t>
            </a:r>
          </a:p>
        </p:txBody>
      </p:sp>
      <p:cxnSp>
        <p:nvCxnSpPr>
          <p:cNvPr id="10" name="Düz Bağlayıcı 9">
            <a:extLst>
              <a:ext uri="{FF2B5EF4-FFF2-40B4-BE49-F238E27FC236}">
                <a16:creationId xmlns:a16="http://schemas.microsoft.com/office/drawing/2014/main" id="{E63ABE9D-B42A-4143-5379-837738EC9FB7}"/>
              </a:ext>
            </a:extLst>
          </p:cNvPr>
          <p:cNvCxnSpPr/>
          <p:nvPr/>
        </p:nvCxnSpPr>
        <p:spPr>
          <a:xfrm>
            <a:off x="3106057" y="6212162"/>
            <a:ext cx="6096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6357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BCBF3-6094-D77F-3371-D700A1D94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61B9DE-EA15-5DDD-2732-6DA345F28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299" y="1284446"/>
            <a:ext cx="9197788" cy="530225"/>
          </a:xfrm>
        </p:spPr>
        <p:txBody>
          <a:bodyPr>
            <a:no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Tedarik ve Sevkiyat Lojistiği Arasındaki Farklar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66DB1B4D-C539-16F4-978D-B8FA1B1F3D98}"/>
              </a:ext>
            </a:extLst>
          </p:cNvPr>
          <p:cNvSpPr/>
          <p:nvPr/>
        </p:nvSpPr>
        <p:spPr>
          <a:xfrm>
            <a:off x="0" y="0"/>
            <a:ext cx="12192000" cy="112419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08BC0322-2AA6-DFB2-5C0B-48E61CA43C04}"/>
              </a:ext>
            </a:extLst>
          </p:cNvPr>
          <p:cNvSpPr txBox="1"/>
          <p:nvPr/>
        </p:nvSpPr>
        <p:spPr>
          <a:xfrm>
            <a:off x="3538217" y="359152"/>
            <a:ext cx="4927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solidFill>
                  <a:schemeClr val="bg1"/>
                </a:solidFill>
                <a:latin typeface="Poppins" panose="00000500000000000000" pitchFamily="2" charset="-94"/>
                <a:cs typeface="Poppins" panose="00000500000000000000" pitchFamily="2" charset="-94"/>
              </a:rPr>
              <a:t>Kastamonu               Üniversitesi</a:t>
            </a:r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629C47D1-AB4C-A2D9-A868-EB0E7F9F5D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9216" y="207124"/>
            <a:ext cx="765277" cy="765722"/>
          </a:xfrm>
          <a:prstGeom prst="rect">
            <a:avLst/>
          </a:prstGeom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FD437D63-FA1B-8537-BFD4-A62D164DEF8E}"/>
              </a:ext>
            </a:extLst>
          </p:cNvPr>
          <p:cNvSpPr txBox="1"/>
          <p:nvPr/>
        </p:nvSpPr>
        <p:spPr>
          <a:xfrm>
            <a:off x="4824658" y="6381193"/>
            <a:ext cx="2542684" cy="2797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solidFill>
                  <a:srgbClr val="FF0000"/>
                </a:solidFill>
                <a:latin typeface="Poppins" panose="00000500000000000000" pitchFamily="2" charset="-94"/>
                <a:cs typeface="Poppins" panose="00000500000000000000" pitchFamily="2" charset="-94"/>
              </a:rPr>
              <a:t>www.kastamonu.edu.tr</a:t>
            </a:r>
          </a:p>
        </p:txBody>
      </p:sp>
      <p:cxnSp>
        <p:nvCxnSpPr>
          <p:cNvPr id="10" name="Düz Bağlayıcı 9">
            <a:extLst>
              <a:ext uri="{FF2B5EF4-FFF2-40B4-BE49-F238E27FC236}">
                <a16:creationId xmlns:a16="http://schemas.microsoft.com/office/drawing/2014/main" id="{D8BD314E-50C4-8E36-28EA-8E74C229043A}"/>
              </a:ext>
            </a:extLst>
          </p:cNvPr>
          <p:cNvCxnSpPr/>
          <p:nvPr/>
        </p:nvCxnSpPr>
        <p:spPr>
          <a:xfrm>
            <a:off x="3106057" y="6212162"/>
            <a:ext cx="6096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922F0DB-CB19-66E4-0135-5DE67069CAD6}"/>
              </a:ext>
            </a:extLst>
          </p:cNvPr>
          <p:cNvSpPr txBox="1">
            <a:spLocks/>
          </p:cNvSpPr>
          <p:nvPr/>
        </p:nvSpPr>
        <p:spPr>
          <a:xfrm>
            <a:off x="1244816" y="2051633"/>
            <a:ext cx="4851183" cy="46359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2396" indent="0" algn="ctr">
              <a:buFont typeface="Arial" panose="020B0604020202020204" pitchFamily="34" charset="0"/>
              <a:buNone/>
            </a:pPr>
            <a:r>
              <a:rPr lang="tr-TR" sz="2000" b="1" dirty="0"/>
              <a:t>TEDARİK LOJİSTİĞİ</a:t>
            </a:r>
          </a:p>
          <a:p>
            <a:pPr algn="just"/>
            <a:r>
              <a:rPr lang="tr-TR" sz="1900" dirty="0">
                <a:solidFill>
                  <a:srgbClr val="FF0000"/>
                </a:solidFill>
              </a:rPr>
              <a:t>Tedarik Lojistiği</a:t>
            </a:r>
            <a:r>
              <a:rPr lang="tr-TR" sz="1900" dirty="0"/>
              <a:t>, </a:t>
            </a:r>
            <a:r>
              <a:rPr lang="tr-TR" sz="1900" dirty="0">
                <a:solidFill>
                  <a:srgbClr val="FF0000"/>
                </a:solidFill>
              </a:rPr>
              <a:t>üretim bandında</a:t>
            </a:r>
            <a:r>
              <a:rPr lang="tr-TR" sz="1900" dirty="0"/>
              <a:t> kullanılacak ürünlerin; </a:t>
            </a:r>
            <a:r>
              <a:rPr lang="tr-TR" sz="1900" dirty="0">
                <a:solidFill>
                  <a:srgbClr val="FF0000"/>
                </a:solidFill>
              </a:rPr>
              <a:t>satın alma, depolama</a:t>
            </a:r>
            <a:r>
              <a:rPr lang="tr-TR" sz="1900" dirty="0"/>
              <a:t> ve </a:t>
            </a:r>
            <a:r>
              <a:rPr lang="tr-TR" sz="1900" dirty="0">
                <a:solidFill>
                  <a:srgbClr val="FF0000"/>
                </a:solidFill>
              </a:rPr>
              <a:t>dağıtım süreçleri</a:t>
            </a:r>
            <a:r>
              <a:rPr lang="tr-TR" sz="1900" dirty="0"/>
              <a:t>ni konu edinir. </a:t>
            </a:r>
          </a:p>
          <a:p>
            <a:pPr algn="just"/>
            <a:r>
              <a:rPr lang="tr-TR" sz="1900" dirty="0">
                <a:solidFill>
                  <a:srgbClr val="FF0000"/>
                </a:solidFill>
              </a:rPr>
              <a:t>Tedarik Lojistiği</a:t>
            </a:r>
            <a:r>
              <a:rPr lang="tr-TR" sz="1900" dirty="0"/>
              <a:t>, </a:t>
            </a:r>
            <a:r>
              <a:rPr lang="tr-TR" sz="1900" dirty="0">
                <a:solidFill>
                  <a:srgbClr val="FF0000"/>
                </a:solidFill>
              </a:rPr>
              <a:t>ham madde/yarı mamul tedariği</a:t>
            </a:r>
            <a:r>
              <a:rPr lang="tr-TR" sz="1900" dirty="0"/>
              <a:t> ve </a:t>
            </a:r>
            <a:r>
              <a:rPr lang="tr-TR" sz="1900" dirty="0">
                <a:solidFill>
                  <a:srgbClr val="FF0000"/>
                </a:solidFill>
              </a:rPr>
              <a:t>planlama</a:t>
            </a:r>
            <a:r>
              <a:rPr lang="tr-TR" sz="1900" dirty="0"/>
              <a:t>sıyla etkileşim halindedir. </a:t>
            </a:r>
          </a:p>
          <a:p>
            <a:pPr algn="just"/>
            <a:r>
              <a:rPr lang="tr-TR" sz="1900" dirty="0">
                <a:solidFill>
                  <a:srgbClr val="FF0000"/>
                </a:solidFill>
              </a:rPr>
              <a:t>Tedarik Lojistiği</a:t>
            </a:r>
            <a:r>
              <a:rPr lang="tr-TR" sz="1900" dirty="0"/>
              <a:t>, imalat veya montaj fabrikasında ihtiyaç duyulan </a:t>
            </a:r>
            <a:r>
              <a:rPr lang="tr-TR" sz="1900" dirty="0">
                <a:solidFill>
                  <a:srgbClr val="FF0000"/>
                </a:solidFill>
              </a:rPr>
              <a:t>kaynak/ham madde kullanımı</a:t>
            </a:r>
            <a:r>
              <a:rPr lang="tr-TR" sz="1900" dirty="0"/>
              <a:t>na yöneliktir.</a:t>
            </a:r>
          </a:p>
          <a:p>
            <a:pPr algn="just"/>
            <a:r>
              <a:rPr lang="tr-TR" sz="1900" dirty="0">
                <a:solidFill>
                  <a:srgbClr val="FF0000"/>
                </a:solidFill>
              </a:rPr>
              <a:t>Tedarik Lojistiği</a:t>
            </a:r>
            <a:r>
              <a:rPr lang="tr-TR" sz="1900" dirty="0"/>
              <a:t>, </a:t>
            </a:r>
            <a:r>
              <a:rPr lang="tr-TR" sz="1900" dirty="0">
                <a:solidFill>
                  <a:srgbClr val="FF0000"/>
                </a:solidFill>
              </a:rPr>
              <a:t>tedarikçi ile üretici arasındaki etkileşim</a:t>
            </a:r>
            <a:r>
              <a:rPr lang="tr-TR" sz="1900" dirty="0"/>
              <a:t>den kaynaklanmaktadır.</a:t>
            </a:r>
          </a:p>
        </p:txBody>
      </p:sp>
      <p:sp>
        <p:nvSpPr>
          <p:cNvPr id="6" name="Metin Yer Tutucusu 3">
            <a:extLst>
              <a:ext uri="{FF2B5EF4-FFF2-40B4-BE49-F238E27FC236}">
                <a16:creationId xmlns:a16="http://schemas.microsoft.com/office/drawing/2014/main" id="{317D2A9C-F375-2067-0A1F-E855D38A510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394493" y="2051633"/>
            <a:ext cx="4968272" cy="4635903"/>
          </a:xfrm>
        </p:spPr>
        <p:txBody>
          <a:bodyPr>
            <a:normAutofit/>
          </a:bodyPr>
          <a:lstStyle/>
          <a:p>
            <a:pPr marL="152396" indent="0" algn="ctr">
              <a:buNone/>
            </a:pPr>
            <a:r>
              <a:rPr lang="tr-TR" sz="2000" b="1" dirty="0"/>
              <a:t>DAĞITIM LOJİSTİĞİ</a:t>
            </a:r>
          </a:p>
          <a:p>
            <a:pPr algn="just"/>
            <a:r>
              <a:rPr lang="tr-TR" sz="1900" dirty="0">
                <a:solidFill>
                  <a:srgbClr val="FF0000"/>
                </a:solidFill>
              </a:rPr>
              <a:t>Dağıtım Lojistiği </a:t>
            </a:r>
            <a:r>
              <a:rPr lang="tr-TR" sz="1900" dirty="0"/>
              <a:t>ise, </a:t>
            </a:r>
            <a:r>
              <a:rPr lang="tr-TR" sz="1900" dirty="0">
                <a:solidFill>
                  <a:srgbClr val="FF0000"/>
                </a:solidFill>
              </a:rPr>
              <a:t>nihai ürünlerin</a:t>
            </a:r>
            <a:r>
              <a:rPr lang="tr-TR" sz="1900" dirty="0"/>
              <a:t> </a:t>
            </a:r>
            <a:r>
              <a:rPr lang="tr-TR" sz="1900" dirty="0">
                <a:solidFill>
                  <a:srgbClr val="FF0000"/>
                </a:solidFill>
              </a:rPr>
              <a:t>son tüketiciye</a:t>
            </a:r>
            <a:r>
              <a:rPr lang="tr-TR" sz="1900" dirty="0"/>
              <a:t> ulaştırılmak üzere; </a:t>
            </a:r>
            <a:r>
              <a:rPr lang="tr-TR" sz="1900" dirty="0">
                <a:solidFill>
                  <a:srgbClr val="FF0000"/>
                </a:solidFill>
              </a:rPr>
              <a:t>seçilmesi</a:t>
            </a:r>
            <a:r>
              <a:rPr lang="tr-TR" sz="1900" dirty="0"/>
              <a:t>, </a:t>
            </a:r>
            <a:r>
              <a:rPr lang="tr-TR" sz="1900" dirty="0">
                <a:solidFill>
                  <a:srgbClr val="FF0000"/>
                </a:solidFill>
              </a:rPr>
              <a:t>paketlenmesi</a:t>
            </a:r>
            <a:r>
              <a:rPr lang="tr-TR" sz="1900" dirty="0"/>
              <a:t> ve </a:t>
            </a:r>
            <a:r>
              <a:rPr lang="tr-TR" sz="1900" dirty="0">
                <a:solidFill>
                  <a:srgbClr val="FF0000"/>
                </a:solidFill>
              </a:rPr>
              <a:t>teslimatı</a:t>
            </a:r>
            <a:r>
              <a:rPr lang="tr-TR" sz="1900" dirty="0"/>
              <a:t>nı esas almaktadır.</a:t>
            </a:r>
          </a:p>
          <a:p>
            <a:pPr algn="just"/>
            <a:r>
              <a:rPr lang="tr-TR" sz="1900" dirty="0">
                <a:solidFill>
                  <a:srgbClr val="FF0000"/>
                </a:solidFill>
              </a:rPr>
              <a:t>Dağıtım Lojistiği </a:t>
            </a:r>
            <a:r>
              <a:rPr lang="tr-TR" sz="1900" dirty="0"/>
              <a:t>ise, tamamıyla </a:t>
            </a:r>
            <a:r>
              <a:rPr lang="tr-TR" sz="1900" dirty="0">
                <a:solidFill>
                  <a:srgbClr val="FF0000"/>
                </a:solidFill>
              </a:rPr>
              <a:t>son tüketici beklentileri</a:t>
            </a:r>
            <a:r>
              <a:rPr lang="tr-TR" sz="1900" dirty="0"/>
              <a:t> doğrultusunda, </a:t>
            </a:r>
            <a:r>
              <a:rPr lang="tr-TR" sz="1900" dirty="0">
                <a:solidFill>
                  <a:srgbClr val="FF0000"/>
                </a:solidFill>
              </a:rPr>
              <a:t>dağıtım kanallarının sürdürülebilirliği</a:t>
            </a:r>
            <a:r>
              <a:rPr lang="tr-TR" sz="1900" dirty="0"/>
              <a:t> ve </a:t>
            </a:r>
            <a:r>
              <a:rPr lang="tr-TR" sz="1900" dirty="0">
                <a:solidFill>
                  <a:srgbClr val="FF0000"/>
                </a:solidFill>
              </a:rPr>
              <a:t>gelişimi</a:t>
            </a:r>
            <a:r>
              <a:rPr lang="tr-TR" sz="1900" dirty="0"/>
              <a:t>ni misyon olarak belirlemiştir.</a:t>
            </a:r>
          </a:p>
          <a:p>
            <a:pPr algn="just"/>
            <a:r>
              <a:rPr lang="tr-TR" sz="1900" dirty="0">
                <a:solidFill>
                  <a:srgbClr val="FF0000"/>
                </a:solidFill>
              </a:rPr>
              <a:t>Dağıtım Lojistiği</a:t>
            </a:r>
            <a:r>
              <a:rPr lang="tr-TR" sz="1900" dirty="0"/>
              <a:t>; </a:t>
            </a:r>
            <a:r>
              <a:rPr lang="tr-TR" sz="1900" dirty="0">
                <a:solidFill>
                  <a:srgbClr val="FF0000"/>
                </a:solidFill>
              </a:rPr>
              <a:t>bitmiş ürün</a:t>
            </a:r>
            <a:r>
              <a:rPr lang="tr-TR" sz="1900" dirty="0"/>
              <a:t> veya </a:t>
            </a:r>
            <a:r>
              <a:rPr lang="tr-TR" sz="1900" dirty="0">
                <a:solidFill>
                  <a:srgbClr val="FF0000"/>
                </a:solidFill>
              </a:rPr>
              <a:t>ürünün</a:t>
            </a:r>
            <a:r>
              <a:rPr lang="tr-TR" sz="1900" dirty="0"/>
              <a:t> son </a:t>
            </a:r>
            <a:r>
              <a:rPr lang="tr-TR" sz="1900" dirty="0">
                <a:solidFill>
                  <a:srgbClr val="FF0000"/>
                </a:solidFill>
              </a:rPr>
              <a:t>tüketiciye olan akışının iyileştirilmesi</a:t>
            </a:r>
            <a:r>
              <a:rPr lang="tr-TR" sz="1900" dirty="0"/>
              <a:t>ne vurgu yapar.</a:t>
            </a:r>
          </a:p>
          <a:p>
            <a:pPr algn="just"/>
            <a:r>
              <a:rPr lang="tr-TR" sz="1900" dirty="0">
                <a:solidFill>
                  <a:srgbClr val="FF0000"/>
                </a:solidFill>
              </a:rPr>
              <a:t>Sevkiyat Lojistiği</a:t>
            </a:r>
            <a:r>
              <a:rPr lang="tr-TR" sz="1900" dirty="0"/>
              <a:t> ise, </a:t>
            </a:r>
            <a:r>
              <a:rPr lang="tr-TR" sz="1900" dirty="0">
                <a:solidFill>
                  <a:srgbClr val="FF0000"/>
                </a:solidFill>
              </a:rPr>
              <a:t>üretici ile nihai tüketici arasındaki etkileşim</a:t>
            </a:r>
            <a:r>
              <a:rPr lang="tr-TR" sz="1900" dirty="0"/>
              <a:t>den varlığını elde etmektedir.</a:t>
            </a:r>
          </a:p>
          <a:p>
            <a:pPr algn="just"/>
            <a:endParaRPr lang="tr-TR" sz="1600" dirty="0"/>
          </a:p>
          <a:p>
            <a:pPr marL="152396" indent="0" algn="just">
              <a:buNone/>
            </a:pPr>
            <a:endParaRPr lang="tr-TR" sz="2133" dirty="0"/>
          </a:p>
        </p:txBody>
      </p:sp>
    </p:spTree>
    <p:extLst>
      <p:ext uri="{BB962C8B-B14F-4D97-AF65-F5344CB8AC3E}">
        <p14:creationId xmlns:p14="http://schemas.microsoft.com/office/powerpoint/2010/main" val="994230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805</Words>
  <Application>Microsoft Macintosh PowerPoint</Application>
  <PresentationFormat>Geniş ekran</PresentationFormat>
  <Paragraphs>102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Poppins</vt:lpstr>
      <vt:lpstr>Times New Roman</vt:lpstr>
      <vt:lpstr>Office Teması</vt:lpstr>
      <vt:lpstr>PowerPoint Sunusu</vt:lpstr>
      <vt:lpstr>Giriş</vt:lpstr>
      <vt:lpstr>Giriş</vt:lpstr>
      <vt:lpstr>Sevkiyat/Dağıtım Lojistiği (Outbound Logistics)</vt:lpstr>
      <vt:lpstr>Sevkiyat/Dağıtım Lojistiği (Outbound Logistics)</vt:lpstr>
      <vt:lpstr>Sevkiyat Lojistiği Temel Aşamaları</vt:lpstr>
      <vt:lpstr>İşletmeler Açısında Dağıtım Lojistiğinin Önemi</vt:lpstr>
      <vt:lpstr>İşletmeler Açısında Dağıtım Lojistiğinin Önemi</vt:lpstr>
      <vt:lpstr>Tedarik ve Sevkiyat Lojistiği Arasındaki Farklar</vt:lpstr>
      <vt:lpstr>KAYNAKÇA</vt:lpstr>
      <vt:lpstr>Teşekkürler…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MEFA</dc:creator>
  <cp:lastModifiedBy>Nazlıcan Dindarik</cp:lastModifiedBy>
  <cp:revision>12</cp:revision>
  <dcterms:created xsi:type="dcterms:W3CDTF">2021-02-07T11:29:55Z</dcterms:created>
  <dcterms:modified xsi:type="dcterms:W3CDTF">2025-07-16T13:45:19Z</dcterms:modified>
</cp:coreProperties>
</file>