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7"/>
  </p:notesMasterIdLst>
  <p:sldIdLst>
    <p:sldId id="256" r:id="rId3"/>
    <p:sldId id="257" r:id="rId4"/>
    <p:sldId id="258" r:id="rId5"/>
    <p:sldId id="338" r:id="rId6"/>
    <p:sldId id="330" r:id="rId7"/>
    <p:sldId id="331" r:id="rId8"/>
    <p:sldId id="332" r:id="rId9"/>
    <p:sldId id="333" r:id="rId10"/>
    <p:sldId id="334" r:id="rId11"/>
    <p:sldId id="335" r:id="rId12"/>
    <p:sldId id="336" r:id="rId13"/>
    <p:sldId id="337" r:id="rId14"/>
    <p:sldId id="329" r:id="rId15"/>
    <p:sldId id="339" r:id="rId16"/>
    <p:sldId id="340" r:id="rId17"/>
    <p:sldId id="341" r:id="rId18"/>
    <p:sldId id="342" r:id="rId19"/>
    <p:sldId id="348" r:id="rId20"/>
    <p:sldId id="343" r:id="rId21"/>
    <p:sldId id="344" r:id="rId22"/>
    <p:sldId id="345" r:id="rId23"/>
    <p:sldId id="346" r:id="rId24"/>
    <p:sldId id="265" r:id="rId25"/>
    <p:sldId id="267"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45" d="100"/>
          <a:sy n="45" d="100"/>
        </p:scale>
        <p:origin x="62"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smtClean="0"/>
              <a:t>12. </a:t>
            </a:r>
            <a:r>
              <a:rPr lang="tr-TR" dirty="0" smtClean="0"/>
              <a:t>HAFTA </a:t>
            </a:r>
            <a:r>
              <a:rPr lang="tr-TR" dirty="0"/>
              <a:t>HALK SAĞLIĞI: </a:t>
            </a:r>
            <a:r>
              <a:rPr lang="tr-TR" dirty="0"/>
              <a:t>TOPLUMDA RİSK GRUPLARI VE İNCİNEBİLİR BİREYLER</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Kadınlar ve Gebeler</a:t>
            </a:r>
          </a:p>
          <a:p>
            <a:r>
              <a:rPr lang="tr-TR" dirty="0"/>
              <a:t>Toplumsal cinsiyet eşitsizlikleri, ekonomik bağımlılık, eğitim yetersizliği, şiddet, erken yaşta evlilik ve sağlık hizmetlerine erişim sorunları kadınların </a:t>
            </a:r>
            <a:r>
              <a:rPr lang="tr-TR" dirty="0" err="1"/>
              <a:t>incinebilirliğini</a:t>
            </a:r>
            <a:r>
              <a:rPr lang="tr-TR" dirty="0"/>
              <a:t> artırabilir.</a:t>
            </a:r>
          </a:p>
          <a:p>
            <a:r>
              <a:rPr lang="tr-TR" dirty="0"/>
              <a:t>Gebelik döneminde sağlık hizmetlerine olan gereksinim artmakla birlikte gebelik, kadının kendi bedeni ve tedavisi hakkında karar verme hakkını ortadan kaldırmaz. Gebe kadının aydınlatılmış onamı alınmalı, mahremiyeti korunmalı ve hizmetlere eşit erişimi sağlanmalıdır.</a:t>
            </a:r>
          </a:p>
          <a:p>
            <a:r>
              <a:rPr lang="tr-TR" dirty="0"/>
              <a:t>Silahlı çatışma, afet ve göç koşullarında yaşayan kadınlar ve kız çocukları cinsel şiddet, insan ticareti, istenmeyen gebelik ve sağlık hizmetlerinden yoksun kalma açısından daha yüksek risk altında olabilir.</a:t>
            </a:r>
          </a:p>
          <a:p>
            <a:r>
              <a:rPr lang="tr-TR" b="1" dirty="0"/>
              <a:t>Engelli Bireyler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2259067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Engelli Bireyler</a:t>
            </a:r>
          </a:p>
          <a:p>
            <a:r>
              <a:rPr lang="tr-TR" dirty="0"/>
              <a:t>Fiziksel, zihinsel, duyusal veya ruhsal engeli bulunan bireyler iletişim, ulaşım, eğitim, istihdam ve sağlık hizmetlerine erişimde engellerle karşılaşabilir. Asıl </a:t>
            </a:r>
            <a:r>
              <a:rPr lang="tr-TR" dirty="0" err="1"/>
              <a:t>incinebilirlik</a:t>
            </a:r>
            <a:r>
              <a:rPr lang="tr-TR" dirty="0"/>
              <a:t> çoğu zaman bireyin engelinden değil, çevresel ve toplumsal düzenlemelerin yetersizliğinden kaynaklanmaktadır.</a:t>
            </a:r>
          </a:p>
          <a:p>
            <a:r>
              <a:rPr lang="tr-TR" dirty="0"/>
              <a:t>Sağlık kuruluşları fiziksel erişilebilirlik, uygun iletişim yöntemleri ve makul düzenlemeler sağlamalıdır. İşitme engelli bireyler için işaret dili desteği, görme engelli bireyler için erişilebilir bilgilendirme ve zihinsel engeli bulunan bireyler için sade ve anlaşılır açıklamalar sunulmalıdır.</a:t>
            </a:r>
          </a:p>
          <a:p>
            <a:r>
              <a:rPr lang="tr-TR" dirty="0"/>
              <a:t>Engelli bireyin karar verme kapasitesi bulunuyorsa işlemler için doğrudan kendi onamı alınmalıdır. Engelli olmak, otomatik olarak karar verme yetersizliği anlamına gelmez.</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10923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Ruhsal Hastalığı Bulunan Bireyler</a:t>
            </a:r>
          </a:p>
          <a:p>
            <a:r>
              <a:rPr lang="tr-TR" dirty="0"/>
              <a:t>Ruhsal hastalığı bulunan kişiler damgalanma, ayrımcılık, sosyal dışlanma ve hak ihlalleri açısından risk altındadır. Ruhsal hastalık tanısı bulunması, bireyin her durumda karar veremeyeceği anlamına gelmez.</a:t>
            </a:r>
          </a:p>
          <a:p>
            <a:r>
              <a:rPr lang="tr-TR" dirty="0"/>
              <a:t>Karar verme kapasitesi, belirli bir karar ve belirli bir zaman için değerlendirilmelidir. Hastalığın akut döneminde kapasite geçici olarak bozulabilir; mümkünse acil olmayan işlemler birey kapasitesini yeniden kazanana kadar ertelenmelidir.</a:t>
            </a:r>
          </a:p>
          <a:p>
            <a:r>
              <a:rPr lang="tr-TR" dirty="0"/>
              <a:t>Zorunlu tedavi ve özgürlüğün sınırlandırılması ancak yasal, etik ve tıbbi ölçütlere uygun olarak, en az kısıtlayıcı yöntemle uygulanmalıdır.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1186976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Özgürlüğü Sınırlandırılmış Bireyler</a:t>
            </a:r>
          </a:p>
          <a:p>
            <a:r>
              <a:rPr lang="tr-TR" dirty="0"/>
              <a:t>Tutuklular, hükümlüler, gözaltında bulunanlar ve kapalı kurumlarda yaşayan kişiler özgürlüklerinin sınırlı olması nedeniyle incinebilir gruplar arasında yer alır. Bu bireylerin sağlık hizmetlerine erişim, mahremiyet ve insan onuruna uygun bakım hakları korunmalıdır.</a:t>
            </a:r>
          </a:p>
          <a:p>
            <a:r>
              <a:rPr lang="tr-TR" dirty="0"/>
              <a:t>Cezaevi koşullarında kalabalık yaşam, yetersiz havalandırma ve sağlık hizmetlerine ulaşım güçlükleri bulaşıcı hastalık riskini artırabilir. Tüberküloz, hepatitler, HIV enfeksiyonu, ruh sağlığı sorunları ve madde bağımlılığı açısından uygun tarama ve tedavi hizmetleri sunulmalıdır.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2029399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Yoksullar ve Evsizler</a:t>
            </a:r>
          </a:p>
          <a:p>
            <a:r>
              <a:rPr lang="tr-TR" dirty="0"/>
              <a:t>Yoksulluk; yeterli beslenme, güvenli konut, eğitim, temiz su ve sağlık hizmetlerine erişim üzerinde belirleyici bir etkiye sahiptir. Düşük gelir düzeyine sahip bireyler hastalık risklerine daha fazla maruz kalırken koruyucu ve tedavi edici hizmetlerden daha az yararlanabilir.</a:t>
            </a:r>
          </a:p>
          <a:p>
            <a:r>
              <a:rPr lang="tr-TR" dirty="0"/>
              <a:t>Evsiz bireyler; enfeksiyonlar, travmalar, kronik hastalıklar, ruh sağlığı sorunları, madde kullanımı, şiddet ve kötü hava koşullarına maruz kalma açısından yüksek risk altındadır. Bu gruplara yönelik hizmetler barınma, beslenme, sağlık, sosyal destek ve rehabilitasyonu birlikte içermelidir.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14</a:t>
            </a:fld>
            <a:endParaRPr lang="tr-TR"/>
          </a:p>
        </p:txBody>
      </p:sp>
    </p:spTree>
    <p:extLst>
      <p:ext uri="{BB962C8B-B14F-4D97-AF65-F5344CB8AC3E}">
        <p14:creationId xmlns:p14="http://schemas.microsoft.com/office/powerpoint/2010/main" val="3547458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Göçmenler, Sığınmacılar ve Mülteciler</a:t>
            </a:r>
          </a:p>
          <a:p>
            <a:r>
              <a:rPr lang="tr-TR" dirty="0"/>
              <a:t>Göçmen, sığınmacı ve mülteciler savaş, şiddet, ekonomik yoksunluk, dil engeli, kayıt sorunları, kültürel farklılıklar ve ayrımcılık nedeniyle sağlık açısından incinebilir olabilir.</a:t>
            </a:r>
          </a:p>
          <a:p>
            <a:r>
              <a:rPr lang="tr-TR" dirty="0"/>
              <a:t>Bu gruplarda bulaşıcı hastalıklar kadar kronik hastalıklar, anne-çocuk sağlığı sorunları, ruhsal travmalar, engellilik ve ilaçlara erişim güçlükleri de önemlidir. Hizmetlerin yalnızca kamplarda yaşayanlara değil, toplum içinde yaşayan göçmenlere de erişilebilir olması gerekir.</a:t>
            </a:r>
          </a:p>
          <a:p>
            <a:r>
              <a:rPr lang="tr-TR" dirty="0"/>
              <a:t>Sağlık hizmetleri dil, kültür, mahremiyet ve ayrımcılık yapmama ilkelerine uygun biçimde sunulmalıdır. Tercüman desteği ve anlaşılır bilgilendirme, güvenli ve nitelikli bakımın temel bileşenleridir.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15</a:t>
            </a:fld>
            <a:endParaRPr lang="tr-TR"/>
          </a:p>
        </p:txBody>
      </p:sp>
    </p:spTree>
    <p:extLst>
      <p:ext uri="{BB962C8B-B14F-4D97-AF65-F5344CB8AC3E}">
        <p14:creationId xmlns:p14="http://schemas.microsoft.com/office/powerpoint/2010/main" val="583802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Sağlık Hizmetlerine Erişimde Eşitsizlik</a:t>
            </a:r>
          </a:p>
          <a:p>
            <a:r>
              <a:rPr lang="tr-TR" dirty="0"/>
              <a:t>İncinebilir gruplar, sağlık hizmetlerine fiziksel, ekonomik, kültürel ve yönetsel engeller nedeniyle ulaşamayabilir. Ulaşım güçlükleri, sağlık güvencesinin bulunmaması, kayıt dışı olma, dil sorunları ve ayrımcı tutumlar hizmet kullanımını azaltabilir.</a:t>
            </a:r>
          </a:p>
          <a:p>
            <a:r>
              <a:rPr lang="tr-TR" dirty="0"/>
              <a:t>Sağlık hizmetlerinde eşitlik, herkese aynı hizmetin sunulması değil, gereksinimi daha fazla olan gruplara gereksinimleri doğrultusunda destek sağlanmasıdır. Bu yaklaşım sağlıkta hakkaniyet olarak ifade edilir.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16</a:t>
            </a:fld>
            <a:endParaRPr lang="tr-TR"/>
          </a:p>
        </p:txBody>
      </p:sp>
    </p:spTree>
    <p:extLst>
      <p:ext uri="{BB962C8B-B14F-4D97-AF65-F5344CB8AC3E}">
        <p14:creationId xmlns:p14="http://schemas.microsoft.com/office/powerpoint/2010/main" val="2934962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Aydınlatılmış Onam</a:t>
            </a:r>
          </a:p>
          <a:p>
            <a:r>
              <a:rPr lang="tr-TR" dirty="0"/>
              <a:t>Aydınlatılmış onam, bireyin önerilen işlem veya tedavinin amacı, yararları, riskleri, alternatifleri ve reddetme hakkı konusunda anlaşılır biçimde bilgilendirilmesinden sonra özgür iradesiyle karar vermesidir.</a:t>
            </a:r>
          </a:p>
          <a:p>
            <a:r>
              <a:rPr lang="tr-TR" dirty="0"/>
              <a:t>Geçerli bir onam için bireyin karar verme kapasitesine sahip olması, yeterli bilgi alması, bilgiyi anlaması ve baskı altında kalmadan karar vermesi gerekir. Bilgilendirme bireyin eğitim düzeyi, dili, kültürel özellikleri ve iletişim gereksinimleri dikkate alınarak yapılmalıdır.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17</a:t>
            </a:fld>
            <a:endParaRPr lang="tr-TR"/>
          </a:p>
        </p:txBody>
      </p:sp>
    </p:spTree>
    <p:extLst>
      <p:ext uri="{BB962C8B-B14F-4D97-AF65-F5344CB8AC3E}">
        <p14:creationId xmlns:p14="http://schemas.microsoft.com/office/powerpoint/2010/main" val="1299626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Karar Verme Kapasitesinin Değerlendirilmesi</a:t>
            </a:r>
          </a:p>
          <a:p>
            <a:r>
              <a:rPr lang="tr-TR" dirty="0"/>
              <a:t>Karar verme kapasitesi, bireyin ilgili bilgiyi anlayabilmesi, bu bilgiyi kendi durumuna uygulayabilmesi, seçenekleri değerlendirebilmesi ve kararını ifade edebilmesi temelinde incelenir.</a:t>
            </a:r>
          </a:p>
          <a:p>
            <a:r>
              <a:rPr lang="tr-TR" dirty="0"/>
              <a:t>Kapasite bütün yaşam alanları için tek seferde verilen kalıcı bir karar değildir. Bir birey günlük yaşam kararlarını verebilirken karmaşık bir tıbbi işlem konusunda ek desteğe gereksinim duyabilir.</a:t>
            </a:r>
          </a:p>
          <a:p>
            <a:r>
              <a:rPr lang="tr-TR" dirty="0"/>
              <a:t>Hastalık, ağrı, ilaçlar, bilinç değişikliği veya akut ruhsal durum nedeniyle geçici kapasite kaybı yaşanıyorsa acil olmayan kararların ertelenmesi değerlendirilebilir.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18</a:t>
            </a:fld>
            <a:endParaRPr lang="tr-TR"/>
          </a:p>
        </p:txBody>
      </p:sp>
    </p:spTree>
    <p:extLst>
      <p:ext uri="{BB962C8B-B14F-4D97-AF65-F5344CB8AC3E}">
        <p14:creationId xmlns:p14="http://schemas.microsoft.com/office/powerpoint/2010/main" val="1822882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Temsilci Kararı ve En İyi Yarar İlkesi</a:t>
            </a:r>
          </a:p>
          <a:p>
            <a:r>
              <a:rPr lang="tr-TR" dirty="0"/>
              <a:t>Karar verme kapasitesi bulunmayan bireylerde yasal temsilci veya yetkili vekil karar sürecine katılır. Temsilcinin kararı kendi kişisel tercihine değil, mümkünse bireyin daha önce açıkladığı isteklerine ve değerlerine dayanmalıdır.</a:t>
            </a:r>
          </a:p>
          <a:p>
            <a:r>
              <a:rPr lang="tr-TR" dirty="0"/>
              <a:t>Bireyin önceki tercihleri bilinmiyorsa en iyi yarar ilkesi esas alınır. Sağlık çalışanları önerilen işlemin yararlarını, zararlarını, yaşam kalitesine etkisini ve daha az kısıtlayıcı seçenekleri değerlendirmelidir.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19</a:t>
            </a:fld>
            <a:endParaRPr lang="tr-TR"/>
          </a:p>
        </p:txBody>
      </p:sp>
    </p:spTree>
    <p:extLst>
      <p:ext uri="{BB962C8B-B14F-4D97-AF65-F5344CB8AC3E}">
        <p14:creationId xmlns:p14="http://schemas.microsoft.com/office/powerpoint/2010/main" val="1329732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812800"/>
            <a:ext cx="10165081" cy="5386388"/>
          </a:xfrm>
        </p:spPr>
        <p:txBody>
          <a:bodyPr>
            <a:normAutofit fontScale="62500" lnSpcReduction="20000"/>
          </a:bodyPr>
          <a:lstStyle/>
          <a:p>
            <a:r>
              <a:rPr lang="tr-TR" dirty="0" err="1"/>
              <a:t>İncinebilirlik</a:t>
            </a:r>
            <a:r>
              <a:rPr lang="tr-TR" dirty="0"/>
              <a:t> kavramı • İncinebilir bireyin özellikleri </a:t>
            </a:r>
            <a:endParaRPr lang="tr-TR" dirty="0" smtClean="0"/>
          </a:p>
          <a:p>
            <a:r>
              <a:rPr lang="tr-TR" dirty="0" smtClean="0"/>
              <a:t>• </a:t>
            </a:r>
            <a:r>
              <a:rPr lang="tr-TR" dirty="0"/>
              <a:t>Çocuklar, yaşlılar ve engelli bireyler </a:t>
            </a:r>
            <a:endParaRPr lang="tr-TR" dirty="0" smtClean="0"/>
          </a:p>
          <a:p>
            <a:r>
              <a:rPr lang="tr-TR" dirty="0" smtClean="0"/>
              <a:t>• </a:t>
            </a:r>
            <a:r>
              <a:rPr lang="tr-TR" dirty="0"/>
              <a:t>Kadınlar ve gebeler </a:t>
            </a:r>
            <a:endParaRPr lang="tr-TR" dirty="0" smtClean="0"/>
          </a:p>
          <a:p>
            <a:r>
              <a:rPr lang="tr-TR" dirty="0" smtClean="0"/>
              <a:t>• </a:t>
            </a:r>
            <a:r>
              <a:rPr lang="tr-TR" dirty="0"/>
              <a:t>Ruhsal hastalığı bulunan bireyler </a:t>
            </a:r>
            <a:endParaRPr lang="tr-TR" dirty="0" smtClean="0"/>
          </a:p>
          <a:p>
            <a:r>
              <a:rPr lang="tr-TR" dirty="0" smtClean="0"/>
              <a:t>• </a:t>
            </a:r>
            <a:r>
              <a:rPr lang="tr-TR" dirty="0"/>
              <a:t>Yoksullar, evsizler ve düşük eğitim düzeyine sahip kişiler </a:t>
            </a:r>
            <a:endParaRPr lang="tr-TR" dirty="0" smtClean="0"/>
          </a:p>
          <a:p>
            <a:r>
              <a:rPr lang="tr-TR" dirty="0" smtClean="0"/>
              <a:t>• </a:t>
            </a:r>
            <a:r>
              <a:rPr lang="tr-TR" dirty="0"/>
              <a:t>Tutuklular ve özgürlüğü sınırlandırılmış bireyler </a:t>
            </a:r>
            <a:endParaRPr lang="tr-TR" dirty="0" smtClean="0"/>
          </a:p>
          <a:p>
            <a:r>
              <a:rPr lang="tr-TR" dirty="0" smtClean="0"/>
              <a:t>• </a:t>
            </a:r>
            <a:r>
              <a:rPr lang="tr-TR" dirty="0"/>
              <a:t>Göçmenler, sığınmacılar ve mülteciler </a:t>
            </a:r>
            <a:endParaRPr lang="tr-TR" dirty="0" smtClean="0"/>
          </a:p>
          <a:p>
            <a:r>
              <a:rPr lang="tr-TR" dirty="0" smtClean="0"/>
              <a:t>• </a:t>
            </a:r>
            <a:r>
              <a:rPr lang="tr-TR" dirty="0"/>
              <a:t>Sağlık hizmetlerine erişimde eşitsizlikler </a:t>
            </a:r>
            <a:endParaRPr lang="tr-TR" dirty="0" smtClean="0"/>
          </a:p>
          <a:p>
            <a:r>
              <a:rPr lang="tr-TR" dirty="0" smtClean="0"/>
              <a:t>• </a:t>
            </a:r>
            <a:r>
              <a:rPr lang="tr-TR" dirty="0"/>
              <a:t>Aydınlatılmış onam ve karar verme kapasitesi </a:t>
            </a:r>
            <a:endParaRPr lang="tr-TR" dirty="0" smtClean="0"/>
          </a:p>
          <a:p>
            <a:r>
              <a:rPr lang="tr-TR" dirty="0" smtClean="0"/>
              <a:t>• </a:t>
            </a:r>
            <a:r>
              <a:rPr lang="tr-TR" dirty="0"/>
              <a:t>Sağlık çalışanlarının etik sorumlulukları </a:t>
            </a:r>
            <a:endParaRPr lang="tr-TR" dirty="0" smtClean="0"/>
          </a:p>
          <a:p>
            <a:r>
              <a:rPr lang="tr-TR" dirty="0" smtClean="0"/>
              <a:t>• </a:t>
            </a:r>
            <a:r>
              <a:rPr lang="tr-TR" dirty="0"/>
              <a:t>Birincil, ikincil ve üçüncül korunma</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Devletin ve Toplumun Sorumluluğu</a:t>
            </a:r>
          </a:p>
          <a:p>
            <a:r>
              <a:rPr lang="tr-TR" dirty="0"/>
              <a:t>Devlet, incinebilir grupların haklarını kullanabilmesini sağlamak, istismar ve ayrımcılığı önlemek ve sağlık ile sosyal hizmetlere erişimi güvence altına almakla sorumludur.</a:t>
            </a:r>
          </a:p>
          <a:p>
            <a:r>
              <a:rPr lang="tr-TR" dirty="0"/>
              <a:t>Yasal düzenlemelerin yanı sıra kurumların düzenli denetlenmesi, güvenli bakım standartlarının oluşturulması ve hak ihlallerine karşı etkili başvuru mekanizmalarının bulunması gerekir.</a:t>
            </a:r>
          </a:p>
          <a:p>
            <a:r>
              <a:rPr lang="tr-TR" dirty="0"/>
              <a:t>Toplumun, yerel yönetimlerin ve sivil toplum kuruluşlarının barınma, gıda, eğitim, rehabilitasyon ve sosyal destek alanlarında yürüttüğü çalışmalar kamusal hizmetleri tamamlayabilir.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20</a:t>
            </a:fld>
            <a:endParaRPr lang="tr-TR"/>
          </a:p>
        </p:txBody>
      </p:sp>
    </p:spTree>
    <p:extLst>
      <p:ext uri="{BB962C8B-B14F-4D97-AF65-F5344CB8AC3E}">
        <p14:creationId xmlns:p14="http://schemas.microsoft.com/office/powerpoint/2010/main" val="1134353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88718" y="365125"/>
            <a:ext cx="10165081" cy="5811838"/>
          </a:xfrm>
        </p:spPr>
        <p:txBody>
          <a:bodyPr>
            <a:normAutofit fontScale="40000" lnSpcReduction="20000"/>
          </a:bodyPr>
          <a:lstStyle/>
          <a:p>
            <a:r>
              <a:rPr lang="tr-TR" b="1" dirty="0"/>
              <a:t>Birincil Korunma</a:t>
            </a:r>
          </a:p>
          <a:p>
            <a:r>
              <a:rPr lang="tr-TR" dirty="0"/>
              <a:t>Birincil korunma, risk veya hastalık ortaya çıkmadan önce </a:t>
            </a:r>
            <a:r>
              <a:rPr lang="tr-TR" dirty="0" err="1"/>
              <a:t>incinebilirliği</a:t>
            </a:r>
            <a:r>
              <a:rPr lang="tr-TR" dirty="0"/>
              <a:t> artıran koşulların azaltılmasını amaçlar. Yoksullara gıda desteği verilmesi, evsizlere güvenli barınma sağlanması, göçmenlerin temel sağlık hizmetlerine erişiminin kolaylaştırılması ve çocukların eğitimde tutulması bu kapsamdadır.</a:t>
            </a:r>
          </a:p>
          <a:p>
            <a:r>
              <a:rPr lang="tr-TR" dirty="0"/>
              <a:t>Yaşlıların düşme ve kazalardan korunması, sağlık eğitimi, bağışıklama, güvenli çevre oluşturma ve sosyal destek ağlarının güçlendirilmesi de birincil korunma uygulamalarıdır.</a:t>
            </a:r>
          </a:p>
          <a:p>
            <a:r>
              <a:rPr lang="tr-TR" b="1" dirty="0"/>
              <a:t>İkincil Korunma</a:t>
            </a:r>
          </a:p>
          <a:p>
            <a:r>
              <a:rPr lang="tr-TR" dirty="0"/>
              <a:t>İkincil korunma, risklerin ve hastalıkların erken dönemde belirlenmesini amaçlar. Cezaevlerinde tüberküloz taraması, madde kullanan bireylerde kan yoluyla bulaşan hastalıkların araştırılması ve risk altındaki gruplarda ruh sağlığı değerlendirmesi bu kapsamdadır.</a:t>
            </a:r>
          </a:p>
          <a:p>
            <a:r>
              <a:rPr lang="tr-TR" dirty="0"/>
              <a:t>Şiddet, ihmal ve istismar belirtilerinin erken fark edilmesi, bireyin daha ağır zarar görmesini önleyebilir. Tarama uygulamaları mahremiyet, gönüllülük ve uygun danışmanlık ilkelerine göre yürütülmelidir.</a:t>
            </a:r>
          </a:p>
          <a:p>
            <a:r>
              <a:rPr lang="tr-TR" b="1" dirty="0"/>
              <a:t>Üçüncül Korunma</a:t>
            </a:r>
          </a:p>
          <a:p>
            <a:r>
              <a:rPr lang="tr-TR" dirty="0"/>
              <a:t>Üçüncül korunma, ortaya çıkmış hastalık, engellilik veya sosyal kaybın etkilerini azaltmayı amaçlar. Engelli bireylerin özel eğitim ve rehabilitasyon hizmetlerinden yararlanması, madde bağımlılığı tedavisi sonrasında sosyal rehabilitasyon ve yaşlılarda fiziksel ve sosyal rehabilitasyon bu kapsamdadır.</a:t>
            </a:r>
          </a:p>
          <a:p>
            <a:r>
              <a:rPr lang="tr-TR" dirty="0"/>
              <a:t>Kronik hastalık komplikasyonlarının önlenmesi, bireyin toplumsal yaşama yeniden katılımı ve bağımsızlık düzeyinin artırılması üçüncül korunmanın temel hedefleridir.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21</a:t>
            </a:fld>
            <a:endParaRPr lang="tr-TR"/>
          </a:p>
        </p:txBody>
      </p:sp>
    </p:spTree>
    <p:extLst>
      <p:ext uri="{BB962C8B-B14F-4D97-AF65-F5344CB8AC3E}">
        <p14:creationId xmlns:p14="http://schemas.microsoft.com/office/powerpoint/2010/main" val="16224477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Genel Değerlendirme</a:t>
            </a:r>
          </a:p>
          <a:p>
            <a:r>
              <a:rPr lang="tr-TR" dirty="0" err="1"/>
              <a:t>İncinebilirlik</a:t>
            </a:r>
            <a:r>
              <a:rPr lang="tr-TR" dirty="0"/>
              <a:t>, yalnızca kişisel özelliklerden değil; sosyal, ekonomik, çevresel ve siyasal koşullardan kaynaklanan çok boyutlu bir halk sağlığı sorunudur. Bireylerin yaş, engellilik, hastalık veya göçmenlik durumu nedeniyle otomatik olarak yetersiz kabul edilmesi ayrımcılığa ve hak kayıplarına yol açabilir.</a:t>
            </a:r>
          </a:p>
          <a:p>
            <a:r>
              <a:rPr lang="tr-TR" dirty="0"/>
              <a:t>İncinebilir grupların korunması; insan hakları, etik ilkeler, sağlıkta hakkaniyet ve sosyal adalet temelinde ele alınmalıdır. Etkili yaklaşım, bireyin yalnızca korunmasını değil, güçlendirilmesini, karar süreçlerine katılmasını ve bağımsızlığının mümkün olan en yüksek düzeyde desteklenmesini gerektirir.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22</a:t>
            </a:fld>
            <a:endParaRPr lang="tr-TR"/>
          </a:p>
        </p:txBody>
      </p:sp>
    </p:spTree>
    <p:extLst>
      <p:ext uri="{BB962C8B-B14F-4D97-AF65-F5344CB8AC3E}">
        <p14:creationId xmlns:p14="http://schemas.microsoft.com/office/powerpoint/2010/main" val="2722737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23</a:t>
            </a:fld>
            <a:endParaRPr lang="tr-TR"/>
          </a:p>
        </p:txBody>
      </p:sp>
      <p:sp>
        <p:nvSpPr>
          <p:cNvPr id="8" name="Rectangle 2"/>
          <p:cNvSpPr>
            <a:spLocks noGrp="1" noChangeArrowheads="1"/>
          </p:cNvSpPr>
          <p:nvPr>
            <p:ph idx="1"/>
          </p:nvPr>
        </p:nvSpPr>
        <p:spPr bwMode="auto">
          <a:xfrm>
            <a:off x="541866" y="1933806"/>
            <a:ext cx="11650133" cy="37087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p>
          <a:p>
            <a:r>
              <a:rPr lang="en-US" sz="1400" dirty="0"/>
              <a:t>World Health Organization. (2022). </a:t>
            </a:r>
            <a:r>
              <a:rPr lang="en-US" sz="1400" i="1" dirty="0"/>
              <a:t>Global report on health equity for persons with disabilities</a:t>
            </a:r>
            <a:r>
              <a:rPr lang="en-US" sz="1400" dirty="0"/>
              <a:t>. World Health Organization.</a:t>
            </a:r>
          </a:p>
          <a:p>
            <a:r>
              <a:rPr lang="en-US" sz="1400" dirty="0"/>
              <a:t>World Health Organization. (2022). </a:t>
            </a:r>
            <a:r>
              <a:rPr lang="en-US" sz="1400" i="1" dirty="0"/>
              <a:t>World report on the health of refugees and migrants</a:t>
            </a:r>
            <a:r>
              <a:rPr lang="en-US" sz="1400" dirty="0"/>
              <a:t>. World Health Organization.</a:t>
            </a:r>
          </a:p>
          <a:p>
            <a:r>
              <a:rPr lang="en-US" sz="1400" dirty="0"/>
              <a:t>World Health Organization. (2025). </a:t>
            </a:r>
            <a:r>
              <a:rPr lang="en-US" sz="1400" i="1" dirty="0"/>
              <a:t>World report on social determinants of health equity</a:t>
            </a:r>
            <a:r>
              <a:rPr lang="en-US" sz="1400" dirty="0"/>
              <a:t>. </a:t>
            </a:r>
            <a:r>
              <a:rPr lang="en-US" sz="1400"/>
              <a:t>World Health Organization.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tr-TR" altLang="tr-TR" sz="1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831725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188719" y="1825625"/>
            <a:ext cx="10165080" cy="635264"/>
          </a:xfrm>
        </p:spPr>
        <p:txBody>
          <a:bodyPr>
            <a:normAutofit fontScale="90000"/>
          </a:bodyPr>
          <a:lstStyle/>
          <a:p>
            <a:r>
              <a:rPr lang="tr-TR" b="1" dirty="0" err="1"/>
              <a:t>İncinebilirlik</a:t>
            </a:r>
            <a:r>
              <a:rPr lang="tr-TR" b="1" dirty="0"/>
              <a:t> Kavramı</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62500" lnSpcReduction="20000"/>
          </a:bodyPr>
          <a:lstStyle/>
          <a:p>
            <a:r>
              <a:rPr lang="tr-TR" dirty="0" err="1" smtClean="0"/>
              <a:t>İncinebilirlik</a:t>
            </a:r>
            <a:r>
              <a:rPr lang="tr-TR" dirty="0"/>
              <a:t>; bireyin temel gereksinimlerini karşılamak, haklarını kullanmak, kendisini istismar ve kötü muameleden korumak veya sağlıkla ilgili kararlarını bağımsız biçimde verebilmek için başkalarının yardımına gereksinim duyması durumudur. Kavram; kırılganlık, korunmasızlık, hasar görebilirlik ve </a:t>
            </a:r>
            <a:r>
              <a:rPr lang="tr-TR" dirty="0" err="1"/>
              <a:t>örselenebilirlik</a:t>
            </a:r>
            <a:r>
              <a:rPr lang="tr-TR" dirty="0"/>
              <a:t> anlamlarını da içermektedir.</a:t>
            </a:r>
          </a:p>
          <a:p>
            <a:r>
              <a:rPr lang="tr-TR" dirty="0" err="1"/>
              <a:t>İncinebilirlik</a:t>
            </a:r>
            <a:r>
              <a:rPr lang="tr-TR" dirty="0"/>
              <a:t> yalnızca bireysel bir yetersizlik olarak değerlendirilmemelidir. Yoksulluk, ayrımcılık, toplumsal dışlanma, sağlık hizmetlerine erişememe, eğitim yetersizliği, savaş, göç ve sosyal destek eksikliği gibi yapısal koşullar da bireyleri incinebilir hâle getirebilir.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İncinebilir Birey</a:t>
            </a:r>
          </a:p>
          <a:p>
            <a:r>
              <a:rPr lang="tr-TR" dirty="0"/>
              <a:t>İncinebilir birey; toplumsal veya kişiler arası ilişkilerde daha güçsüz konumda bulunan, haklarını savunmakta zorlanan, istismar ve kötüye kullanıma daha kolay maruz kalabilen kişidir. Bu bireyler fiziksel, psikolojik, ekonomik, sosyal veya hukuki açıdan destek gerektirebilir.</a:t>
            </a:r>
          </a:p>
          <a:p>
            <a:r>
              <a:rPr lang="tr-TR" dirty="0" err="1"/>
              <a:t>İncinebilirlik</a:t>
            </a:r>
            <a:r>
              <a:rPr lang="tr-TR" dirty="0"/>
              <a:t> sürekli bir durum olabileceği gibi geçici de olabilir. Ağır hastalık, bilinç değişikliği, ilaç etkisi, afet, göç veya ekonomik kriz gibi durumlar daha önce bağımsız olan bir bireyi belirli bir süre için incinebilir hâle getirebilir.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414179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İncinebilir Gruplar</a:t>
            </a:r>
          </a:p>
          <a:p>
            <a:r>
              <a:rPr lang="tr-TR" dirty="0"/>
              <a:t>Çocuklar, yaşlılar, fiziksel veya zihinsel engeli bulunan bireyler, öğrenme güçlüğü yaşayanlar, ruhsal hastalığı bulunanlar, gebeler, madde kullananlar, evsizler, sokakta yaşayan çocuklar, tutuklular, göçmenler, sığınmacılar ve mülteciler incinebilir gruplar arasında değerlendirilebilir.</a:t>
            </a:r>
          </a:p>
          <a:p>
            <a:r>
              <a:rPr lang="tr-TR" dirty="0"/>
              <a:t>Düşük eğitim ve gelir düzeyine sahip kişiler, sağlık güvencesi bulunmayanlar, sosyal destekten yoksun bireyler ve sağlık hizmetlerine erişimde güçlük yaşayan topluluklar da sağlık eşitsizlikleri açısından risk altındadır.</a:t>
            </a:r>
          </a:p>
          <a:p>
            <a:r>
              <a:rPr lang="tr-TR" dirty="0"/>
              <a:t>Bir grubu otomatik olarak güçsüz veya karar veremez kabul etmek doğru değildir. Her bireyin gereksinimleri, kapasitesi ve içinde bulunduğu koşullar ayrı ayrı değerlendirilmelidir.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3257100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Yaşa Bağlı </a:t>
            </a:r>
            <a:r>
              <a:rPr lang="tr-TR" b="1" dirty="0" err="1"/>
              <a:t>İncinebilirlik</a:t>
            </a:r>
            <a:endParaRPr lang="tr-TR" b="1" dirty="0"/>
          </a:p>
          <a:p>
            <a:r>
              <a:rPr lang="tr-TR" dirty="0"/>
              <a:t>Çocuklar ve yaşlılar yaşa bağlı nedenlerle daha fazla korunma gereksinimi duyabilir. Ancak yalnızca yaşa dayanarak bu bireylerin karar verme yetilerinin bulunmadığını varsaymak, özerkliklerinin göz ardı edilmesine neden olabilir.</a:t>
            </a:r>
          </a:p>
          <a:p>
            <a:r>
              <a:rPr lang="tr-TR" dirty="0"/>
              <a:t>Öncelikle bireyin sağlık durumunu kavrayıp kavrayamadığı, önerilen işlemin yarar ve risklerini değerlendirme kapasitesi ve tercihlerini ifade edebilme yetisi incelenmelidir. Karar verme kapasitesi bulunan çocuk ve yaşlıların görüşleri dikkate alınmalıdır.</a:t>
            </a:r>
          </a:p>
          <a:p>
            <a:r>
              <a:rPr lang="tr-TR" dirty="0"/>
              <a:t>Birey karar verme kapasitesine sahip değilse yasal temsilci veya vekil sürece dâhil edilmeli; kararlar bireyin en iyi yararı, önceki tercihleri ve değerleri doğrultusunda verilmelidir.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1001540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Çocuklar</a:t>
            </a:r>
          </a:p>
          <a:p>
            <a:r>
              <a:rPr lang="tr-TR" dirty="0"/>
              <a:t>Çocuklar yaşları, gelişim düzeyleri ve yetişkinlere bağımlılıkları nedeniyle incinebilir gruplardan biridir. Sağlık hizmetlerinde çocukların korunması, gelişimlerinin desteklenmesi ve istismar risklerinin erken fark edilmesi gerekir.</a:t>
            </a:r>
          </a:p>
          <a:p>
            <a:r>
              <a:rPr lang="tr-TR" dirty="0"/>
              <a:t>Çocuğun yaşı ve anlama düzeyi uygun olduğunda kendisine yapılacak işlem hakkında bilgi verilmeli ve görüşü alınmalıdır. Ebeveynin veya yasal temsilcinin onamı gerekli olsa bile çocuğun sürece katılması, tedaviye uyumu ve güven duygusunu artırır.</a:t>
            </a:r>
          </a:p>
          <a:p>
            <a:r>
              <a:rPr lang="tr-TR" dirty="0"/>
              <a:t>Çocuğun görüşüne başvurulması, yasal onamın yerini her durumda tutmaz; ancak çocuğun kişiliğine, özerkliğine ve gelişen karar verme kapasitesine saygının bir gereğidir.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1323767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399269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Yaşlılar</a:t>
            </a:r>
          </a:p>
          <a:p>
            <a:r>
              <a:rPr lang="tr-TR" dirty="0"/>
              <a:t>Yaşlı bireylerde kronik hastalıklar, bilişsel gerileme, hareket kısıtlılığı, ekonomik bağımlılık, yalnızlık ve bakım gereksinimi </a:t>
            </a:r>
            <a:r>
              <a:rPr lang="tr-TR" dirty="0" err="1"/>
              <a:t>incinebilirliği</a:t>
            </a:r>
            <a:r>
              <a:rPr lang="tr-TR" dirty="0"/>
              <a:t> artırabilir. Özellikle bakım kurumlarında yaşayan veya başkalarının yardımına bağımlı olan yaşlılarda ihmal, fiziksel, psikolojik ve ekonomik istismar riski bulunmaktadır.</a:t>
            </a:r>
          </a:p>
          <a:p>
            <a:r>
              <a:rPr lang="tr-TR" dirty="0"/>
              <a:t>Yaşlılık tek başına karar verme yetersizliği anlamına gelmez. Bilişsel kapasite ve karar verme yeterliliği somut duruma göre değerlendirilmelidir. Sağlık çalışanları yaşlı bireyin mahremiyetini, özerkliğini ve onurlu yaşam hakkını korumalıdır.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3764048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TotalTime>
  <Words>2044</Words>
  <Application>Microsoft Office PowerPoint</Application>
  <PresentationFormat>Geniş ekran</PresentationFormat>
  <Paragraphs>162</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24</vt:i4>
      </vt:variant>
    </vt:vector>
  </HeadingPairs>
  <TitlesOfParts>
    <vt:vector size="29" baseType="lpstr">
      <vt:lpstr>Aptos</vt:lpstr>
      <vt:lpstr>Aptos Display</vt:lpstr>
      <vt:lpstr>Arial</vt:lpstr>
      <vt:lpstr>Office Teması</vt:lpstr>
      <vt:lpstr>Özel Tasarım</vt:lpstr>
      <vt:lpstr>HALK SAĞLIĞI</vt:lpstr>
      <vt:lpstr>PowerPoint Sunusu</vt:lpstr>
      <vt:lpstr>İncinebilirlik Kavramı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13</cp:revision>
  <dcterms:created xsi:type="dcterms:W3CDTF">2026-04-02T07:47:59Z</dcterms:created>
  <dcterms:modified xsi:type="dcterms:W3CDTF">2026-06-23T11:20:03Z</dcterms:modified>
</cp:coreProperties>
</file>