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6"/>
  </p:notesMasterIdLst>
  <p:sldIdLst>
    <p:sldId id="259" r:id="rId5"/>
    <p:sldId id="257" r:id="rId6"/>
    <p:sldId id="260" r:id="rId7"/>
    <p:sldId id="262" r:id="rId8"/>
    <p:sldId id="263" r:id="rId9"/>
    <p:sldId id="264" r:id="rId10"/>
    <p:sldId id="266" r:id="rId11"/>
    <p:sldId id="265" r:id="rId12"/>
    <p:sldId id="267" r:id="rId13"/>
    <p:sldId id="270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16064B-FCA8-44DE-9EE3-77A33CF01418}" v="29" dt="2025-10-09T23:08:24.0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RAT YILMAZ" userId="ff9b7e86-fc40-44da-9543-0240a64fa5f9" providerId="ADAL" clId="{ACE4CE10-1FD1-4361-9C74-CB9D8C6BC3B6}"/>
    <pc:docChg chg="undo custSel addSld delSld modSld">
      <pc:chgData name="MURAT YILMAZ" userId="ff9b7e86-fc40-44da-9543-0240a64fa5f9" providerId="ADAL" clId="{ACE4CE10-1FD1-4361-9C74-CB9D8C6BC3B6}" dt="2025-10-09T23:08:35.709" v="173" actId="14100"/>
      <pc:docMkLst>
        <pc:docMk/>
      </pc:docMkLst>
      <pc:sldChg chg="addSp delSp modSp mod">
        <pc:chgData name="MURAT YILMAZ" userId="ff9b7e86-fc40-44da-9543-0240a64fa5f9" providerId="ADAL" clId="{ACE4CE10-1FD1-4361-9C74-CB9D8C6BC3B6}" dt="2025-10-06T14:03:36.023" v="119" actId="26606"/>
        <pc:sldMkLst>
          <pc:docMk/>
          <pc:sldMk cId="2254796973" sldId="257"/>
        </pc:sldMkLst>
        <pc:spChg chg="mod">
          <ac:chgData name="MURAT YILMAZ" userId="ff9b7e86-fc40-44da-9543-0240a64fa5f9" providerId="ADAL" clId="{ACE4CE10-1FD1-4361-9C74-CB9D8C6BC3B6}" dt="2025-10-06T14:03:36.023" v="119" actId="26606"/>
          <ac:spMkLst>
            <pc:docMk/>
            <pc:sldMk cId="2254796973" sldId="257"/>
            <ac:spMk id="2" creationId="{83CC07D1-29E1-4AA8-B207-C6F2C032646E}"/>
          </ac:spMkLst>
        </pc:spChg>
        <pc:spChg chg="add mod">
          <ac:chgData name="MURAT YILMAZ" userId="ff9b7e86-fc40-44da-9543-0240a64fa5f9" providerId="ADAL" clId="{ACE4CE10-1FD1-4361-9C74-CB9D8C6BC3B6}" dt="2025-10-06T14:03:36.023" v="119" actId="26606"/>
          <ac:spMkLst>
            <pc:docMk/>
            <pc:sldMk cId="2254796973" sldId="257"/>
            <ac:spMk id="5" creationId="{E2334078-5B2D-B50A-34A9-6F0A8B9ED55B}"/>
          </ac:spMkLst>
        </pc:spChg>
        <pc:spChg chg="add">
          <ac:chgData name="MURAT YILMAZ" userId="ff9b7e86-fc40-44da-9543-0240a64fa5f9" providerId="ADAL" clId="{ACE4CE10-1FD1-4361-9C74-CB9D8C6BC3B6}" dt="2025-10-06T14:03:36.023" v="119" actId="26606"/>
          <ac:spMkLst>
            <pc:docMk/>
            <pc:sldMk cId="2254796973" sldId="257"/>
            <ac:spMk id="78" creationId="{D75627FE-0AC5-4349-AC08-45A58BEC9B8C}"/>
          </ac:spMkLst>
        </pc:spChg>
        <pc:spChg chg="add">
          <ac:chgData name="MURAT YILMAZ" userId="ff9b7e86-fc40-44da-9543-0240a64fa5f9" providerId="ADAL" clId="{ACE4CE10-1FD1-4361-9C74-CB9D8C6BC3B6}" dt="2025-10-06T14:03:36.023" v="119" actId="26606"/>
          <ac:spMkLst>
            <pc:docMk/>
            <pc:sldMk cId="2254796973" sldId="257"/>
            <ac:spMk id="101" creationId="{BC2574CF-1D35-4994-87BD-5A3378E1AB34}"/>
          </ac:spMkLst>
        </pc:spChg>
        <pc:grpChg chg="add">
          <ac:chgData name="MURAT YILMAZ" userId="ff9b7e86-fc40-44da-9543-0240a64fa5f9" providerId="ADAL" clId="{ACE4CE10-1FD1-4361-9C74-CB9D8C6BC3B6}" dt="2025-10-06T14:03:36.023" v="119" actId="26606"/>
          <ac:grpSpMkLst>
            <pc:docMk/>
            <pc:sldMk cId="2254796973" sldId="257"/>
            <ac:grpSpMk id="79" creationId="{F87AAF7B-2090-475D-9C3E-FDC03DD87A88}"/>
          </ac:grpSpMkLst>
        </pc:grpChg>
        <pc:cxnChg chg="add">
          <ac:chgData name="MURAT YILMAZ" userId="ff9b7e86-fc40-44da-9543-0240a64fa5f9" providerId="ADAL" clId="{ACE4CE10-1FD1-4361-9C74-CB9D8C6BC3B6}" dt="2025-10-06T14:03:36.023" v="119" actId="26606"/>
          <ac:cxnSpMkLst>
            <pc:docMk/>
            <pc:sldMk cId="2254796973" sldId="257"/>
            <ac:cxnSpMk id="102" creationId="{68B6AB33-DFE6-4FE4-94FE-C9E25424AD16}"/>
          </ac:cxnSpMkLst>
        </pc:cxnChg>
      </pc:sldChg>
      <pc:sldChg chg="addSp delSp modSp mod addAnim modAnim">
        <pc:chgData name="MURAT YILMAZ" userId="ff9b7e86-fc40-44da-9543-0240a64fa5f9" providerId="ADAL" clId="{ACE4CE10-1FD1-4361-9C74-CB9D8C6BC3B6}" dt="2025-10-09T23:08:35.709" v="173" actId="14100"/>
        <pc:sldMkLst>
          <pc:docMk/>
          <pc:sldMk cId="1630646507" sldId="259"/>
        </pc:sldMkLst>
        <pc:spChg chg="mod ord">
          <ac:chgData name="MURAT YILMAZ" userId="ff9b7e86-fc40-44da-9543-0240a64fa5f9" providerId="ADAL" clId="{ACE4CE10-1FD1-4361-9C74-CB9D8C6BC3B6}" dt="2025-10-09T23:08:17.196" v="159" actId="26606"/>
          <ac:spMkLst>
            <pc:docMk/>
            <pc:sldMk cId="1630646507" sldId="259"/>
            <ac:spMk id="2" creationId="{F80081FE-3187-4184-98D0-CDC8A7E59A97}"/>
          </ac:spMkLst>
        </pc:spChg>
        <pc:spChg chg="mod">
          <ac:chgData name="MURAT YILMAZ" userId="ff9b7e86-fc40-44da-9543-0240a64fa5f9" providerId="ADAL" clId="{ACE4CE10-1FD1-4361-9C74-CB9D8C6BC3B6}" dt="2025-10-09T23:08:17.196" v="159" actId="26606"/>
          <ac:spMkLst>
            <pc:docMk/>
            <pc:sldMk cId="1630646507" sldId="259"/>
            <ac:spMk id="3" creationId="{F8B0D1D1-624A-4AF5-B57E-100CDFEEA580}"/>
          </ac:spMkLst>
        </pc:spChg>
        <pc:spChg chg="add mod">
          <ac:chgData name="MURAT YILMAZ" userId="ff9b7e86-fc40-44da-9543-0240a64fa5f9" providerId="ADAL" clId="{ACE4CE10-1FD1-4361-9C74-CB9D8C6BC3B6}" dt="2025-10-09T23:08:35.709" v="173" actId="14100"/>
          <ac:spMkLst>
            <pc:docMk/>
            <pc:sldMk cId="1630646507" sldId="259"/>
            <ac:spMk id="4" creationId="{537A4EFE-FEB0-201D-C9E3-3CAAE4C2C6DE}"/>
          </ac:spMkLst>
        </pc:spChg>
        <pc:spChg chg="del">
          <ac:chgData name="MURAT YILMAZ" userId="ff9b7e86-fc40-44da-9543-0240a64fa5f9" providerId="ADAL" clId="{ACE4CE10-1FD1-4361-9C74-CB9D8C6BC3B6}" dt="2025-10-09T23:08:17.196" v="159" actId="26606"/>
          <ac:spMkLst>
            <pc:docMk/>
            <pc:sldMk cId="1630646507" sldId="259"/>
            <ac:spMk id="11" creationId="{6BDBA639-2A71-4A60-A71A-FF1836F546CE}"/>
          </ac:spMkLst>
        </pc:spChg>
        <pc:spChg chg="del">
          <ac:chgData name="MURAT YILMAZ" userId="ff9b7e86-fc40-44da-9543-0240a64fa5f9" providerId="ADAL" clId="{ACE4CE10-1FD1-4361-9C74-CB9D8C6BC3B6}" dt="2025-10-09T23:08:17.196" v="159" actId="26606"/>
          <ac:spMkLst>
            <pc:docMk/>
            <pc:sldMk cId="1630646507" sldId="259"/>
            <ac:spMk id="34" creationId="{D9C506D7-84CB-4057-A44A-465313E78538}"/>
          </ac:spMkLst>
        </pc:spChg>
        <pc:spChg chg="del">
          <ac:chgData name="MURAT YILMAZ" userId="ff9b7e86-fc40-44da-9543-0240a64fa5f9" providerId="ADAL" clId="{ACE4CE10-1FD1-4361-9C74-CB9D8C6BC3B6}" dt="2025-10-09T23:08:17.196" v="159" actId="26606"/>
          <ac:spMkLst>
            <pc:docMk/>
            <pc:sldMk cId="1630646507" sldId="259"/>
            <ac:spMk id="36" creationId="{7842FC68-61FD-4700-8A22-BB8B071884DB}"/>
          </ac:spMkLst>
        </pc:spChg>
        <pc:spChg chg="add">
          <ac:chgData name="MURAT YILMAZ" userId="ff9b7e86-fc40-44da-9543-0240a64fa5f9" providerId="ADAL" clId="{ACE4CE10-1FD1-4361-9C74-CB9D8C6BC3B6}" dt="2025-10-09T23:08:17.196" v="159" actId="26606"/>
          <ac:spMkLst>
            <pc:docMk/>
            <pc:sldMk cId="1630646507" sldId="259"/>
            <ac:spMk id="41" creationId="{B7FF52F0-41C1-43AB-A827-85DF6A06445A}"/>
          </ac:spMkLst>
        </pc:spChg>
        <pc:spChg chg="add">
          <ac:chgData name="MURAT YILMAZ" userId="ff9b7e86-fc40-44da-9543-0240a64fa5f9" providerId="ADAL" clId="{ACE4CE10-1FD1-4361-9C74-CB9D8C6BC3B6}" dt="2025-10-09T23:08:17.196" v="159" actId="26606"/>
          <ac:spMkLst>
            <pc:docMk/>
            <pc:sldMk cId="1630646507" sldId="259"/>
            <ac:spMk id="64" creationId="{49DB63B5-3AC2-4401-94EF-046358A666F6}"/>
          </ac:spMkLst>
        </pc:spChg>
        <pc:spChg chg="add">
          <ac:chgData name="MURAT YILMAZ" userId="ff9b7e86-fc40-44da-9543-0240a64fa5f9" providerId="ADAL" clId="{ACE4CE10-1FD1-4361-9C74-CB9D8C6BC3B6}" dt="2025-10-09T23:08:17.196" v="159" actId="26606"/>
          <ac:spMkLst>
            <pc:docMk/>
            <pc:sldMk cId="1630646507" sldId="259"/>
            <ac:spMk id="66" creationId="{5BF7DBAF-F0AA-4410-8A08-2579C85088FD}"/>
          </ac:spMkLst>
        </pc:spChg>
        <pc:grpChg chg="del">
          <ac:chgData name="MURAT YILMAZ" userId="ff9b7e86-fc40-44da-9543-0240a64fa5f9" providerId="ADAL" clId="{ACE4CE10-1FD1-4361-9C74-CB9D8C6BC3B6}" dt="2025-10-09T23:08:17.196" v="159" actId="26606"/>
          <ac:grpSpMkLst>
            <pc:docMk/>
            <pc:sldMk cId="1630646507" sldId="259"/>
            <ac:grpSpMk id="13" creationId="{5E208A8B-5EBD-4532-BE72-26414FA7CFF6}"/>
          </ac:grpSpMkLst>
        </pc:grpChg>
        <pc:grpChg chg="add">
          <ac:chgData name="MURAT YILMAZ" userId="ff9b7e86-fc40-44da-9543-0240a64fa5f9" providerId="ADAL" clId="{ACE4CE10-1FD1-4361-9C74-CB9D8C6BC3B6}" dt="2025-10-09T23:08:17.196" v="159" actId="26606"/>
          <ac:grpSpMkLst>
            <pc:docMk/>
            <pc:sldMk cId="1630646507" sldId="259"/>
            <ac:grpSpMk id="43" creationId="{6C144995-155B-424A-B9F4-F22B71B70CA5}"/>
          </ac:grpSpMkLst>
        </pc:grpChg>
      </pc:sldChg>
      <pc:sldChg chg="modSp mod">
        <pc:chgData name="MURAT YILMAZ" userId="ff9b7e86-fc40-44da-9543-0240a64fa5f9" providerId="ADAL" clId="{ACE4CE10-1FD1-4361-9C74-CB9D8C6BC3B6}" dt="2025-10-06T14:03:55.246" v="121" actId="207"/>
        <pc:sldMkLst>
          <pc:docMk/>
          <pc:sldMk cId="2551562665" sldId="260"/>
        </pc:sldMkLst>
        <pc:spChg chg="mod">
          <ac:chgData name="MURAT YILMAZ" userId="ff9b7e86-fc40-44da-9543-0240a64fa5f9" providerId="ADAL" clId="{ACE4CE10-1FD1-4361-9C74-CB9D8C6BC3B6}" dt="2025-10-06T14:03:55.246" v="121" actId="207"/>
          <ac:spMkLst>
            <pc:docMk/>
            <pc:sldMk cId="2551562665" sldId="260"/>
            <ac:spMk id="2" creationId="{5189BE17-4570-6364-56C3-412609827868}"/>
          </ac:spMkLst>
        </pc:spChg>
        <pc:spChg chg="mod">
          <ac:chgData name="MURAT YILMAZ" userId="ff9b7e86-fc40-44da-9543-0240a64fa5f9" providerId="ADAL" clId="{ACE4CE10-1FD1-4361-9C74-CB9D8C6BC3B6}" dt="2025-10-06T13:51:39.254" v="75" actId="27636"/>
          <ac:spMkLst>
            <pc:docMk/>
            <pc:sldMk cId="2551562665" sldId="260"/>
            <ac:spMk id="3" creationId="{C769E7CF-D527-89E0-8CA2-705780D4DCA1}"/>
          </ac:spMkLst>
        </pc:spChg>
      </pc:sldChg>
      <pc:sldChg chg="modSp del mod">
        <pc:chgData name="MURAT YILMAZ" userId="ff9b7e86-fc40-44da-9543-0240a64fa5f9" providerId="ADAL" clId="{ACE4CE10-1FD1-4361-9C74-CB9D8C6BC3B6}" dt="2025-10-06T14:07:03.044" v="142" actId="47"/>
        <pc:sldMkLst>
          <pc:docMk/>
          <pc:sldMk cId="4109560258" sldId="261"/>
        </pc:sldMkLst>
      </pc:sldChg>
      <pc:sldChg chg="addSp delSp modSp mod">
        <pc:chgData name="MURAT YILMAZ" userId="ff9b7e86-fc40-44da-9543-0240a64fa5f9" providerId="ADAL" clId="{ACE4CE10-1FD1-4361-9C74-CB9D8C6BC3B6}" dt="2025-10-06T14:04:30.297" v="126" actId="27636"/>
        <pc:sldMkLst>
          <pc:docMk/>
          <pc:sldMk cId="1663166612" sldId="262"/>
        </pc:sldMkLst>
        <pc:spChg chg="mod">
          <ac:chgData name="MURAT YILMAZ" userId="ff9b7e86-fc40-44da-9543-0240a64fa5f9" providerId="ADAL" clId="{ACE4CE10-1FD1-4361-9C74-CB9D8C6BC3B6}" dt="2025-10-06T14:04:23.810" v="124" actId="207"/>
          <ac:spMkLst>
            <pc:docMk/>
            <pc:sldMk cId="1663166612" sldId="262"/>
            <ac:spMk id="2" creationId="{0763F28B-8F1D-BCAD-6A09-E58D815DE3E0}"/>
          </ac:spMkLst>
        </pc:spChg>
        <pc:spChg chg="add mod">
          <ac:chgData name="MURAT YILMAZ" userId="ff9b7e86-fc40-44da-9543-0240a64fa5f9" providerId="ADAL" clId="{ACE4CE10-1FD1-4361-9C74-CB9D8C6BC3B6}" dt="2025-10-06T14:04:30.297" v="126" actId="27636"/>
          <ac:spMkLst>
            <pc:docMk/>
            <pc:sldMk cId="1663166612" sldId="262"/>
            <ac:spMk id="5" creationId="{5BA1533E-76EE-C341-3D82-E6AA6CF16218}"/>
          </ac:spMkLst>
        </pc:spChg>
        <pc:spChg chg="add">
          <ac:chgData name="MURAT YILMAZ" userId="ff9b7e86-fc40-44da-9543-0240a64fa5f9" providerId="ADAL" clId="{ACE4CE10-1FD1-4361-9C74-CB9D8C6BC3B6}" dt="2025-10-06T13:52:34.136" v="86" actId="26606"/>
          <ac:spMkLst>
            <pc:docMk/>
            <pc:sldMk cId="1663166612" sldId="262"/>
            <ac:spMk id="49" creationId="{D75627FE-0AC5-4349-AC08-45A58BEC9B8C}"/>
          </ac:spMkLst>
        </pc:spChg>
        <pc:spChg chg="add">
          <ac:chgData name="MURAT YILMAZ" userId="ff9b7e86-fc40-44da-9543-0240a64fa5f9" providerId="ADAL" clId="{ACE4CE10-1FD1-4361-9C74-CB9D8C6BC3B6}" dt="2025-10-06T13:52:34.136" v="86" actId="26606"/>
          <ac:spMkLst>
            <pc:docMk/>
            <pc:sldMk cId="1663166612" sldId="262"/>
            <ac:spMk id="74" creationId="{BC2574CF-1D35-4994-87BD-5A3378E1AB34}"/>
          </ac:spMkLst>
        </pc:spChg>
        <pc:grpChg chg="add">
          <ac:chgData name="MURAT YILMAZ" userId="ff9b7e86-fc40-44da-9543-0240a64fa5f9" providerId="ADAL" clId="{ACE4CE10-1FD1-4361-9C74-CB9D8C6BC3B6}" dt="2025-10-06T13:52:34.136" v="86" actId="26606"/>
          <ac:grpSpMkLst>
            <pc:docMk/>
            <pc:sldMk cId="1663166612" sldId="262"/>
            <ac:grpSpMk id="51" creationId="{F87AAF7B-2090-475D-9C3E-FDC03DD87A88}"/>
          </ac:grpSpMkLst>
        </pc:grpChg>
        <pc:cxnChg chg="add">
          <ac:chgData name="MURAT YILMAZ" userId="ff9b7e86-fc40-44da-9543-0240a64fa5f9" providerId="ADAL" clId="{ACE4CE10-1FD1-4361-9C74-CB9D8C6BC3B6}" dt="2025-10-06T13:52:34.136" v="86" actId="26606"/>
          <ac:cxnSpMkLst>
            <pc:docMk/>
            <pc:sldMk cId="1663166612" sldId="262"/>
            <ac:cxnSpMk id="76" creationId="{68B6AB33-DFE6-4FE4-94FE-C9E25424AD16}"/>
          </ac:cxnSpMkLst>
        </pc:cxnChg>
      </pc:sldChg>
      <pc:sldChg chg="modSp mod">
        <pc:chgData name="MURAT YILMAZ" userId="ff9b7e86-fc40-44da-9543-0240a64fa5f9" providerId="ADAL" clId="{ACE4CE10-1FD1-4361-9C74-CB9D8C6BC3B6}" dt="2025-10-06T14:04:48.980" v="130" actId="27636"/>
        <pc:sldMkLst>
          <pc:docMk/>
          <pc:sldMk cId="3091027942" sldId="263"/>
        </pc:sldMkLst>
        <pc:spChg chg="mod">
          <ac:chgData name="MURAT YILMAZ" userId="ff9b7e86-fc40-44da-9543-0240a64fa5f9" providerId="ADAL" clId="{ACE4CE10-1FD1-4361-9C74-CB9D8C6BC3B6}" dt="2025-10-06T14:04:42.545" v="128" actId="207"/>
          <ac:spMkLst>
            <pc:docMk/>
            <pc:sldMk cId="3091027942" sldId="263"/>
            <ac:spMk id="2" creationId="{C95F3223-B45B-8C97-B873-AACB0B8517DA}"/>
          </ac:spMkLst>
        </pc:spChg>
        <pc:spChg chg="mod">
          <ac:chgData name="MURAT YILMAZ" userId="ff9b7e86-fc40-44da-9543-0240a64fa5f9" providerId="ADAL" clId="{ACE4CE10-1FD1-4361-9C74-CB9D8C6BC3B6}" dt="2025-10-06T14:04:48.980" v="130" actId="27636"/>
          <ac:spMkLst>
            <pc:docMk/>
            <pc:sldMk cId="3091027942" sldId="263"/>
            <ac:spMk id="3" creationId="{37941FDD-F217-DF85-C832-0BBED057CD3E}"/>
          </ac:spMkLst>
        </pc:spChg>
      </pc:sldChg>
      <pc:sldChg chg="modSp mod">
        <pc:chgData name="MURAT YILMAZ" userId="ff9b7e86-fc40-44da-9543-0240a64fa5f9" providerId="ADAL" clId="{ACE4CE10-1FD1-4361-9C74-CB9D8C6BC3B6}" dt="2025-10-06T14:05:11.398" v="133"/>
        <pc:sldMkLst>
          <pc:docMk/>
          <pc:sldMk cId="2866504963" sldId="264"/>
        </pc:sldMkLst>
        <pc:spChg chg="mod">
          <ac:chgData name="MURAT YILMAZ" userId="ff9b7e86-fc40-44da-9543-0240a64fa5f9" providerId="ADAL" clId="{ACE4CE10-1FD1-4361-9C74-CB9D8C6BC3B6}" dt="2025-10-06T14:05:01.565" v="132" actId="207"/>
          <ac:spMkLst>
            <pc:docMk/>
            <pc:sldMk cId="2866504963" sldId="264"/>
            <ac:spMk id="2" creationId="{B07E76CA-033F-9FFB-8227-6E92617EECE9}"/>
          </ac:spMkLst>
        </pc:spChg>
        <pc:spChg chg="mod">
          <ac:chgData name="MURAT YILMAZ" userId="ff9b7e86-fc40-44da-9543-0240a64fa5f9" providerId="ADAL" clId="{ACE4CE10-1FD1-4361-9C74-CB9D8C6BC3B6}" dt="2025-10-06T14:05:11.398" v="133"/>
          <ac:spMkLst>
            <pc:docMk/>
            <pc:sldMk cId="2866504963" sldId="264"/>
            <ac:spMk id="5" creationId="{38741FB6-66EF-D75E-1D0B-0AA16CD6E439}"/>
          </ac:spMkLst>
        </pc:spChg>
      </pc:sldChg>
      <pc:sldChg chg="modSp mod">
        <pc:chgData name="MURAT YILMAZ" userId="ff9b7e86-fc40-44da-9543-0240a64fa5f9" providerId="ADAL" clId="{ACE4CE10-1FD1-4361-9C74-CB9D8C6BC3B6}" dt="2025-10-06T14:05:55.284" v="141" actId="27636"/>
        <pc:sldMkLst>
          <pc:docMk/>
          <pc:sldMk cId="3407282765" sldId="265"/>
        </pc:sldMkLst>
        <pc:spChg chg="mod">
          <ac:chgData name="MURAT YILMAZ" userId="ff9b7e86-fc40-44da-9543-0240a64fa5f9" providerId="ADAL" clId="{ACE4CE10-1FD1-4361-9C74-CB9D8C6BC3B6}" dt="2025-10-06T14:05:46.870" v="139" actId="207"/>
          <ac:spMkLst>
            <pc:docMk/>
            <pc:sldMk cId="3407282765" sldId="265"/>
            <ac:spMk id="2" creationId="{3F170734-86EF-6D36-B8EC-9681E4023E68}"/>
          </ac:spMkLst>
        </pc:spChg>
        <pc:spChg chg="mod">
          <ac:chgData name="MURAT YILMAZ" userId="ff9b7e86-fc40-44da-9543-0240a64fa5f9" providerId="ADAL" clId="{ACE4CE10-1FD1-4361-9C74-CB9D8C6BC3B6}" dt="2025-10-06T14:05:55.284" v="141" actId="27636"/>
          <ac:spMkLst>
            <pc:docMk/>
            <pc:sldMk cId="3407282765" sldId="265"/>
            <ac:spMk id="3" creationId="{CAB3F545-4634-06BB-076A-3AFBC5DF6BAF}"/>
          </ac:spMkLst>
        </pc:spChg>
      </pc:sldChg>
      <pc:sldChg chg="modSp mod">
        <pc:chgData name="MURAT YILMAZ" userId="ff9b7e86-fc40-44da-9543-0240a64fa5f9" providerId="ADAL" clId="{ACE4CE10-1FD1-4361-9C74-CB9D8C6BC3B6}" dt="2025-10-06T14:05:36.310" v="137" actId="27636"/>
        <pc:sldMkLst>
          <pc:docMk/>
          <pc:sldMk cId="2886366587" sldId="266"/>
        </pc:sldMkLst>
        <pc:spChg chg="mod">
          <ac:chgData name="MURAT YILMAZ" userId="ff9b7e86-fc40-44da-9543-0240a64fa5f9" providerId="ADAL" clId="{ACE4CE10-1FD1-4361-9C74-CB9D8C6BC3B6}" dt="2025-10-06T14:05:22.767" v="135" actId="207"/>
          <ac:spMkLst>
            <pc:docMk/>
            <pc:sldMk cId="2886366587" sldId="266"/>
            <ac:spMk id="2" creationId="{2948DD79-9731-97D8-73F4-DADCDB1A5603}"/>
          </ac:spMkLst>
        </pc:spChg>
        <pc:spChg chg="mod">
          <ac:chgData name="MURAT YILMAZ" userId="ff9b7e86-fc40-44da-9543-0240a64fa5f9" providerId="ADAL" clId="{ACE4CE10-1FD1-4361-9C74-CB9D8C6BC3B6}" dt="2025-10-06T14:05:36.310" v="137" actId="27636"/>
          <ac:spMkLst>
            <pc:docMk/>
            <pc:sldMk cId="2886366587" sldId="266"/>
            <ac:spMk id="3" creationId="{030D836B-09DB-4378-E9CC-01428D8195AF}"/>
          </ac:spMkLst>
        </pc:spChg>
      </pc:sldChg>
      <pc:sldChg chg="modSp mod">
        <pc:chgData name="MURAT YILMAZ" userId="ff9b7e86-fc40-44da-9543-0240a64fa5f9" providerId="ADAL" clId="{ACE4CE10-1FD1-4361-9C74-CB9D8C6BC3B6}" dt="2025-10-06T14:07:38.874" v="147" actId="27636"/>
        <pc:sldMkLst>
          <pc:docMk/>
          <pc:sldMk cId="1759450622" sldId="267"/>
        </pc:sldMkLst>
        <pc:spChg chg="mod">
          <ac:chgData name="MURAT YILMAZ" userId="ff9b7e86-fc40-44da-9543-0240a64fa5f9" providerId="ADAL" clId="{ACE4CE10-1FD1-4361-9C74-CB9D8C6BC3B6}" dt="2025-10-06T14:07:32.340" v="145" actId="207"/>
          <ac:spMkLst>
            <pc:docMk/>
            <pc:sldMk cId="1759450622" sldId="267"/>
            <ac:spMk id="2" creationId="{9D10B8BF-24D9-3568-1CB9-5DA3929DB71E}"/>
          </ac:spMkLst>
        </pc:spChg>
        <pc:spChg chg="mod">
          <ac:chgData name="MURAT YILMAZ" userId="ff9b7e86-fc40-44da-9543-0240a64fa5f9" providerId="ADAL" clId="{ACE4CE10-1FD1-4361-9C74-CB9D8C6BC3B6}" dt="2025-10-06T14:07:38.874" v="147" actId="27636"/>
          <ac:spMkLst>
            <pc:docMk/>
            <pc:sldMk cId="1759450622" sldId="267"/>
            <ac:spMk id="3" creationId="{C85CFE4B-EDA7-A9C3-4F82-1B2ED1D3E99B}"/>
          </ac:spMkLst>
        </pc:spChg>
      </pc:sldChg>
      <pc:sldChg chg="del">
        <pc:chgData name="MURAT YILMAZ" userId="ff9b7e86-fc40-44da-9543-0240a64fa5f9" providerId="ADAL" clId="{ACE4CE10-1FD1-4361-9C74-CB9D8C6BC3B6}" dt="2025-10-06T13:48:26.823" v="65" actId="47"/>
        <pc:sldMkLst>
          <pc:docMk/>
          <pc:sldMk cId="3409931209" sldId="268"/>
        </pc:sldMkLst>
      </pc:sldChg>
      <pc:sldChg chg="addSp modSp new mod setBg">
        <pc:chgData name="MURAT YILMAZ" userId="ff9b7e86-fc40-44da-9543-0240a64fa5f9" providerId="ADAL" clId="{ACE4CE10-1FD1-4361-9C74-CB9D8C6BC3B6}" dt="2025-10-06T13:48:34.609" v="66" actId="113"/>
        <pc:sldMkLst>
          <pc:docMk/>
          <pc:sldMk cId="62146859" sldId="269"/>
        </pc:sldMkLst>
        <pc:spChg chg="mo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2" creationId="{D2D71319-E58C-CEA5-E25D-52423981A072}"/>
          </ac:spMkLst>
        </pc:spChg>
        <pc:spChg chg="mod">
          <ac:chgData name="MURAT YILMAZ" userId="ff9b7e86-fc40-44da-9543-0240a64fa5f9" providerId="ADAL" clId="{ACE4CE10-1FD1-4361-9C74-CB9D8C6BC3B6}" dt="2025-10-06T13:48:34.609" v="66" actId="113"/>
          <ac:spMkLst>
            <pc:docMk/>
            <pc:sldMk cId="62146859" sldId="269"/>
            <ac:spMk id="3" creationId="{F1D37AD5-D03A-637D-F05C-001B76C85E70}"/>
          </ac:spMkLst>
        </pc:spChg>
        <pc:spChg chg="ad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8" creationId="{10CE3618-1D7A-4256-B2AF-9DB692996C65}"/>
          </ac:spMkLst>
        </pc:spChg>
        <pc:spChg chg="ad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33" creationId="{3F39476B-1A6D-47CB-AC7A-FB87EF003323}"/>
          </ac:spMkLst>
        </pc:spChg>
        <pc:grpChg chg="add">
          <ac:chgData name="MURAT YILMAZ" userId="ff9b7e86-fc40-44da-9543-0240a64fa5f9" providerId="ADAL" clId="{ACE4CE10-1FD1-4361-9C74-CB9D8C6BC3B6}" dt="2025-10-06T13:15:47.249" v="13" actId="26606"/>
          <ac:grpSpMkLst>
            <pc:docMk/>
            <pc:sldMk cId="62146859" sldId="269"/>
            <ac:grpSpMk id="10" creationId="{B984687B-789E-453B-921F-7804CCA6BA01}"/>
          </ac:grpSpMkLst>
        </pc:grpChg>
      </pc:sldChg>
      <pc:sldChg chg="addSp delSp modSp add mod">
        <pc:chgData name="MURAT YILMAZ" userId="ff9b7e86-fc40-44da-9543-0240a64fa5f9" providerId="ADAL" clId="{ACE4CE10-1FD1-4361-9C74-CB9D8C6BC3B6}" dt="2025-10-06T14:08:21.953" v="155" actId="26606"/>
        <pc:sldMkLst>
          <pc:docMk/>
          <pc:sldMk cId="3422170209" sldId="270"/>
        </pc:sldMkLst>
        <pc:spChg chg="mod">
          <ac:chgData name="MURAT YILMAZ" userId="ff9b7e86-fc40-44da-9543-0240a64fa5f9" providerId="ADAL" clId="{ACE4CE10-1FD1-4361-9C74-CB9D8C6BC3B6}" dt="2025-10-06T14:08:21.953" v="155" actId="26606"/>
          <ac:spMkLst>
            <pc:docMk/>
            <pc:sldMk cId="3422170209" sldId="270"/>
            <ac:spMk id="2" creationId="{FD1A8707-EB32-D6BB-748D-A7E34966EC34}"/>
          </ac:spMkLst>
        </pc:spChg>
        <pc:spChg chg="add mod">
          <ac:chgData name="MURAT YILMAZ" userId="ff9b7e86-fc40-44da-9543-0240a64fa5f9" providerId="ADAL" clId="{ACE4CE10-1FD1-4361-9C74-CB9D8C6BC3B6}" dt="2025-10-06T14:08:21.953" v="155" actId="26606"/>
          <ac:spMkLst>
            <pc:docMk/>
            <pc:sldMk cId="3422170209" sldId="270"/>
            <ac:spMk id="6" creationId="{62758B6D-0708-4A69-42C0-85C193F259E2}"/>
          </ac:spMkLst>
        </pc:spChg>
        <pc:spChg chg="add">
          <ac:chgData name="MURAT YILMAZ" userId="ff9b7e86-fc40-44da-9543-0240a64fa5f9" providerId="ADAL" clId="{ACE4CE10-1FD1-4361-9C74-CB9D8C6BC3B6}" dt="2025-10-06T14:08:21.953" v="155" actId="26606"/>
          <ac:spMkLst>
            <pc:docMk/>
            <pc:sldMk cId="3422170209" sldId="270"/>
            <ac:spMk id="49" creationId="{D75627FE-0AC5-4349-AC08-45A58BEC9B8C}"/>
          </ac:spMkLst>
        </pc:spChg>
        <pc:spChg chg="add">
          <ac:chgData name="MURAT YILMAZ" userId="ff9b7e86-fc40-44da-9543-0240a64fa5f9" providerId="ADAL" clId="{ACE4CE10-1FD1-4361-9C74-CB9D8C6BC3B6}" dt="2025-10-06T14:08:21.953" v="155" actId="26606"/>
          <ac:spMkLst>
            <pc:docMk/>
            <pc:sldMk cId="3422170209" sldId="270"/>
            <ac:spMk id="74" creationId="{BC2574CF-1D35-4994-87BD-5A3378E1AB34}"/>
          </ac:spMkLst>
        </pc:spChg>
        <pc:grpChg chg="add">
          <ac:chgData name="MURAT YILMAZ" userId="ff9b7e86-fc40-44da-9543-0240a64fa5f9" providerId="ADAL" clId="{ACE4CE10-1FD1-4361-9C74-CB9D8C6BC3B6}" dt="2025-10-06T14:08:21.953" v="155" actId="26606"/>
          <ac:grpSpMkLst>
            <pc:docMk/>
            <pc:sldMk cId="3422170209" sldId="270"/>
            <ac:grpSpMk id="51" creationId="{F87AAF7B-2090-475D-9C3E-FDC03DD87A88}"/>
          </ac:grpSpMkLst>
        </pc:grpChg>
        <pc:cxnChg chg="add">
          <ac:chgData name="MURAT YILMAZ" userId="ff9b7e86-fc40-44da-9543-0240a64fa5f9" providerId="ADAL" clId="{ACE4CE10-1FD1-4361-9C74-CB9D8C6BC3B6}" dt="2025-10-06T14:08:21.953" v="155" actId="26606"/>
          <ac:cxnSpMkLst>
            <pc:docMk/>
            <pc:sldMk cId="3422170209" sldId="270"/>
            <ac:cxnSpMk id="76" creationId="{68B6AB33-DFE6-4FE4-94FE-C9E25424AD16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968FE-AD3D-444F-B6A8-796D946DC3A6}" type="datetimeFigureOut">
              <a:rPr lang="en-US" smtClean="0"/>
              <a:t>10/20/2025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12EAA-B504-4DE4-86AF-9234CC185A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08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198E66DD-51B1-4BF7-9539-DEA51BFAEFD8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A6260-7573-4697-9E59-AA19A1D5C255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B049DE4-AD7B-432F-9E35-775F5F8CC6A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04F4-028A-4A36-B306-1FBAFF258B24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7569E6D-812C-4C70-BB51-98F32992DB43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10287DF-640A-4181-8B82-4913718EF244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74BE3E1-3173-4AB6-90EF-CE84B9FBD77E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6D357-68ED-48AA-AC18-9CC27DEA9490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CC8BAEE-D0AF-4323-A024-1416F995B386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6E0D4-CA65-4DD1-8546-2CC4E75B8B9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19DEFE7-E1FA-4CA7-8A5A-F9AB210CE638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E3FCC-785C-4EC4-B782-9133218B75D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B7FF52F0-41C1-43AB-A827-85DF6A06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C144995-155B-424A-B9F4-F22B71B70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8209302C-6060-4E33-B0FF-231E14ABE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6">
              <a:extLst>
                <a:ext uri="{FF2B5EF4-FFF2-40B4-BE49-F238E27FC236}">
                  <a16:creationId xmlns:a16="http://schemas.microsoft.com/office/drawing/2014/main" id="{1B7CFB76-EC56-4AEC-9C98-2E090DE43F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B477DDB4-CCA0-4087-A6A1-A2AAE5021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8">
              <a:extLst>
                <a:ext uri="{FF2B5EF4-FFF2-40B4-BE49-F238E27FC236}">
                  <a16:creationId xmlns:a16="http://schemas.microsoft.com/office/drawing/2014/main" id="{D6D89F34-3A58-4580-BD09-33277B5DE2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B2323A6B-B80D-43C6-9C79-8A543993B5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0">
              <a:extLst>
                <a:ext uri="{FF2B5EF4-FFF2-40B4-BE49-F238E27FC236}">
                  <a16:creationId xmlns:a16="http://schemas.microsoft.com/office/drawing/2014/main" id="{34BF7A9F-A77E-438F-B3C2-963039783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F5EE77F3-F65B-4C01-91EB-3F45576BFA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2">
              <a:extLst>
                <a:ext uri="{FF2B5EF4-FFF2-40B4-BE49-F238E27FC236}">
                  <a16:creationId xmlns:a16="http://schemas.microsoft.com/office/drawing/2014/main" id="{E2A55C6C-6A64-4546-AA40-F2343C11F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3">
              <a:extLst>
                <a:ext uri="{FF2B5EF4-FFF2-40B4-BE49-F238E27FC236}">
                  <a16:creationId xmlns:a16="http://schemas.microsoft.com/office/drawing/2014/main" id="{BBF96922-FB36-4155-A363-5AB6E60F0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4">
              <a:extLst>
                <a:ext uri="{FF2B5EF4-FFF2-40B4-BE49-F238E27FC236}">
                  <a16:creationId xmlns:a16="http://schemas.microsoft.com/office/drawing/2014/main" id="{5BB8D0CC-3FD6-4257-9B8E-8F6B35BAA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5">
              <a:extLst>
                <a:ext uri="{FF2B5EF4-FFF2-40B4-BE49-F238E27FC236}">
                  <a16:creationId xmlns:a16="http://schemas.microsoft.com/office/drawing/2014/main" id="{59C16BD8-BDED-4F47-9EF4-B9F466D90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16">
              <a:extLst>
                <a:ext uri="{FF2B5EF4-FFF2-40B4-BE49-F238E27FC236}">
                  <a16:creationId xmlns:a16="http://schemas.microsoft.com/office/drawing/2014/main" id="{687913F5-87F7-499B-9C9A-DB7687145E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17">
              <a:extLst>
                <a:ext uri="{FF2B5EF4-FFF2-40B4-BE49-F238E27FC236}">
                  <a16:creationId xmlns:a16="http://schemas.microsoft.com/office/drawing/2014/main" id="{C1FC0B82-88DF-42A3-9041-1037C9A76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8">
              <a:extLst>
                <a:ext uri="{FF2B5EF4-FFF2-40B4-BE49-F238E27FC236}">
                  <a16:creationId xmlns:a16="http://schemas.microsoft.com/office/drawing/2014/main" id="{1C083223-5759-48E1-B3AE-ADF4C165B0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9">
              <a:extLst>
                <a:ext uri="{FF2B5EF4-FFF2-40B4-BE49-F238E27FC236}">
                  <a16:creationId xmlns:a16="http://schemas.microsoft.com/office/drawing/2014/main" id="{A283EA1D-83E3-4469-A48F-58ECE1873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20">
              <a:extLst>
                <a:ext uri="{FF2B5EF4-FFF2-40B4-BE49-F238E27FC236}">
                  <a16:creationId xmlns:a16="http://schemas.microsoft.com/office/drawing/2014/main" id="{9C827C81-2FCC-48CE-947D-120E6924BE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21">
              <a:extLst>
                <a:ext uri="{FF2B5EF4-FFF2-40B4-BE49-F238E27FC236}">
                  <a16:creationId xmlns:a16="http://schemas.microsoft.com/office/drawing/2014/main" id="{FDB65A24-1E0B-4AEF-8973-DCD5417FB7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22">
              <a:extLst>
                <a:ext uri="{FF2B5EF4-FFF2-40B4-BE49-F238E27FC236}">
                  <a16:creationId xmlns:a16="http://schemas.microsoft.com/office/drawing/2014/main" id="{FD07639F-33B8-42B0-8353-70EFD44BA1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23">
              <a:extLst>
                <a:ext uri="{FF2B5EF4-FFF2-40B4-BE49-F238E27FC236}">
                  <a16:creationId xmlns:a16="http://schemas.microsoft.com/office/drawing/2014/main" id="{4C2C74EF-6FD2-4E2D-84EA-33191D52C0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F8B0D1D1-624A-4AF5-B57E-100CDFEEA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237" y="5079936"/>
            <a:ext cx="8673427" cy="969087"/>
          </a:xfrm>
          <a:ln>
            <a:noFill/>
            <a:prstDash val="dash"/>
            <a:miter lim="800000"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KASTAMONU ÜNİVERSİTESİ</a:t>
            </a:r>
          </a:p>
          <a:p>
            <a:pPr>
              <a:lnSpc>
                <a:spcPct val="90000"/>
              </a:lnSpc>
            </a:pP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İKTİSADİ VE İDARİ BİLİMLER FAKÜLTESİ</a:t>
            </a:r>
          </a:p>
          <a:p>
            <a:pPr>
              <a:lnSpc>
                <a:spcPct val="90000"/>
              </a:lnSpc>
            </a:pPr>
            <a:r>
              <a:rPr lang="tr-TR" sz="15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ULUSLARARASI </a:t>
            </a: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İLİŞKİLER BÖLÜMÜ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9DB63B5-3AC2-4401-94EF-046358A666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60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0081FE-3187-4184-98D0-CDC8A7E59A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1326996"/>
            <a:ext cx="8679915" cy="2965254"/>
          </a:xfrm>
        </p:spPr>
        <p:txBody>
          <a:bodyPr anchor="ctr">
            <a:normAutofit/>
          </a:bodyPr>
          <a:lstStyle/>
          <a:p>
            <a:r>
              <a:rPr lang="es-ES" sz="7200">
                <a:solidFill>
                  <a:schemeClr val="tx1"/>
                </a:solidFill>
              </a:rPr>
              <a:t>Uluslararası Finans ve Para Yapısı</a:t>
            </a:r>
            <a:endParaRPr lang="en-US" sz="7200" b="1">
              <a:solidFill>
                <a:schemeClr val="tx1"/>
              </a:solidFill>
            </a:endParaRPr>
          </a:p>
        </p:txBody>
      </p:sp>
      <p:sp>
        <p:nvSpPr>
          <p:cNvPr id="66" name="Isosceles Triangle 65">
            <a:extLst>
              <a:ext uri="{FF2B5EF4-FFF2-40B4-BE49-F238E27FC236}">
                <a16:creationId xmlns:a16="http://schemas.microsoft.com/office/drawing/2014/main" id="{5BF7DBAF-F0AA-4410-8A08-2579C85088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892384" y="4560849"/>
            <a:ext cx="407233" cy="351063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7A4EFE-FEB0-201D-C9E3-3CAAE4C2C6DE}"/>
              </a:ext>
            </a:extLst>
          </p:cNvPr>
          <p:cNvSpPr txBox="1"/>
          <p:nvPr/>
        </p:nvSpPr>
        <p:spPr>
          <a:xfrm>
            <a:off x="9591869" y="390562"/>
            <a:ext cx="15259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Hafta 9 ve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646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AEE855-5B42-098F-1A43-686DA223F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" name="Rectangle 7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1A8707-EB32-D6BB-748D-A7E34966E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>
                <a:solidFill>
                  <a:schemeClr val="tx1"/>
                </a:solidFill>
              </a:rPr>
              <a:t>Sonuç</a:t>
            </a:r>
            <a:r>
              <a:rPr lang="en-US" sz="4400" dirty="0">
                <a:solidFill>
                  <a:schemeClr val="tx1"/>
                </a:solidFill>
              </a:rPr>
              <a:t>: </a:t>
            </a:r>
            <a:r>
              <a:rPr lang="en-US" sz="4400">
                <a:solidFill>
                  <a:schemeClr val="tx1"/>
                </a:solidFill>
              </a:rPr>
              <a:t>Çalkantılı</a:t>
            </a:r>
            <a:r>
              <a:rPr lang="en-US" sz="4400" dirty="0">
                <a:solidFill>
                  <a:schemeClr val="tx1"/>
                </a:solidFill>
              </a:rPr>
              <a:t> Bir </a:t>
            </a:r>
            <a:r>
              <a:rPr lang="en-US" sz="4400">
                <a:solidFill>
                  <a:schemeClr val="tx1"/>
                </a:solidFill>
              </a:rPr>
              <a:t>Finansal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>
                <a:solidFill>
                  <a:schemeClr val="tx1"/>
                </a:solidFill>
              </a:rPr>
              <a:t>Düzen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3">
            <a:extLst>
              <a:ext uri="{FF2B5EF4-FFF2-40B4-BE49-F238E27FC236}">
                <a16:creationId xmlns:a16="http://schemas.microsoft.com/office/drawing/2014/main" id="{62758B6D-0708-4A69-42C0-85C193F259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Savaş sonrası finansal yapı, devlet kontrollü bir sistemden büyük ölçüde serbestleştirilmiş, krize eğilimli küresel bir sisteme dönüştü.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2008 krizi, neoliberalizme olan inancı sarstı ancak küresel finans yönetişimini kökten değiştirmedi.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ABD, zayıflamış olmasına rağmen finansal yapıda baskın aktör olmaya devam ediyor.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Artan jeopolitik rekabet (özellikle ABD-Çin) ve popülist milliyetçiliğin yükselişi, gelecekteki finansal istikrar için önemli belirsizlikler yaratıyor.</a:t>
            </a:r>
          </a:p>
        </p:txBody>
      </p:sp>
    </p:spTree>
    <p:extLst>
      <p:ext uri="{BB962C8B-B14F-4D97-AF65-F5344CB8AC3E}">
        <p14:creationId xmlns:p14="http://schemas.microsoft.com/office/powerpoint/2010/main" val="34221702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984687B-789E-453B-921F-7804CCA6B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495A546-1866-442A-8EF9-B683FCB39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FC9B1F-EB6E-40D2-8261-0142E7326F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8DB0E74-FB47-4298-AF40-FAC8939F9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08813488-5B66-4FB7-A177-9B9B4658D6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235E4BF3-25DA-41E9-B880-A0DC6C1EF9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813C1F92-ED6B-4F19-9415-BFB5B5B5A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9E40EF46-D7B9-447E-ACB4-D78972199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23CAE24-12FF-43D7-A6C0-6AA792E3AB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B372F5DB-BF3F-4325-85B0-CDCE7A6A68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B25A9653-2959-449B-BA93-64D5656B1A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683D52E0-024E-49EA-B58E-AFCB54B93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42DB067-C8BB-4763-B3AC-A1AFC1F94C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BFADE60-883C-490B-8717-29178631E0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276CDC4A-1010-43AB-BD13-E9BC487D68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E6DA892F-7AE7-4A83-9BFB-D5FDBA16D9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2079130B-2394-449B-80DB-0B9946C7B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12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2F852A68-5FD2-4BD4-902A-37D580B798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1CD48066-FF17-425E-9EEC-795CD0CA40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374D862B-A8E1-4CB9-8529-077C6DBA5C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5A3B1A83-9C72-4407-A5BF-A9EAA5C4D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C73AF399-B36E-419F-92C0-533EFBD93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D71319-E58C-CEA5-E25D-52423981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477651"/>
            <a:ext cx="3756774" cy="4575659"/>
          </a:xfrm>
        </p:spPr>
        <p:txBody>
          <a:bodyPr anchor="t">
            <a:normAutofit/>
          </a:bodyPr>
          <a:lstStyle/>
          <a:p>
            <a:pPr algn="l"/>
            <a:r>
              <a:rPr lang="tr-TR" sz="5400">
                <a:solidFill>
                  <a:schemeClr val="accent1"/>
                </a:solidFill>
              </a:rPr>
              <a:t>Kaynak:</a:t>
            </a:r>
            <a:endParaRPr lang="en-US" sz="5400">
              <a:solidFill>
                <a:schemeClr val="accent1"/>
              </a:solidFill>
            </a:endParaRPr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27553" y="1375241"/>
            <a:ext cx="175681" cy="16659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37AD5-D03A-637D-F05C-001B76C85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9764" y="1477651"/>
            <a:ext cx="6160555" cy="4575660"/>
          </a:xfrm>
        </p:spPr>
        <p:txBody>
          <a:bodyPr anchor="t">
            <a:normAutofit/>
          </a:bodyPr>
          <a:lstStyle/>
          <a:p>
            <a:r>
              <a:rPr lang="en-US" dirty="0"/>
              <a:t>Balaam, David N., Dillman, Bradford. (201</a:t>
            </a:r>
            <a:r>
              <a:rPr lang="tr-TR" dirty="0"/>
              <a:t>9</a:t>
            </a:r>
            <a:r>
              <a:rPr lang="en-US" dirty="0"/>
              <a:t>). </a:t>
            </a:r>
            <a:r>
              <a:rPr lang="en-US" b="1" dirty="0"/>
              <a:t>Introduction to International Political Economy</a:t>
            </a:r>
            <a:r>
              <a:rPr lang="en-US" dirty="0"/>
              <a:t> (Ed. </a:t>
            </a:r>
            <a:r>
              <a:rPr lang="tr-TR" dirty="0"/>
              <a:t>7</a:t>
            </a:r>
            <a:r>
              <a:rPr lang="en-US" dirty="0" err="1"/>
              <a:t>th</a:t>
            </a:r>
            <a:r>
              <a:rPr lang="en-US" dirty="0"/>
              <a:t>). New York: Routledge.</a:t>
            </a:r>
          </a:p>
        </p:txBody>
      </p:sp>
    </p:spTree>
    <p:extLst>
      <p:ext uri="{BB962C8B-B14F-4D97-AF65-F5344CB8AC3E}">
        <p14:creationId xmlns:p14="http://schemas.microsoft.com/office/powerpoint/2010/main" val="6214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0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1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1" name="Rectangle 100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CC07D1-29E1-4AA8-B207-C6F2C0326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>
                <a:solidFill>
                  <a:schemeClr val="tx1"/>
                </a:solidFill>
              </a:rPr>
              <a:t>Para Birimi ve Döviz Kurlarının Temelleri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2">
            <a:extLst>
              <a:ext uri="{FF2B5EF4-FFF2-40B4-BE49-F238E27FC236}">
                <a16:creationId xmlns:a16="http://schemas.microsoft.com/office/drawing/2014/main" id="{E2334078-5B2D-B50A-34A9-6F0A8B9ED55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Para Birimi: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Değer saklama aracı ve mübadele aracı olarak hizmet eder.</a:t>
            </a: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Döviz Kuru: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Bir para biriminin başka bir para birimine olan değeridir.</a:t>
            </a: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Değerlenme (Appreciation):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Bir para biriminin diğerlerine göre değer kazanması.</a:t>
            </a: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Değer Kaybı (Depreciation):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Bir para biriminin diğerlerine göre değer kaybetmesi.</a:t>
            </a: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Sert ve Yumuşak Para Birimi: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Sert para birimleri (dolar, avro) istikrarlı ekonomilere aittir ve uluslararası alanda geniş çapta kabul görür. Yumuşak para birimleri ise genellikle kabul görmez.</a:t>
            </a:r>
          </a:p>
        </p:txBody>
      </p:sp>
    </p:spTree>
    <p:extLst>
      <p:ext uri="{BB962C8B-B14F-4D97-AF65-F5344CB8AC3E}">
        <p14:creationId xmlns:p14="http://schemas.microsoft.com/office/powerpoint/2010/main" val="2254796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5D0B5F-31A3-5B96-7E22-5805B6C64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522F214-B883-9A50-C94D-E2EFB04D57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A3DBA8B-24F7-1616-5446-AA8697A8A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AE81B54-D4A3-F4CE-B442-D382630A4A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FE3D692C-F793-4062-EEA6-0C8D18AD3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AD5D07AF-55DC-B10B-3A02-321EAE1A03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CC9FDE4B-75EC-CB92-BB53-7B21CB78A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833C414F-963F-0C8E-5905-15DC53E57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A41F3BF2-F7F3-3C48-16DB-25CA4F156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B1867E5A-54EE-8CC6-E9FE-486A7CED97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946AD50B-1141-756A-4C64-7C6303C24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ADD526AC-5530-DC74-2501-8D2DF61367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200D7AF7-E829-178B-57A1-5DDF32AF50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E6156A46-821F-FA3E-C97D-0E8AC47EBB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8BEC9153-0DFB-EDA4-0677-19F94E819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0B54D34A-62CD-46EF-B18F-164E3D3B8A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8E9FD5F1-EE7D-C106-447C-348607B8D8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5B286C99-EB8A-582D-90D6-88CFA3B3B0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DB732113-E4A0-53A5-F87D-6026DCB14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C944856-5D3C-DD7C-F501-0F5342179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19966E60-0DBF-1AB9-F5F8-380E388DD9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AA4B173C-3550-B7CB-881E-887712E298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D78E1487-3CDB-1F62-381D-B147E8E6A4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5896A528-2F2F-C052-353D-D30F9D0000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565DFEB6-826F-1563-5D3B-0B2C1B42C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89BE17-4570-6364-56C3-412609827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I. </a:t>
            </a:r>
            <a:r>
              <a:rPr lang="en-US" sz="4400" dirty="0" err="1">
                <a:solidFill>
                  <a:schemeClr val="tx1"/>
                </a:solidFill>
              </a:rPr>
              <a:t>Aşama</a:t>
            </a:r>
            <a:r>
              <a:rPr lang="en-US" sz="4400" dirty="0">
                <a:solidFill>
                  <a:schemeClr val="tx1"/>
                </a:solidFill>
              </a:rPr>
              <a:t>: </a:t>
            </a:r>
            <a:r>
              <a:rPr lang="en-US" sz="4400" dirty="0" err="1">
                <a:solidFill>
                  <a:schemeClr val="tx1"/>
                </a:solidFill>
              </a:rPr>
              <a:t>Klasik</a:t>
            </a:r>
            <a:r>
              <a:rPr lang="en-US" sz="4400" dirty="0">
                <a:solidFill>
                  <a:schemeClr val="tx1"/>
                </a:solidFill>
              </a:rPr>
              <a:t> Altın </a:t>
            </a:r>
            <a:r>
              <a:rPr lang="en-US" sz="4400" dirty="0" err="1">
                <a:solidFill>
                  <a:schemeClr val="tx1"/>
                </a:solidFill>
              </a:rPr>
              <a:t>Standardı</a:t>
            </a:r>
            <a:r>
              <a:rPr lang="en-US" sz="4400" dirty="0">
                <a:solidFill>
                  <a:schemeClr val="tx1"/>
                </a:solidFill>
              </a:rPr>
              <a:t> (19. </a:t>
            </a:r>
            <a:r>
              <a:rPr lang="en-US" sz="4400" dirty="0" err="1">
                <a:solidFill>
                  <a:schemeClr val="tx1"/>
                </a:solidFill>
              </a:rPr>
              <a:t>yy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sonu</a:t>
            </a:r>
            <a:r>
              <a:rPr lang="en-US" sz="4400" dirty="0">
                <a:solidFill>
                  <a:schemeClr val="tx1"/>
                </a:solidFill>
              </a:rPr>
              <a:t> - 1914)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82149D1-B954-B464-608D-8918BBC87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9E7CF-D527-89E0-8CA2-705780D4D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liberaller</a:t>
            </a:r>
            <a:r>
              <a:rPr lang="en-US" dirty="0"/>
              <a:t>,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ticaret</a:t>
            </a:r>
            <a:r>
              <a:rPr lang="en-US" dirty="0"/>
              <a:t> </a:t>
            </a:r>
            <a:r>
              <a:rPr lang="en-US" dirty="0" err="1"/>
              <a:t>sisteminin</a:t>
            </a:r>
            <a:r>
              <a:rPr lang="en-US" dirty="0"/>
              <a:t> </a:t>
            </a:r>
            <a:r>
              <a:rPr lang="en-US" dirty="0" err="1"/>
              <a:t>faydalarının</a:t>
            </a:r>
            <a:r>
              <a:rPr lang="en-US" dirty="0"/>
              <a:t> </a:t>
            </a:r>
            <a:r>
              <a:rPr lang="en-US" dirty="0" err="1"/>
              <a:t>olumsuz</a:t>
            </a:r>
            <a:r>
              <a:rPr lang="en-US" dirty="0"/>
              <a:t> </a:t>
            </a:r>
            <a:r>
              <a:rPr lang="en-US" dirty="0" err="1"/>
              <a:t>etkilerinden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ağır</a:t>
            </a:r>
            <a:r>
              <a:rPr lang="en-US" dirty="0"/>
              <a:t> </a:t>
            </a:r>
            <a:r>
              <a:rPr lang="en-US" dirty="0" err="1"/>
              <a:t>bastığına</a:t>
            </a:r>
            <a:r>
              <a:rPr lang="en-US" dirty="0"/>
              <a:t> </a:t>
            </a:r>
            <a:r>
              <a:rPr lang="en-US" dirty="0" err="1"/>
              <a:t>inanır</a:t>
            </a:r>
            <a:r>
              <a:rPr lang="en-US" dirty="0"/>
              <a:t>.</a:t>
            </a:r>
          </a:p>
          <a:p>
            <a:r>
              <a:rPr lang="en-US" b="1" dirty="0" err="1"/>
              <a:t>Karşılaştırmalı</a:t>
            </a:r>
            <a:r>
              <a:rPr lang="en-US" b="1" dirty="0"/>
              <a:t> </a:t>
            </a:r>
            <a:r>
              <a:rPr lang="en-US" b="1" dirty="0" err="1"/>
              <a:t>Üstünlükler</a:t>
            </a:r>
            <a:r>
              <a:rPr lang="en-US" b="1" dirty="0"/>
              <a:t> </a:t>
            </a:r>
            <a:r>
              <a:rPr lang="en-US" b="1" dirty="0" err="1"/>
              <a:t>Yasası</a:t>
            </a:r>
            <a:r>
              <a:rPr lang="en-US" b="1" dirty="0"/>
              <a:t> (Ricardo):</a:t>
            </a:r>
            <a:r>
              <a:rPr lang="en-US" dirty="0"/>
              <a:t> </a:t>
            </a:r>
            <a:r>
              <a:rPr lang="en-US" dirty="0" err="1"/>
              <a:t>Ülkelerin</a:t>
            </a:r>
            <a:r>
              <a:rPr lang="en-US" dirty="0"/>
              <a:t> </a:t>
            </a:r>
            <a:r>
              <a:rPr lang="en-US" dirty="0" err="1"/>
              <a:t>göreli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verimli</a:t>
            </a:r>
            <a:r>
              <a:rPr lang="en-US" dirty="0"/>
              <a:t> </a:t>
            </a:r>
            <a:r>
              <a:rPr lang="en-US" dirty="0" err="1"/>
              <a:t>oldukları</a:t>
            </a:r>
            <a:r>
              <a:rPr lang="en-US" dirty="0"/>
              <a:t> </a:t>
            </a:r>
            <a:r>
              <a:rPr lang="en-US" dirty="0" err="1"/>
              <a:t>alanlarda</a:t>
            </a:r>
            <a:r>
              <a:rPr lang="en-US" dirty="0"/>
              <a:t> </a:t>
            </a:r>
            <a:r>
              <a:rPr lang="en-US" dirty="0" err="1"/>
              <a:t>uzmanlaşmaları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ülkeler</a:t>
            </a:r>
            <a:r>
              <a:rPr lang="en-US" dirty="0"/>
              <a:t> </a:t>
            </a:r>
            <a:r>
              <a:rPr lang="en-US" dirty="0" err="1"/>
              <a:t>ticaretten</a:t>
            </a:r>
            <a:r>
              <a:rPr lang="en-US" dirty="0"/>
              <a:t> </a:t>
            </a:r>
            <a:r>
              <a:rPr lang="en-US" dirty="0" err="1"/>
              <a:t>kazanç</a:t>
            </a:r>
            <a:r>
              <a:rPr lang="en-US" dirty="0"/>
              <a:t> </a:t>
            </a:r>
            <a:r>
              <a:rPr lang="en-US" dirty="0" err="1"/>
              <a:t>sağlar</a:t>
            </a:r>
            <a:r>
              <a:rPr lang="en-US" dirty="0"/>
              <a:t>.</a:t>
            </a:r>
          </a:p>
          <a:p>
            <a:r>
              <a:rPr lang="en-US" b="1" dirty="0" err="1"/>
              <a:t>Pozitif</a:t>
            </a:r>
            <a:r>
              <a:rPr lang="en-US" b="1" dirty="0"/>
              <a:t> </a:t>
            </a:r>
            <a:r>
              <a:rPr lang="en-US" b="1" dirty="0" err="1"/>
              <a:t>Toplamlı</a:t>
            </a:r>
            <a:r>
              <a:rPr lang="en-US" b="1" dirty="0"/>
              <a:t> Oyun:</a:t>
            </a:r>
            <a:r>
              <a:rPr lang="en-US" dirty="0"/>
              <a:t> Ticaret,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katılımcıların</a:t>
            </a:r>
            <a:r>
              <a:rPr lang="en-US" dirty="0"/>
              <a:t> </a:t>
            </a:r>
            <a:r>
              <a:rPr lang="en-US" dirty="0" err="1"/>
              <a:t>karşılıklı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yararlandığı</a:t>
            </a:r>
            <a:r>
              <a:rPr lang="en-US" dirty="0"/>
              <a:t> </a:t>
            </a:r>
            <a:r>
              <a:rPr lang="en-US" dirty="0" err="1"/>
              <a:t>işbirlikçi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girişimdir</a:t>
            </a:r>
            <a:r>
              <a:rPr lang="en-US" dirty="0"/>
              <a:t>.</a:t>
            </a:r>
          </a:p>
          <a:p>
            <a:r>
              <a:rPr lang="en-US" b="1" dirty="0"/>
              <a:t>Ek </a:t>
            </a:r>
            <a:r>
              <a:rPr lang="en-US" b="1" dirty="0" err="1"/>
              <a:t>Faydalar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Ticaretin</a:t>
            </a:r>
            <a:r>
              <a:rPr lang="en-US" dirty="0"/>
              <a:t> </a:t>
            </a:r>
            <a:r>
              <a:rPr lang="en-US" dirty="0" err="1"/>
              <a:t>artması</a:t>
            </a:r>
            <a:r>
              <a:rPr lang="en-US" dirty="0"/>
              <a:t> </a:t>
            </a:r>
            <a:r>
              <a:rPr lang="en-US" dirty="0" err="1"/>
              <a:t>ülkeler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savaş</a:t>
            </a:r>
            <a:r>
              <a:rPr lang="en-US" dirty="0"/>
              <a:t> </a:t>
            </a:r>
            <a:r>
              <a:rPr lang="en-US" dirty="0" err="1"/>
              <a:t>olasılığını</a:t>
            </a:r>
            <a:r>
              <a:rPr lang="en-US" dirty="0"/>
              <a:t> </a:t>
            </a:r>
            <a:r>
              <a:rPr lang="en-US" dirty="0" err="1"/>
              <a:t>azaltır</a:t>
            </a:r>
            <a:r>
              <a:rPr lang="en-US" dirty="0"/>
              <a:t>,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büyümeyi</a:t>
            </a:r>
            <a:r>
              <a:rPr lang="en-US" dirty="0"/>
              <a:t> </a:t>
            </a:r>
            <a:r>
              <a:rPr lang="en-US" dirty="0" err="1"/>
              <a:t>artırır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yoksulluğu</a:t>
            </a:r>
            <a:r>
              <a:rPr lang="en-US" dirty="0"/>
              <a:t> </a:t>
            </a:r>
            <a:r>
              <a:rPr lang="en-US" dirty="0" err="1"/>
              <a:t>azaltmaya</a:t>
            </a:r>
            <a:r>
              <a:rPr lang="en-US" dirty="0"/>
              <a:t> </a:t>
            </a:r>
            <a:r>
              <a:rPr lang="en-US" dirty="0" err="1"/>
              <a:t>yardımcı</a:t>
            </a:r>
            <a:r>
              <a:rPr lang="en-US" dirty="0"/>
              <a:t> </a:t>
            </a:r>
            <a:r>
              <a:rPr lang="en-US" dirty="0" err="1"/>
              <a:t>olabilir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15626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C05123-F47D-9073-16FD-3038ED36B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" name="Rectangle 7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63F28B-8F1D-BCAD-6A09-E58D815DE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it-IT" sz="4400" dirty="0">
                <a:solidFill>
                  <a:schemeClr val="tx1"/>
                </a:solidFill>
              </a:rPr>
              <a:t>II. Aşama: Bretton Woods Sistemi (1944-1971)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2">
            <a:extLst>
              <a:ext uri="{FF2B5EF4-FFF2-40B4-BE49-F238E27FC236}">
                <a16:creationId xmlns:a16="http://schemas.microsoft.com/office/drawing/2014/main" id="{5BA1533E-76EE-C341-3D82-E6AA6CF162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 fontScale="92500" lnSpcReduction="10000"/>
          </a:bodyPr>
          <a:lstStyle/>
          <a:p>
            <a:r>
              <a:rPr lang="en-US" dirty="0"/>
              <a:t>II. Dünya </a:t>
            </a:r>
            <a:r>
              <a:rPr lang="en-US" dirty="0" err="1"/>
              <a:t>Savaşı'ndan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Müttefikler</a:t>
            </a:r>
            <a:r>
              <a:rPr lang="en-US" dirty="0"/>
              <a:t>, </a:t>
            </a:r>
            <a:r>
              <a:rPr lang="en-US" dirty="0" err="1"/>
              <a:t>istikrarlı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düzen</a:t>
            </a:r>
            <a:r>
              <a:rPr lang="en-US" dirty="0"/>
              <a:t> </a:t>
            </a:r>
            <a:r>
              <a:rPr lang="en-US" dirty="0" err="1"/>
              <a:t>kurmak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yeni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oluşturdular</a:t>
            </a:r>
            <a:r>
              <a:rPr lang="en-US" dirty="0"/>
              <a:t>.</a:t>
            </a:r>
          </a:p>
          <a:p>
            <a:r>
              <a:rPr lang="en-US" b="1" dirty="0" err="1"/>
              <a:t>Sistem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para </a:t>
            </a:r>
            <a:r>
              <a:rPr lang="en-US" dirty="0" err="1"/>
              <a:t>birimlerinin</a:t>
            </a:r>
            <a:r>
              <a:rPr lang="en-US" dirty="0"/>
              <a:t> ABD </a:t>
            </a:r>
            <a:r>
              <a:rPr lang="en-US" dirty="0" err="1"/>
              <a:t>dolarına</a:t>
            </a:r>
            <a:r>
              <a:rPr lang="en-US" dirty="0"/>
              <a:t> </a:t>
            </a:r>
            <a:r>
              <a:rPr lang="en-US" dirty="0" err="1"/>
              <a:t>sabitlendiği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ABD </a:t>
            </a:r>
            <a:r>
              <a:rPr lang="en-US" dirty="0" err="1"/>
              <a:t>dolarının</a:t>
            </a:r>
            <a:r>
              <a:rPr lang="en-US" dirty="0"/>
              <a:t> da </a:t>
            </a:r>
            <a:r>
              <a:rPr lang="en-US" dirty="0" err="1"/>
              <a:t>altına</a:t>
            </a:r>
            <a:r>
              <a:rPr lang="en-US" dirty="0"/>
              <a:t> </a:t>
            </a:r>
            <a:r>
              <a:rPr lang="en-US" dirty="0" err="1"/>
              <a:t>sabitlendiği</a:t>
            </a:r>
            <a:r>
              <a:rPr lang="en-US" dirty="0"/>
              <a:t> </a:t>
            </a:r>
            <a:r>
              <a:rPr lang="en-US" b="1" dirty="0" err="1"/>
              <a:t>sabit</a:t>
            </a:r>
            <a:r>
              <a:rPr lang="en-US" b="1" dirty="0"/>
              <a:t> </a:t>
            </a:r>
            <a:r>
              <a:rPr lang="en-US" b="1" dirty="0" err="1"/>
              <a:t>döviz</a:t>
            </a:r>
            <a:r>
              <a:rPr lang="en-US" b="1" dirty="0"/>
              <a:t> kuru </a:t>
            </a:r>
            <a:r>
              <a:rPr lang="en-US" b="1" dirty="0" err="1"/>
              <a:t>sistemi</a:t>
            </a:r>
            <a:r>
              <a:rPr lang="en-US" dirty="0"/>
              <a:t>.</a:t>
            </a:r>
          </a:p>
          <a:p>
            <a:r>
              <a:rPr lang="en-US" b="1" dirty="0" err="1"/>
              <a:t>Kurumlar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b="1" dirty="0" err="1"/>
              <a:t>Uluslararası</a:t>
            </a:r>
            <a:r>
              <a:rPr lang="en-US" b="1" dirty="0"/>
              <a:t> Para Fonu (IMF)</a:t>
            </a:r>
            <a:r>
              <a:rPr lang="en-US" dirty="0"/>
              <a:t>,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yönetmek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ödemeler</a:t>
            </a:r>
            <a:r>
              <a:rPr lang="en-US" dirty="0"/>
              <a:t> </a:t>
            </a:r>
            <a:r>
              <a:rPr lang="en-US" dirty="0" err="1"/>
              <a:t>dengesi</a:t>
            </a:r>
            <a:r>
              <a:rPr lang="en-US" dirty="0"/>
              <a:t> </a:t>
            </a:r>
            <a:r>
              <a:rPr lang="en-US" dirty="0" err="1"/>
              <a:t>sorunları</a:t>
            </a:r>
            <a:r>
              <a:rPr lang="en-US" dirty="0"/>
              <a:t> </a:t>
            </a:r>
            <a:r>
              <a:rPr lang="en-US" dirty="0" err="1"/>
              <a:t>yaşayan</a:t>
            </a:r>
            <a:r>
              <a:rPr lang="en-US" dirty="0"/>
              <a:t> </a:t>
            </a:r>
            <a:r>
              <a:rPr lang="en-US" dirty="0" err="1"/>
              <a:t>ülkelere</a:t>
            </a:r>
            <a:r>
              <a:rPr lang="en-US" dirty="0"/>
              <a:t> </a:t>
            </a:r>
            <a:r>
              <a:rPr lang="en-US" dirty="0" err="1"/>
              <a:t>borç</a:t>
            </a:r>
            <a:r>
              <a:rPr lang="en-US" dirty="0"/>
              <a:t> </a:t>
            </a:r>
            <a:r>
              <a:rPr lang="en-US" dirty="0" err="1"/>
              <a:t>vermek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kuruldu</a:t>
            </a:r>
            <a:r>
              <a:rPr lang="en-US" dirty="0"/>
              <a:t>.</a:t>
            </a:r>
          </a:p>
          <a:p>
            <a:r>
              <a:rPr lang="en-US" b="1" dirty="0" err="1"/>
              <a:t>Keynesyen</a:t>
            </a:r>
            <a:r>
              <a:rPr lang="en-US" b="1" dirty="0"/>
              <a:t> </a:t>
            </a:r>
            <a:r>
              <a:rPr lang="en-US" b="1" dirty="0" err="1"/>
              <a:t>Uzlaşı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Sermaye</a:t>
            </a:r>
            <a:r>
              <a:rPr lang="en-US" b="1" dirty="0"/>
              <a:t> </a:t>
            </a:r>
            <a:r>
              <a:rPr lang="en-US" b="1" dirty="0" err="1"/>
              <a:t>Kontrolleri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, </a:t>
            </a:r>
            <a:r>
              <a:rPr lang="en-US" dirty="0" err="1"/>
              <a:t>devletlerin</a:t>
            </a:r>
            <a:r>
              <a:rPr lang="en-US" dirty="0"/>
              <a:t> </a:t>
            </a:r>
            <a:r>
              <a:rPr lang="en-US" dirty="0" err="1"/>
              <a:t>iç</a:t>
            </a:r>
            <a:r>
              <a:rPr lang="en-US" dirty="0"/>
              <a:t> </a:t>
            </a:r>
            <a:r>
              <a:rPr lang="en-US" dirty="0" err="1"/>
              <a:t>ekonomilerini</a:t>
            </a:r>
            <a:r>
              <a:rPr lang="en-US" dirty="0"/>
              <a:t> </a:t>
            </a:r>
            <a:r>
              <a:rPr lang="en-US" dirty="0" err="1"/>
              <a:t>yönetmelerine</a:t>
            </a:r>
            <a:r>
              <a:rPr lang="en-US" dirty="0"/>
              <a:t> </a:t>
            </a:r>
            <a:r>
              <a:rPr lang="en-US" dirty="0" err="1"/>
              <a:t>olanak</a:t>
            </a:r>
            <a:r>
              <a:rPr lang="en-US" dirty="0"/>
              <a:t> </a:t>
            </a:r>
            <a:r>
              <a:rPr lang="en-US" dirty="0" err="1"/>
              <a:t>tanıyan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sınır</a:t>
            </a:r>
            <a:r>
              <a:rPr lang="en-US" dirty="0"/>
              <a:t> </a:t>
            </a:r>
            <a:r>
              <a:rPr lang="en-US" dirty="0" err="1"/>
              <a:t>ötesi</a:t>
            </a:r>
            <a:r>
              <a:rPr lang="en-US" dirty="0"/>
              <a:t> para </a:t>
            </a:r>
            <a:r>
              <a:rPr lang="en-US" dirty="0" err="1"/>
              <a:t>hareketlerini</a:t>
            </a:r>
            <a:r>
              <a:rPr lang="en-US" dirty="0"/>
              <a:t> </a:t>
            </a:r>
            <a:r>
              <a:rPr lang="en-US" dirty="0" err="1"/>
              <a:t>kısıtlayan</a:t>
            </a:r>
            <a:r>
              <a:rPr lang="en-US" dirty="0"/>
              <a:t> </a:t>
            </a:r>
            <a:r>
              <a:rPr lang="en-US" b="1" dirty="0" err="1"/>
              <a:t>sermaye</a:t>
            </a:r>
            <a:r>
              <a:rPr lang="en-US" b="1" dirty="0"/>
              <a:t> </a:t>
            </a:r>
            <a:r>
              <a:rPr lang="en-US" b="1" dirty="0" err="1"/>
              <a:t>kontrollerine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verdi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3166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E3B892-8D3A-80FE-0A06-3359ED701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15CFCB7B-543A-FAF2-F172-823A55D27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9852F63-BFE3-B648-4884-74C74AF62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35AA7630-8463-5340-E6D2-9145CDF08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86C4E16-E2DC-5BEE-7589-886B390F6C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5204D56F-57FB-E30D-31C4-1F955AE8F1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48A040DD-31FA-E1EA-AFCF-867DDCB35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1AD9FF12-0E04-557A-2207-A23F7F657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38F256DE-3B8B-743E-F537-E7795615F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529E9AB3-817E-7207-D7B2-B862D5B1A2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911D7CBE-A6E0-E7BF-1CB6-358A624EA8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14A14193-A267-0930-A0DB-AD4B177383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69BE381F-7C3E-DB87-9420-B625A2E8D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5C592AEC-98E8-187B-F7E6-FA9689209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205AADF1-D9AA-111D-675B-5D8FCDD56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92F1A5CE-AD3F-E319-CEB2-E3266C4CC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1D5C6569-5757-A2F2-C689-CFC4EA42E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92DB2E93-3995-E2C6-FEA0-5EA4BFBC0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488B2BA5-74AD-8EC0-24CF-5F6103ECD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80C16B1-713D-0F47-D91F-2D02461990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0D01D7B4-DE2B-045E-A5E0-25891BD65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BC295B54-EE66-71B5-2174-3EE76FF96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9EE4BB13-C21C-26C6-C5C0-FB97A26C90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104FC52F-86AD-9D6E-A982-9BD0C401EE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1CA1310B-9EFD-32A1-436B-B4FC6AF8E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5F3223-B45B-8C97-B873-AACB0B851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Bretton Woods </a:t>
            </a:r>
            <a:r>
              <a:rPr lang="en-US" sz="4400" dirty="0" err="1">
                <a:solidFill>
                  <a:schemeClr val="tx1"/>
                </a:solidFill>
              </a:rPr>
              <a:t>Anlaşmasının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Çözülmesi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2633807-B0CF-A847-B9C0-44271CE94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41FDD-F217-DF85-C832-0BBED057C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Sistem</a:t>
            </a:r>
            <a:r>
              <a:rPr lang="en-US" dirty="0"/>
              <a:t>, 1960'ların </a:t>
            </a:r>
            <a:r>
              <a:rPr lang="en-US" dirty="0" err="1"/>
              <a:t>sonlarında</a:t>
            </a:r>
            <a:r>
              <a:rPr lang="en-US" dirty="0"/>
              <a:t> </a:t>
            </a:r>
            <a:r>
              <a:rPr lang="en-US" dirty="0" err="1"/>
              <a:t>artan</a:t>
            </a:r>
            <a:r>
              <a:rPr lang="en-US" dirty="0"/>
              <a:t> </a:t>
            </a:r>
            <a:r>
              <a:rPr lang="en-US" dirty="0" err="1"/>
              <a:t>baskılar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çöktü</a:t>
            </a:r>
            <a:r>
              <a:rPr lang="en-US" dirty="0"/>
              <a:t>.</a:t>
            </a:r>
          </a:p>
          <a:p>
            <a:r>
              <a:rPr lang="en-US" b="1" dirty="0"/>
              <a:t>"</a:t>
            </a:r>
            <a:r>
              <a:rPr lang="en-US" b="1" dirty="0" err="1"/>
              <a:t>Ucuza</a:t>
            </a:r>
            <a:r>
              <a:rPr lang="en-US" b="1" dirty="0"/>
              <a:t> </a:t>
            </a:r>
            <a:r>
              <a:rPr lang="en-US" b="1" dirty="0" err="1"/>
              <a:t>Hegemonya</a:t>
            </a:r>
            <a:r>
              <a:rPr lang="en-US" b="1" dirty="0"/>
              <a:t>":</a:t>
            </a:r>
            <a:r>
              <a:rPr lang="en-US" dirty="0"/>
              <a:t> ABD, Vietnam </a:t>
            </a:r>
            <a:r>
              <a:rPr lang="en-US" dirty="0" err="1"/>
              <a:t>Savaşı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Büyük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programları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para </a:t>
            </a:r>
            <a:r>
              <a:rPr lang="en-US" dirty="0" err="1"/>
              <a:t>basarak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harcamalar</a:t>
            </a:r>
            <a:r>
              <a:rPr lang="en-US" dirty="0"/>
              <a:t> </a:t>
            </a:r>
            <a:r>
              <a:rPr lang="en-US" dirty="0" err="1"/>
              <a:t>yaptı</a:t>
            </a:r>
            <a:r>
              <a:rPr lang="en-US" dirty="0"/>
              <a:t>. Bu, </a:t>
            </a:r>
            <a:r>
              <a:rPr lang="en-US" dirty="0" err="1"/>
              <a:t>doların</a:t>
            </a:r>
            <a:r>
              <a:rPr lang="en-US" dirty="0"/>
              <a:t> </a:t>
            </a:r>
            <a:r>
              <a:rPr lang="en-US" dirty="0" err="1"/>
              <a:t>aşırı</a:t>
            </a:r>
            <a:r>
              <a:rPr lang="en-US" dirty="0"/>
              <a:t> </a:t>
            </a:r>
            <a:r>
              <a:rPr lang="en-US" dirty="0" err="1"/>
              <a:t>değerlenmesine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ABD'nin</a:t>
            </a:r>
            <a:r>
              <a:rPr lang="en-US" dirty="0"/>
              <a:t> </a:t>
            </a:r>
            <a:r>
              <a:rPr lang="en-US" dirty="0" err="1"/>
              <a:t>ödemeler</a:t>
            </a:r>
            <a:r>
              <a:rPr lang="en-US" dirty="0"/>
              <a:t> </a:t>
            </a:r>
            <a:r>
              <a:rPr lang="en-US" dirty="0" err="1"/>
              <a:t>dengesi</a:t>
            </a:r>
            <a:r>
              <a:rPr lang="en-US" dirty="0"/>
              <a:t> </a:t>
            </a:r>
            <a:r>
              <a:rPr lang="en-US" dirty="0" err="1"/>
              <a:t>açıklarına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açtı</a:t>
            </a:r>
            <a:r>
              <a:rPr lang="en-US" dirty="0"/>
              <a:t>.</a:t>
            </a:r>
          </a:p>
          <a:p>
            <a:r>
              <a:rPr lang="en-US" b="1" dirty="0" err="1"/>
              <a:t>Avrupa'nın</a:t>
            </a:r>
            <a:r>
              <a:rPr lang="en-US" b="1" dirty="0"/>
              <a:t> </a:t>
            </a:r>
            <a:r>
              <a:rPr lang="en-US" b="1" dirty="0" err="1"/>
              <a:t>Tepkisi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Avrupalı</a:t>
            </a:r>
            <a:r>
              <a:rPr lang="en-US" dirty="0"/>
              <a:t> </a:t>
            </a:r>
            <a:r>
              <a:rPr lang="en-US" dirty="0" err="1"/>
              <a:t>müttefikler</a:t>
            </a:r>
            <a:r>
              <a:rPr lang="en-US" dirty="0"/>
              <a:t>, </a:t>
            </a:r>
            <a:r>
              <a:rPr lang="en-US" dirty="0" err="1"/>
              <a:t>ABD'nin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enflasyonunu</a:t>
            </a:r>
            <a:r>
              <a:rPr lang="en-US" dirty="0"/>
              <a:t> </a:t>
            </a:r>
            <a:r>
              <a:rPr lang="en-US" dirty="0" err="1"/>
              <a:t>ihraç</a:t>
            </a:r>
            <a:r>
              <a:rPr lang="en-US" dirty="0"/>
              <a:t> </a:t>
            </a:r>
            <a:r>
              <a:rPr lang="en-US" dirty="0" err="1"/>
              <a:t>ettiğini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sistemin</a:t>
            </a:r>
            <a:r>
              <a:rPr lang="en-US" dirty="0"/>
              <a:t> </a:t>
            </a:r>
            <a:r>
              <a:rPr lang="en-US" dirty="0" err="1"/>
              <a:t>ayrıcalıklarını</a:t>
            </a:r>
            <a:r>
              <a:rPr lang="en-US" dirty="0"/>
              <a:t> </a:t>
            </a:r>
            <a:r>
              <a:rPr lang="en-US" dirty="0" err="1"/>
              <a:t>kötüye</a:t>
            </a:r>
            <a:r>
              <a:rPr lang="en-US" dirty="0"/>
              <a:t> </a:t>
            </a:r>
            <a:r>
              <a:rPr lang="en-US" dirty="0" err="1"/>
              <a:t>kullandığını</a:t>
            </a:r>
            <a:r>
              <a:rPr lang="en-US" dirty="0"/>
              <a:t> </a:t>
            </a:r>
            <a:r>
              <a:rPr lang="en-US" dirty="0" err="1"/>
              <a:t>hissettiler</a:t>
            </a:r>
            <a:r>
              <a:rPr lang="en-US" dirty="0"/>
              <a:t>.</a:t>
            </a:r>
          </a:p>
          <a:p>
            <a:r>
              <a:rPr lang="en-US" b="1" dirty="0" err="1"/>
              <a:t>Çöküş</a:t>
            </a:r>
            <a:r>
              <a:rPr lang="en-US" b="1" dirty="0"/>
              <a:t>:</a:t>
            </a:r>
            <a:r>
              <a:rPr lang="en-US" dirty="0"/>
              <a:t> 1971'de Başkan Nixon, </a:t>
            </a:r>
            <a:r>
              <a:rPr lang="en-US" dirty="0" err="1"/>
              <a:t>doların</a:t>
            </a:r>
            <a:r>
              <a:rPr lang="en-US" dirty="0"/>
              <a:t> </a:t>
            </a:r>
            <a:r>
              <a:rPr lang="en-US" dirty="0" err="1"/>
              <a:t>altına</a:t>
            </a:r>
            <a:r>
              <a:rPr lang="en-US" dirty="0"/>
              <a:t> </a:t>
            </a:r>
            <a:r>
              <a:rPr lang="en-US" dirty="0" err="1"/>
              <a:t>dönüştürülebilirliğini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taraflı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erdirerek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fiilen</a:t>
            </a:r>
            <a:r>
              <a:rPr lang="en-US" dirty="0"/>
              <a:t> </a:t>
            </a:r>
            <a:r>
              <a:rPr lang="en-US" dirty="0" err="1"/>
              <a:t>bitirdi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10279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6F4DBF-B442-C37E-1363-350AF6B74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" name="Rectangle 7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7E76CA-033F-9FFB-8227-6E92617EE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III. </a:t>
            </a:r>
            <a:r>
              <a:rPr lang="en-US" sz="4400" dirty="0" err="1">
                <a:solidFill>
                  <a:schemeClr val="tx1"/>
                </a:solidFill>
              </a:rPr>
              <a:t>Aşama</a:t>
            </a:r>
            <a:r>
              <a:rPr lang="en-US" sz="4400" dirty="0">
                <a:solidFill>
                  <a:schemeClr val="tx1"/>
                </a:solidFill>
              </a:rPr>
              <a:t>: Esnek </a:t>
            </a:r>
            <a:r>
              <a:rPr lang="en-US" sz="4400" dirty="0" err="1">
                <a:solidFill>
                  <a:schemeClr val="tx1"/>
                </a:solidFill>
              </a:rPr>
              <a:t>Döviz</a:t>
            </a:r>
            <a:r>
              <a:rPr lang="en-US" sz="4400" dirty="0">
                <a:solidFill>
                  <a:schemeClr val="tx1"/>
                </a:solidFill>
              </a:rPr>
              <a:t> Kuru </a:t>
            </a:r>
            <a:r>
              <a:rPr lang="en-US" sz="4400" dirty="0" err="1">
                <a:solidFill>
                  <a:schemeClr val="tx1"/>
                </a:solidFill>
              </a:rPr>
              <a:t>Sistemi</a:t>
            </a:r>
            <a:r>
              <a:rPr lang="en-US" sz="4400" dirty="0">
                <a:solidFill>
                  <a:schemeClr val="tx1"/>
                </a:solidFill>
              </a:rPr>
              <a:t> (1973-Günümüz)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2">
            <a:extLst>
              <a:ext uri="{FF2B5EF4-FFF2-40B4-BE49-F238E27FC236}">
                <a16:creationId xmlns:a16="http://schemas.microsoft.com/office/drawing/2014/main" id="{38741FB6-66EF-D75E-1D0B-0AA16CD6E4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en-US" sz="1600" dirty="0"/>
              <a:t>Bretton </a:t>
            </a:r>
            <a:r>
              <a:rPr lang="en-US" sz="1600" dirty="0" err="1"/>
              <a:t>Woods'un</a:t>
            </a:r>
            <a:r>
              <a:rPr lang="en-US" sz="1600" dirty="0"/>
              <a:t> </a:t>
            </a:r>
            <a:r>
              <a:rPr lang="en-US" sz="1600" dirty="0" err="1"/>
              <a:t>çöküşü</a:t>
            </a:r>
            <a:r>
              <a:rPr lang="en-US" sz="1600" dirty="0"/>
              <a:t>, </a:t>
            </a:r>
            <a:r>
              <a:rPr lang="en-US" sz="1600" dirty="0" err="1"/>
              <a:t>piyasa</a:t>
            </a:r>
            <a:r>
              <a:rPr lang="en-US" sz="1600" dirty="0"/>
              <a:t> </a:t>
            </a:r>
            <a:r>
              <a:rPr lang="en-US" sz="1600" dirty="0" err="1"/>
              <a:t>güçlerinin</a:t>
            </a:r>
            <a:r>
              <a:rPr lang="en-US" sz="1600" dirty="0"/>
              <a:t> </a:t>
            </a:r>
            <a:r>
              <a:rPr lang="en-US" sz="1600" dirty="0" err="1"/>
              <a:t>döviz</a:t>
            </a:r>
            <a:r>
              <a:rPr lang="en-US" sz="1600" dirty="0"/>
              <a:t> </a:t>
            </a:r>
            <a:r>
              <a:rPr lang="en-US" sz="1600" dirty="0" err="1"/>
              <a:t>kurlarını</a:t>
            </a:r>
            <a:r>
              <a:rPr lang="en-US" sz="1600" dirty="0"/>
              <a:t> </a:t>
            </a:r>
            <a:r>
              <a:rPr lang="en-US" sz="1600" dirty="0" err="1"/>
              <a:t>büyük</a:t>
            </a:r>
            <a:r>
              <a:rPr lang="en-US" sz="1600" dirty="0"/>
              <a:t> </a:t>
            </a:r>
            <a:r>
              <a:rPr lang="en-US" sz="1600" dirty="0" err="1"/>
              <a:t>ölçüde</a:t>
            </a:r>
            <a:r>
              <a:rPr lang="en-US" sz="1600" dirty="0"/>
              <a:t> </a:t>
            </a:r>
            <a:r>
              <a:rPr lang="en-US" sz="1600" dirty="0" err="1"/>
              <a:t>belirlediği</a:t>
            </a:r>
            <a:r>
              <a:rPr lang="en-US" sz="1600" dirty="0"/>
              <a:t> </a:t>
            </a:r>
            <a:r>
              <a:rPr lang="en-US" sz="1600" b="1" dirty="0" err="1"/>
              <a:t>yönetilen</a:t>
            </a:r>
            <a:r>
              <a:rPr lang="en-US" sz="1600" b="1" dirty="0"/>
              <a:t> </a:t>
            </a:r>
            <a:r>
              <a:rPr lang="en-US" sz="1600" b="1" dirty="0" err="1"/>
              <a:t>dalgalı</a:t>
            </a:r>
            <a:r>
              <a:rPr lang="en-US" sz="1600" b="1" dirty="0"/>
              <a:t> </a:t>
            </a:r>
            <a:r>
              <a:rPr lang="en-US" sz="1600" b="1" dirty="0" err="1"/>
              <a:t>kur</a:t>
            </a:r>
            <a:r>
              <a:rPr lang="en-US" sz="1600" dirty="0"/>
              <a:t> </a:t>
            </a:r>
            <a:r>
              <a:rPr lang="en-US" sz="1600" dirty="0" err="1"/>
              <a:t>sistemine</a:t>
            </a:r>
            <a:r>
              <a:rPr lang="en-US" sz="1600" dirty="0"/>
              <a:t> </a:t>
            </a:r>
            <a:r>
              <a:rPr lang="en-US" sz="1600" dirty="0" err="1"/>
              <a:t>yol</a:t>
            </a:r>
            <a:r>
              <a:rPr lang="en-US" sz="1600" dirty="0"/>
              <a:t> </a:t>
            </a:r>
            <a:r>
              <a:rPr lang="en-US" sz="1600" dirty="0" err="1"/>
              <a:t>açtı</a:t>
            </a:r>
            <a:r>
              <a:rPr lang="en-US" sz="1600" dirty="0"/>
              <a:t>.</a:t>
            </a:r>
          </a:p>
          <a:p>
            <a:r>
              <a:rPr lang="en-US" sz="1600" b="1" dirty="0" err="1"/>
              <a:t>Neoliberalizmin</a:t>
            </a:r>
            <a:r>
              <a:rPr lang="en-US" sz="1600" b="1" dirty="0"/>
              <a:t> </a:t>
            </a:r>
            <a:r>
              <a:rPr lang="en-US" sz="1600" b="1" dirty="0" err="1"/>
              <a:t>ve</a:t>
            </a:r>
            <a:r>
              <a:rPr lang="en-US" sz="1600" b="1" dirty="0"/>
              <a:t> </a:t>
            </a:r>
            <a:r>
              <a:rPr lang="en-US" sz="1600" b="1" dirty="0" err="1"/>
              <a:t>Finansal</a:t>
            </a:r>
            <a:r>
              <a:rPr lang="en-US" sz="1600" b="1" dirty="0"/>
              <a:t> </a:t>
            </a:r>
            <a:r>
              <a:rPr lang="en-US" sz="1600" b="1" dirty="0" err="1"/>
              <a:t>Küreselleşmenin</a:t>
            </a:r>
            <a:r>
              <a:rPr lang="en-US" sz="1600" b="1" dirty="0"/>
              <a:t> </a:t>
            </a:r>
            <a:r>
              <a:rPr lang="en-US" sz="1600" b="1" dirty="0" err="1"/>
              <a:t>Yükselişi</a:t>
            </a:r>
            <a:r>
              <a:rPr lang="en-US" sz="1600" b="1" dirty="0"/>
              <a:t>:</a:t>
            </a:r>
            <a:r>
              <a:rPr lang="en-US" sz="1600" dirty="0"/>
              <a:t> 1980'lerden </a:t>
            </a:r>
            <a:r>
              <a:rPr lang="en-US" sz="1600" dirty="0" err="1"/>
              <a:t>itibaren</a:t>
            </a:r>
            <a:r>
              <a:rPr lang="en-US" sz="1600" dirty="0"/>
              <a:t>, </a:t>
            </a:r>
            <a:r>
              <a:rPr lang="en-US" sz="1600" dirty="0" err="1"/>
              <a:t>finansın</a:t>
            </a:r>
            <a:r>
              <a:rPr lang="en-US" sz="1600" dirty="0"/>
              <a:t> </a:t>
            </a:r>
            <a:r>
              <a:rPr lang="en-US" sz="1600" dirty="0" err="1"/>
              <a:t>serbestleştirilmesi</a:t>
            </a:r>
            <a:r>
              <a:rPr lang="en-US" sz="1600" dirty="0"/>
              <a:t>, </a:t>
            </a:r>
            <a:r>
              <a:rPr lang="en-US" sz="1600" dirty="0" err="1"/>
              <a:t>sermaye</a:t>
            </a:r>
            <a:r>
              <a:rPr lang="en-US" sz="1600" dirty="0"/>
              <a:t> </a:t>
            </a:r>
            <a:r>
              <a:rPr lang="en-US" sz="1600" dirty="0" err="1"/>
              <a:t>kontrollerinin</a:t>
            </a:r>
            <a:r>
              <a:rPr lang="en-US" sz="1600" dirty="0"/>
              <a:t> </a:t>
            </a:r>
            <a:r>
              <a:rPr lang="en-US" sz="1600" dirty="0" err="1"/>
              <a:t>kaldırılması</a:t>
            </a:r>
            <a:r>
              <a:rPr lang="en-US" sz="1600" dirty="0"/>
              <a:t> </a:t>
            </a:r>
            <a:r>
              <a:rPr lang="en-US" sz="1600" dirty="0" err="1"/>
              <a:t>ve</a:t>
            </a:r>
            <a:r>
              <a:rPr lang="en-US" sz="1600" dirty="0"/>
              <a:t> </a:t>
            </a:r>
            <a:r>
              <a:rPr lang="en-US" sz="1600" dirty="0" err="1"/>
              <a:t>küresel</a:t>
            </a:r>
            <a:r>
              <a:rPr lang="en-US" sz="1600" dirty="0"/>
              <a:t> </a:t>
            </a:r>
            <a:r>
              <a:rPr lang="en-US" sz="1600" dirty="0" err="1"/>
              <a:t>sermaye</a:t>
            </a:r>
            <a:r>
              <a:rPr lang="en-US" sz="1600" dirty="0"/>
              <a:t> </a:t>
            </a:r>
            <a:r>
              <a:rPr lang="en-US" sz="1600" dirty="0" err="1"/>
              <a:t>akışlarının</a:t>
            </a:r>
            <a:r>
              <a:rPr lang="en-US" sz="1600" dirty="0"/>
              <a:t> </a:t>
            </a:r>
            <a:r>
              <a:rPr lang="en-US" sz="1600" dirty="0" err="1"/>
              <a:t>artmasıyla</a:t>
            </a:r>
            <a:r>
              <a:rPr lang="en-US" sz="1600" dirty="0"/>
              <a:t> </a:t>
            </a:r>
            <a:r>
              <a:rPr lang="en-US" sz="1600" dirty="0" err="1"/>
              <a:t>karakterize</a:t>
            </a:r>
            <a:r>
              <a:rPr lang="en-US" sz="1600" dirty="0"/>
              <a:t> </a:t>
            </a:r>
            <a:r>
              <a:rPr lang="en-US" sz="1600" dirty="0" err="1"/>
              <a:t>edilen</a:t>
            </a:r>
            <a:r>
              <a:rPr lang="en-US" sz="1600" dirty="0"/>
              <a:t> </a:t>
            </a:r>
            <a:r>
              <a:rPr lang="en-US" sz="1600" dirty="0" err="1"/>
              <a:t>bir</a:t>
            </a:r>
            <a:r>
              <a:rPr lang="en-US" sz="1600" dirty="0"/>
              <a:t> </a:t>
            </a:r>
            <a:r>
              <a:rPr lang="en-US" sz="1600" dirty="0" err="1"/>
              <a:t>dönem</a:t>
            </a:r>
            <a:r>
              <a:rPr lang="en-US" sz="1600" dirty="0"/>
              <a:t> </a:t>
            </a:r>
            <a:r>
              <a:rPr lang="en-US" sz="1600" dirty="0" err="1"/>
              <a:t>başladı</a:t>
            </a:r>
            <a:r>
              <a:rPr lang="en-US" sz="1600" dirty="0"/>
              <a:t>.</a:t>
            </a:r>
          </a:p>
          <a:p>
            <a:r>
              <a:rPr lang="en-US" sz="1600" b="1" dirty="0"/>
              <a:t>"</a:t>
            </a:r>
            <a:r>
              <a:rPr lang="en-US" sz="1600" b="1" dirty="0" err="1"/>
              <a:t>Sıcak</a:t>
            </a:r>
            <a:r>
              <a:rPr lang="en-US" sz="1600" b="1" dirty="0"/>
              <a:t> Para":</a:t>
            </a:r>
            <a:r>
              <a:rPr lang="en-US" sz="1600" dirty="0"/>
              <a:t> </a:t>
            </a:r>
            <a:r>
              <a:rPr lang="en-US" sz="1600" dirty="0" err="1"/>
              <a:t>Kısa</a:t>
            </a:r>
            <a:r>
              <a:rPr lang="en-US" sz="1600" dirty="0"/>
              <a:t> </a:t>
            </a:r>
            <a:r>
              <a:rPr lang="en-US" sz="1600" dirty="0" err="1"/>
              <a:t>vadeli</a:t>
            </a:r>
            <a:r>
              <a:rPr lang="en-US" sz="1600" dirty="0"/>
              <a:t> </a:t>
            </a:r>
            <a:r>
              <a:rPr lang="en-US" sz="1600" dirty="0" err="1"/>
              <a:t>kârlar</a:t>
            </a:r>
            <a:r>
              <a:rPr lang="en-US" sz="1600" dirty="0"/>
              <a:t> </a:t>
            </a:r>
            <a:r>
              <a:rPr lang="en-US" sz="1600" dirty="0" err="1"/>
              <a:t>için</a:t>
            </a:r>
            <a:r>
              <a:rPr lang="en-US" sz="1600" dirty="0"/>
              <a:t> </a:t>
            </a:r>
            <a:r>
              <a:rPr lang="en-US" sz="1600" dirty="0" err="1"/>
              <a:t>hızla</a:t>
            </a:r>
            <a:r>
              <a:rPr lang="en-US" sz="1600" dirty="0"/>
              <a:t> </a:t>
            </a:r>
            <a:r>
              <a:rPr lang="en-US" sz="1600" dirty="0" err="1"/>
              <a:t>hareket</a:t>
            </a:r>
            <a:r>
              <a:rPr lang="en-US" sz="1600" dirty="0"/>
              <a:t> </a:t>
            </a:r>
            <a:r>
              <a:rPr lang="en-US" sz="1600" dirty="0" err="1"/>
              <a:t>eden</a:t>
            </a:r>
            <a:r>
              <a:rPr lang="en-US" sz="1600" dirty="0"/>
              <a:t> </a:t>
            </a:r>
            <a:r>
              <a:rPr lang="en-US" sz="1600" dirty="0" err="1"/>
              <a:t>spekülatif</a:t>
            </a:r>
            <a:r>
              <a:rPr lang="en-US" sz="1600" dirty="0"/>
              <a:t> </a:t>
            </a:r>
            <a:r>
              <a:rPr lang="en-US" sz="1600" dirty="0" err="1"/>
              <a:t>sermaye</a:t>
            </a:r>
            <a:r>
              <a:rPr lang="en-US" sz="1600" dirty="0"/>
              <a:t>, </a:t>
            </a:r>
            <a:r>
              <a:rPr lang="en-US" sz="1600" dirty="0" err="1"/>
              <a:t>finansal</a:t>
            </a:r>
            <a:r>
              <a:rPr lang="en-US" sz="1600" dirty="0"/>
              <a:t> </a:t>
            </a:r>
            <a:r>
              <a:rPr lang="en-US" sz="1600" dirty="0" err="1"/>
              <a:t>istikrarsızlığın</a:t>
            </a:r>
            <a:r>
              <a:rPr lang="en-US" sz="1600" dirty="0"/>
              <a:t> </a:t>
            </a:r>
            <a:r>
              <a:rPr lang="en-US" sz="1600" dirty="0" err="1"/>
              <a:t>önemli</a:t>
            </a:r>
            <a:r>
              <a:rPr lang="en-US" sz="1600" dirty="0"/>
              <a:t> </a:t>
            </a:r>
            <a:r>
              <a:rPr lang="en-US" sz="1600" dirty="0" err="1"/>
              <a:t>bir</a:t>
            </a:r>
            <a:r>
              <a:rPr lang="en-US" sz="1600" dirty="0"/>
              <a:t> </a:t>
            </a:r>
            <a:r>
              <a:rPr lang="en-US" sz="1600" dirty="0" err="1"/>
              <a:t>kaynağı</a:t>
            </a:r>
            <a:r>
              <a:rPr lang="en-US" sz="1600" dirty="0"/>
              <a:t> </a:t>
            </a:r>
            <a:r>
              <a:rPr lang="en-US" sz="1600" dirty="0" err="1"/>
              <a:t>haline</a:t>
            </a:r>
            <a:r>
              <a:rPr lang="en-US" sz="1600" dirty="0"/>
              <a:t> </a:t>
            </a:r>
            <a:r>
              <a:rPr lang="en-US" sz="1600" dirty="0" err="1"/>
              <a:t>geldi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6504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4D6E65-B0DC-14D5-C732-098193D1D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B587C3B-4255-4D9C-2F5A-66DA6FD0B8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AAAF1ED-D20E-CE14-6FC3-62B63B6F7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7C9D49E6-CF43-C04A-CF96-A3A29473C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44F6637-A826-D4E3-2560-4808629369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957B9BE0-A8DC-CAB0-E823-7896D07589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28A91853-63F4-D97A-3304-04D15AF6E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D00CF9A7-C2D8-6323-7DA4-95BABC8AD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920796A2-E88E-4820-6A38-632275A097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DA00EB62-36D7-A6CB-2F8D-F139AAC3A5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5CED01FE-903E-FCA6-059A-BA203DB827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C6C1C7CE-F563-334F-722E-C2594EC28C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0EDB4D72-A644-1D96-C0D3-B4BF3B296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D9153C6E-36E9-B275-A851-441F9EB2AF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5793BB00-C3DF-5864-9953-D9243000F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6E9A4247-86C8-615F-058A-AA09F1F05B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E39E546F-88B8-E484-CDA1-20C5FEFF0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67977DD0-D089-1A78-A3BB-2B16D3CA6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AC1C6504-508F-077B-B1F1-389E8E578F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D6DC585-6FE6-8E61-7F06-E6B36C3C32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07DE5D64-7C01-143F-590D-B94FA49CB3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93643A2E-A2F3-C73D-5C05-0D41CCB948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8E64FAC6-6BBD-07BF-E6D7-621E3AC98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FECA7120-F262-E338-707E-7AF1CE412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E9A6C146-DDE6-81D6-2A4E-67829DB90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48DD79-9731-97D8-73F4-DADCDB1A5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1990'ların </a:t>
            </a:r>
            <a:r>
              <a:rPr lang="en-US" sz="4400" dirty="0" err="1">
                <a:solidFill>
                  <a:schemeClr val="tx1"/>
                </a:solidFill>
              </a:rPr>
              <a:t>Finansal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Krizleri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F2786BD-E8F7-EA06-407C-5CBCC56F6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D836B-09DB-4378-E9CC-01428D819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/>
          </a:bodyPr>
          <a:lstStyle/>
          <a:p>
            <a:r>
              <a:rPr lang="en-US" dirty="0" err="1"/>
              <a:t>Finansal</a:t>
            </a:r>
            <a:r>
              <a:rPr lang="en-US" dirty="0"/>
              <a:t> </a:t>
            </a:r>
            <a:r>
              <a:rPr lang="en-US" dirty="0" err="1"/>
              <a:t>küreselleşme</a:t>
            </a:r>
            <a:r>
              <a:rPr lang="en-US" dirty="0"/>
              <a:t>, </a:t>
            </a:r>
            <a:r>
              <a:rPr lang="en-US" dirty="0" err="1"/>
              <a:t>gelişmekte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piyasalarda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dizi </a:t>
            </a:r>
            <a:r>
              <a:rPr lang="en-US" dirty="0" err="1"/>
              <a:t>krizi</a:t>
            </a:r>
            <a:r>
              <a:rPr lang="en-US" dirty="0"/>
              <a:t> </a:t>
            </a:r>
            <a:r>
              <a:rPr lang="en-US" dirty="0" err="1"/>
              <a:t>tetikledi</a:t>
            </a:r>
            <a:r>
              <a:rPr lang="en-US" dirty="0"/>
              <a:t>.</a:t>
            </a:r>
          </a:p>
          <a:p>
            <a:r>
              <a:rPr lang="en-US" b="1" dirty="0" err="1"/>
              <a:t>Meksika</a:t>
            </a:r>
            <a:r>
              <a:rPr lang="en-US" b="1" dirty="0"/>
              <a:t> "Peso </a:t>
            </a:r>
            <a:r>
              <a:rPr lang="en-US" b="1" dirty="0" err="1"/>
              <a:t>Paniği</a:t>
            </a:r>
            <a:r>
              <a:rPr lang="en-US" b="1" dirty="0"/>
              <a:t>" (1994):</a:t>
            </a:r>
            <a:r>
              <a:rPr lang="en-US" dirty="0"/>
              <a:t>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yatırımcıların</a:t>
            </a:r>
            <a:r>
              <a:rPr lang="en-US" dirty="0"/>
              <a:t> </a:t>
            </a:r>
            <a:r>
              <a:rPr lang="en-US" dirty="0" err="1"/>
              <a:t>aniden</a:t>
            </a:r>
            <a:r>
              <a:rPr lang="en-US" dirty="0"/>
              <a:t> </a:t>
            </a:r>
            <a:r>
              <a:rPr lang="en-US" dirty="0" err="1"/>
              <a:t>sermayelerini</a:t>
            </a:r>
            <a:r>
              <a:rPr lang="en-US" dirty="0"/>
              <a:t> </a:t>
            </a:r>
            <a:r>
              <a:rPr lang="en-US" dirty="0" err="1"/>
              <a:t>çekmesi</a:t>
            </a:r>
            <a:r>
              <a:rPr lang="en-US" dirty="0"/>
              <a:t>, </a:t>
            </a:r>
            <a:r>
              <a:rPr lang="en-US" dirty="0" err="1"/>
              <a:t>pesonun</a:t>
            </a:r>
            <a:r>
              <a:rPr lang="en-US" dirty="0"/>
              <a:t> </a:t>
            </a:r>
            <a:r>
              <a:rPr lang="en-US" dirty="0" err="1"/>
              <a:t>değer</a:t>
            </a:r>
            <a:r>
              <a:rPr lang="en-US" dirty="0"/>
              <a:t> </a:t>
            </a:r>
            <a:r>
              <a:rPr lang="en-US" dirty="0" err="1"/>
              <a:t>kaybetmesine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ciddi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durgunluğa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açtı</a:t>
            </a:r>
            <a:r>
              <a:rPr lang="en-US" dirty="0"/>
              <a:t>.</a:t>
            </a:r>
          </a:p>
          <a:p>
            <a:r>
              <a:rPr lang="en-US" b="1" dirty="0"/>
              <a:t>Asya Finans </a:t>
            </a:r>
            <a:r>
              <a:rPr lang="en-US" b="1" dirty="0" err="1"/>
              <a:t>Krizi</a:t>
            </a:r>
            <a:r>
              <a:rPr lang="en-US" b="1" dirty="0"/>
              <a:t> (1997):</a:t>
            </a:r>
            <a:r>
              <a:rPr lang="en-US" dirty="0"/>
              <a:t> </a:t>
            </a:r>
            <a:r>
              <a:rPr lang="en-US" dirty="0" err="1"/>
              <a:t>Tayland'da</a:t>
            </a:r>
            <a:r>
              <a:rPr lang="en-US" dirty="0"/>
              <a:t> </a:t>
            </a:r>
            <a:r>
              <a:rPr lang="en-US" dirty="0" err="1"/>
              <a:t>başlayan</a:t>
            </a:r>
            <a:r>
              <a:rPr lang="en-US" dirty="0"/>
              <a:t> </a:t>
            </a:r>
            <a:r>
              <a:rPr lang="en-US" dirty="0" err="1"/>
              <a:t>kriz</a:t>
            </a:r>
            <a:r>
              <a:rPr lang="en-US" dirty="0"/>
              <a:t>, "</a:t>
            </a:r>
            <a:r>
              <a:rPr lang="en-US" dirty="0" err="1"/>
              <a:t>sıcak</a:t>
            </a:r>
            <a:r>
              <a:rPr lang="en-US" dirty="0"/>
              <a:t> para" </a:t>
            </a:r>
            <a:r>
              <a:rPr lang="en-US" dirty="0" err="1"/>
              <a:t>çıkışları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spekülatif</a:t>
            </a:r>
            <a:r>
              <a:rPr lang="en-US" dirty="0"/>
              <a:t> </a:t>
            </a:r>
            <a:r>
              <a:rPr lang="en-US" dirty="0" err="1"/>
              <a:t>saldırılar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Endonezya</a:t>
            </a:r>
            <a:r>
              <a:rPr lang="en-US" dirty="0"/>
              <a:t>, </a:t>
            </a:r>
            <a:r>
              <a:rPr lang="en-US" dirty="0" err="1"/>
              <a:t>Malezya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Güney </a:t>
            </a:r>
            <a:r>
              <a:rPr lang="en-US" dirty="0" err="1"/>
              <a:t>Kore'ye</a:t>
            </a:r>
            <a:r>
              <a:rPr lang="en-US" dirty="0"/>
              <a:t> </a:t>
            </a:r>
            <a:r>
              <a:rPr lang="en-US" dirty="0" err="1"/>
              <a:t>yayıldı</a:t>
            </a:r>
            <a:r>
              <a:rPr lang="en-US" dirty="0"/>
              <a:t>. Kriz, </a:t>
            </a:r>
            <a:r>
              <a:rPr lang="en-US" dirty="0" err="1"/>
              <a:t>IMF'nin</a:t>
            </a:r>
            <a:r>
              <a:rPr lang="en-US" dirty="0"/>
              <a:t> </a:t>
            </a:r>
            <a:r>
              <a:rPr lang="en-US" dirty="0" err="1"/>
              <a:t>meşruiyetini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neoliberal </a:t>
            </a:r>
            <a:r>
              <a:rPr lang="en-US" dirty="0" err="1"/>
              <a:t>politikaların</a:t>
            </a:r>
            <a:r>
              <a:rPr lang="en-US" dirty="0"/>
              <a:t> </a:t>
            </a:r>
            <a:r>
              <a:rPr lang="en-US" dirty="0" err="1"/>
              <a:t>uygunluğunu</a:t>
            </a:r>
            <a:r>
              <a:rPr lang="en-US" dirty="0"/>
              <a:t> </a:t>
            </a:r>
            <a:r>
              <a:rPr lang="en-US" dirty="0" err="1"/>
              <a:t>sorgulattı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63665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AEF060-B443-EB8E-7EFA-35045D3BA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72EB158-CD7F-718B-399A-87C568416F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CD6AF2D-BCCC-478B-843C-8BFCA3955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760946C4-F217-7E70-84C4-DD448FCE7C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3CD7F43-20A1-CCEB-A5FC-D2C490533B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F9F3BF5A-160D-F9EC-59BA-DCB24028A9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E8EDAF36-EB41-5593-B9AB-0005263193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3E528A36-912C-EA17-0349-A61E04414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15A29ED-DD08-E972-5555-55DC88EDE9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4C559D3E-302A-0192-E9AA-CFF98194CE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66DA184D-D555-4F4B-946E-68E32009A9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23DC6CDD-FF28-9725-4B27-811589481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D7CD2148-C677-ECB2-955F-3504441E59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11C2A309-DCC3-5F8C-533A-485C37F42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0D9C7B41-2F6E-D1BA-F73D-267C639C8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256494F8-F010-0789-F3E8-08BE75520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F10034A4-EF2F-F593-5AC8-F512842F9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7F29DE73-1D60-69DC-C8D7-925E0EC23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C182D9F3-3920-5D74-B4EC-C6C6E1593D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5A5051FE-0327-1613-4397-C4B5FBBDC5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902466B2-5B04-BE19-CE67-8BCB557C4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72D466FC-3315-920E-25EE-D92C62CD58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124276C9-68DE-29A9-4B39-8799D1FFC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7F266642-F8CB-8306-43A5-AA16E5812A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B4206FB5-A88C-9E6A-65FA-3A2883052B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170734-86EF-6D36-B8EC-9681E4023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2007-2008 </a:t>
            </a:r>
            <a:r>
              <a:rPr lang="en-US" sz="4400" dirty="0" err="1">
                <a:solidFill>
                  <a:schemeClr val="tx1"/>
                </a:solidFill>
              </a:rPr>
              <a:t>Küresel</a:t>
            </a:r>
            <a:r>
              <a:rPr lang="en-US" sz="4400" dirty="0">
                <a:solidFill>
                  <a:schemeClr val="tx1"/>
                </a:solidFill>
              </a:rPr>
              <a:t> Finans </a:t>
            </a:r>
            <a:r>
              <a:rPr lang="en-US" sz="4400" dirty="0" err="1">
                <a:solidFill>
                  <a:schemeClr val="tx1"/>
                </a:solidFill>
              </a:rPr>
              <a:t>Krizi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912CE95-6283-0F0B-F503-D4FE24C43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3F545-4634-06BB-076A-3AFBC5DF6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ABD </a:t>
            </a:r>
            <a:r>
              <a:rPr lang="en-US" dirty="0" err="1"/>
              <a:t>emlak</a:t>
            </a:r>
            <a:r>
              <a:rPr lang="en-US" dirty="0"/>
              <a:t> </a:t>
            </a:r>
            <a:r>
              <a:rPr lang="en-US" dirty="0" err="1"/>
              <a:t>piyasasındaki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balonun</a:t>
            </a:r>
            <a:r>
              <a:rPr lang="en-US" dirty="0"/>
              <a:t> </a:t>
            </a:r>
            <a:r>
              <a:rPr lang="en-US" dirty="0" err="1"/>
              <a:t>patlamasıyla</a:t>
            </a:r>
            <a:r>
              <a:rPr lang="en-US" dirty="0"/>
              <a:t> </a:t>
            </a:r>
            <a:r>
              <a:rPr lang="en-US" dirty="0" err="1"/>
              <a:t>başlayan</a:t>
            </a:r>
            <a:r>
              <a:rPr lang="en-US" dirty="0"/>
              <a:t> </a:t>
            </a:r>
            <a:r>
              <a:rPr lang="en-US" dirty="0" err="1"/>
              <a:t>kriz</a:t>
            </a:r>
            <a:r>
              <a:rPr lang="en-US" dirty="0"/>
              <a:t>, modern </a:t>
            </a:r>
            <a:r>
              <a:rPr lang="en-US" dirty="0" err="1"/>
              <a:t>tarihin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şiddetli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çöküşünü</a:t>
            </a:r>
            <a:r>
              <a:rPr lang="en-US" dirty="0"/>
              <a:t> </a:t>
            </a:r>
            <a:r>
              <a:rPr lang="en-US" dirty="0" err="1"/>
              <a:t>tetikledi</a:t>
            </a:r>
            <a:r>
              <a:rPr lang="en-US" dirty="0"/>
              <a:t>.</a:t>
            </a:r>
          </a:p>
          <a:p>
            <a:r>
              <a:rPr lang="en-US" b="1" dirty="0" err="1"/>
              <a:t>Nedenler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en-US" b="1" dirty="0"/>
              <a:t>Subprime mortgage </a:t>
            </a:r>
            <a:r>
              <a:rPr lang="en-US" b="1" dirty="0" err="1"/>
              <a:t>kredileri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bunların</a:t>
            </a:r>
            <a:r>
              <a:rPr lang="en-US" dirty="0"/>
              <a:t> </a:t>
            </a:r>
            <a:r>
              <a:rPr lang="en-US" dirty="0" err="1"/>
              <a:t>karmaşık</a:t>
            </a:r>
            <a:r>
              <a:rPr lang="en-US" dirty="0"/>
              <a:t> </a:t>
            </a:r>
            <a:r>
              <a:rPr lang="en-US" b="1" dirty="0" err="1"/>
              <a:t>toksik</a:t>
            </a:r>
            <a:r>
              <a:rPr lang="en-US" b="1" dirty="0"/>
              <a:t> </a:t>
            </a:r>
            <a:r>
              <a:rPr lang="en-US" b="1" dirty="0" err="1"/>
              <a:t>menkul</a:t>
            </a:r>
            <a:r>
              <a:rPr lang="en-US" b="1" dirty="0"/>
              <a:t> </a:t>
            </a:r>
            <a:r>
              <a:rPr lang="en-US" b="1" dirty="0" err="1"/>
              <a:t>kıymetler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</a:t>
            </a:r>
            <a:r>
              <a:rPr lang="en-US" dirty="0" err="1"/>
              <a:t>paketlenmesi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Finansal</a:t>
            </a:r>
            <a:r>
              <a:rPr lang="en-US" dirty="0"/>
              <a:t> </a:t>
            </a:r>
            <a:r>
              <a:rPr lang="en-US" b="1" dirty="0" err="1"/>
              <a:t>serbestleştirme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düzenleyici</a:t>
            </a:r>
            <a:r>
              <a:rPr lang="en-US" dirty="0"/>
              <a:t> </a:t>
            </a:r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eksikliği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Bankaların</a:t>
            </a:r>
            <a:r>
              <a:rPr lang="en-US" dirty="0"/>
              <a:t> </a:t>
            </a:r>
            <a:r>
              <a:rPr lang="en-US" dirty="0" err="1"/>
              <a:t>aşırı</a:t>
            </a:r>
            <a:r>
              <a:rPr lang="en-US" dirty="0"/>
              <a:t> </a:t>
            </a:r>
            <a:r>
              <a:rPr lang="en-US" dirty="0" err="1"/>
              <a:t>borçlanması</a:t>
            </a:r>
            <a:r>
              <a:rPr lang="en-US" dirty="0"/>
              <a:t>.</a:t>
            </a:r>
          </a:p>
          <a:p>
            <a:r>
              <a:rPr lang="en-US" b="1" dirty="0" err="1"/>
              <a:t>Küresel</a:t>
            </a:r>
            <a:r>
              <a:rPr lang="en-US" b="1" dirty="0"/>
              <a:t> </a:t>
            </a:r>
            <a:r>
              <a:rPr lang="en-US" b="1" dirty="0" err="1"/>
              <a:t>Bulaşma</a:t>
            </a:r>
            <a:r>
              <a:rPr lang="en-US" b="1" dirty="0"/>
              <a:t>:</a:t>
            </a:r>
            <a:r>
              <a:rPr lang="en-US" dirty="0"/>
              <a:t> Kriz, </a:t>
            </a:r>
            <a:r>
              <a:rPr lang="en-US" dirty="0" err="1"/>
              <a:t>birbirine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bankacılık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aracılığıyla</a:t>
            </a:r>
            <a:r>
              <a:rPr lang="en-US" dirty="0"/>
              <a:t> </a:t>
            </a:r>
            <a:r>
              <a:rPr lang="en-US" dirty="0" err="1"/>
              <a:t>hızla</a:t>
            </a:r>
            <a:r>
              <a:rPr lang="en-US" dirty="0"/>
              <a:t> </a:t>
            </a:r>
            <a:r>
              <a:rPr lang="en-US" dirty="0" err="1"/>
              <a:t>yayıldı</a:t>
            </a:r>
            <a:r>
              <a:rPr lang="en-US" dirty="0"/>
              <a:t>.</a:t>
            </a:r>
          </a:p>
          <a:p>
            <a:r>
              <a:rPr lang="en-US" b="1" dirty="0" err="1"/>
              <a:t>Hükümet</a:t>
            </a:r>
            <a:r>
              <a:rPr lang="en-US" b="1" dirty="0"/>
              <a:t> </a:t>
            </a:r>
            <a:r>
              <a:rPr lang="en-US" b="1" dirty="0" err="1"/>
              <a:t>Tepkileri</a:t>
            </a:r>
            <a:r>
              <a:rPr lang="en-US" b="1" dirty="0"/>
              <a:t>:</a:t>
            </a:r>
            <a:r>
              <a:rPr lang="en-US" dirty="0"/>
              <a:t> Banka </a:t>
            </a:r>
            <a:r>
              <a:rPr lang="en-US" dirty="0" err="1"/>
              <a:t>kurtarmaları</a:t>
            </a:r>
            <a:r>
              <a:rPr lang="en-US" dirty="0"/>
              <a:t> (TARP)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b="1" dirty="0" err="1"/>
              <a:t>parasal</a:t>
            </a:r>
            <a:r>
              <a:rPr lang="en-US" b="1" dirty="0"/>
              <a:t> </a:t>
            </a:r>
            <a:r>
              <a:rPr lang="en-US" b="1" dirty="0" err="1"/>
              <a:t>genişleme</a:t>
            </a:r>
            <a:r>
              <a:rPr lang="en-US" b="1" dirty="0"/>
              <a:t> (QE)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benzeri</a:t>
            </a:r>
            <a:r>
              <a:rPr lang="en-US" dirty="0"/>
              <a:t> </a:t>
            </a:r>
            <a:r>
              <a:rPr lang="en-US" dirty="0" err="1"/>
              <a:t>görülmemiş</a:t>
            </a:r>
            <a:r>
              <a:rPr lang="en-US" dirty="0"/>
              <a:t> </a:t>
            </a:r>
            <a:r>
              <a:rPr lang="en-US" dirty="0" err="1"/>
              <a:t>müdahaleler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72827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CE46CE-58B3-05E1-299E-C0E9A2319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D0378ED-5D82-9476-CE73-3DF1DCEC83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54174B6-0BBB-B35A-3D14-BA3E2DF96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E196A914-9FA4-1EDF-C8A8-583B39FF48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A6D77B5D-3683-A82B-F4B5-EB572DB7DC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6BF45186-89A5-F17B-4E5B-E603B849F8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886C9893-BC5A-E924-B58A-D4550263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6BD1200B-1BE1-E72B-0105-43C3878B12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B55A1D9-BBBB-4327-B8B8-E58A448F58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B14DD9D5-B488-D494-3CA0-3FC3B120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BA5939C7-55CB-07D0-DB9D-D8C3FCA15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544E5CC8-7ADE-E62B-0859-ABD9AE664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DAFCE765-5703-BF31-93B7-9F6C0083E1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5A674023-F749-2F49-96F1-B2F674DB61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152DD024-34BF-7CCF-9A8D-4AEC8D599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334C476E-5F1D-627F-E742-90A145B3F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BB665627-9ADC-378B-8988-A09513F8F0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12805257-1FF7-F66C-BDDC-6C6B32579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A227E4A4-D135-F4BC-27BC-5A942A4F63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981A6874-04A5-C697-1B87-B7DA008604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E4EB3B44-D65E-2F94-81C1-4203E1A0E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1A7C1830-5A79-99E3-DE73-9D12B0449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673ECB85-14C8-023F-5B50-AA40F03C0B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9F8BD0DD-00FE-42B1-20C5-C5E554B590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A259E531-FA48-06F9-C793-C7D391C11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10B8BF-24D9-3568-1CB9-5DA3929DB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Yapıyı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Yönetmek</a:t>
            </a:r>
            <a:r>
              <a:rPr lang="en-US" sz="4400" dirty="0">
                <a:solidFill>
                  <a:schemeClr val="tx1"/>
                </a:solidFill>
              </a:rPr>
              <a:t>: </a:t>
            </a:r>
            <a:r>
              <a:rPr lang="en-US" sz="4400" dirty="0" err="1">
                <a:solidFill>
                  <a:schemeClr val="tx1"/>
                </a:solidFill>
              </a:rPr>
              <a:t>Doların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Hakimiyeti</a:t>
            </a:r>
            <a:r>
              <a:rPr lang="en-US" sz="4400" dirty="0">
                <a:solidFill>
                  <a:schemeClr val="tx1"/>
                </a:solidFill>
              </a:rPr>
              <a:t> Sona </a:t>
            </a:r>
            <a:r>
              <a:rPr lang="en-US" sz="4400" dirty="0" err="1">
                <a:solidFill>
                  <a:schemeClr val="tx1"/>
                </a:solidFill>
              </a:rPr>
              <a:t>mı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Eriyor</a:t>
            </a:r>
            <a:r>
              <a:rPr lang="en-US" sz="4400" dirty="0">
                <a:solidFill>
                  <a:schemeClr val="tx1"/>
                </a:solidFill>
              </a:rPr>
              <a:t>?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29D6623-70AF-0D9B-AB02-9AB2080D7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CFE4B-EDA7-A9C3-4F82-1B2ED1D3E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Kriz, </a:t>
            </a:r>
            <a:r>
              <a:rPr lang="en-US" dirty="0" err="1"/>
              <a:t>ABD'nin</a:t>
            </a:r>
            <a:r>
              <a:rPr lang="en-US" dirty="0"/>
              <a:t> </a:t>
            </a:r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finansal</a:t>
            </a:r>
            <a:r>
              <a:rPr lang="en-US" dirty="0"/>
              <a:t> hegemon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rolünü</a:t>
            </a:r>
            <a:r>
              <a:rPr lang="en-US" dirty="0"/>
              <a:t> </a:t>
            </a:r>
            <a:r>
              <a:rPr lang="en-US" dirty="0" err="1"/>
              <a:t>sorgulattı</a:t>
            </a:r>
            <a:r>
              <a:rPr lang="en-US" dirty="0"/>
              <a:t>.</a:t>
            </a:r>
          </a:p>
          <a:p>
            <a:r>
              <a:rPr lang="en-US" b="1" dirty="0" err="1"/>
              <a:t>ABD'nin</a:t>
            </a:r>
            <a:r>
              <a:rPr lang="en-US" b="1" dirty="0"/>
              <a:t> </a:t>
            </a:r>
            <a:r>
              <a:rPr lang="en-US" b="1" dirty="0" err="1"/>
              <a:t>Düşüşüne</a:t>
            </a:r>
            <a:r>
              <a:rPr lang="en-US" b="1" dirty="0"/>
              <a:t> Dair </a:t>
            </a:r>
            <a:r>
              <a:rPr lang="en-US" b="1" dirty="0" err="1"/>
              <a:t>Argümanlar</a:t>
            </a:r>
            <a:r>
              <a:rPr lang="en-US" b="1" dirty="0"/>
              <a:t>:</a:t>
            </a:r>
            <a:r>
              <a:rPr lang="en-US" dirty="0"/>
              <a:t> Artan </a:t>
            </a:r>
            <a:r>
              <a:rPr lang="en-US" dirty="0" err="1"/>
              <a:t>borç</a:t>
            </a:r>
            <a:r>
              <a:rPr lang="en-US" dirty="0"/>
              <a:t>, </a:t>
            </a:r>
            <a:r>
              <a:rPr lang="en-US" dirty="0" err="1"/>
              <a:t>Çin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yükselen</a:t>
            </a:r>
            <a:r>
              <a:rPr lang="en-US" dirty="0"/>
              <a:t> </a:t>
            </a:r>
            <a:r>
              <a:rPr lang="en-US" dirty="0" err="1"/>
              <a:t>güçlerin</a:t>
            </a:r>
            <a:r>
              <a:rPr lang="en-US" dirty="0"/>
              <a:t> </a:t>
            </a:r>
            <a:r>
              <a:rPr lang="en-US" dirty="0" err="1"/>
              <a:t>meydan</a:t>
            </a:r>
            <a:r>
              <a:rPr lang="en-US" dirty="0"/>
              <a:t> </a:t>
            </a:r>
            <a:r>
              <a:rPr lang="en-US" dirty="0" err="1"/>
              <a:t>okuması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ABD'nin</a:t>
            </a:r>
            <a:r>
              <a:rPr lang="en-US" dirty="0"/>
              <a:t> </a:t>
            </a:r>
            <a:r>
              <a:rPr lang="en-US" dirty="0" err="1"/>
              <a:t>meşruiyetinin</a:t>
            </a:r>
            <a:r>
              <a:rPr lang="en-US" dirty="0"/>
              <a:t> </a:t>
            </a:r>
            <a:r>
              <a:rPr lang="en-US" dirty="0" err="1"/>
              <a:t>azalması</a:t>
            </a:r>
            <a:r>
              <a:rPr lang="en-US" dirty="0"/>
              <a:t>.</a:t>
            </a:r>
          </a:p>
          <a:p>
            <a:r>
              <a:rPr lang="en-US" b="1" dirty="0" err="1"/>
              <a:t>ABD'nin</a:t>
            </a:r>
            <a:r>
              <a:rPr lang="en-US" b="1" dirty="0"/>
              <a:t> </a:t>
            </a:r>
            <a:r>
              <a:rPr lang="en-US" b="1" dirty="0" err="1"/>
              <a:t>Hakimiyetinin</a:t>
            </a:r>
            <a:r>
              <a:rPr lang="en-US" b="1" dirty="0"/>
              <a:t> </a:t>
            </a:r>
            <a:r>
              <a:rPr lang="en-US" b="1" dirty="0" err="1"/>
              <a:t>Devamına</a:t>
            </a:r>
            <a:r>
              <a:rPr lang="en-US" b="1" dirty="0"/>
              <a:t> Dair </a:t>
            </a:r>
            <a:r>
              <a:rPr lang="en-US" b="1" dirty="0" err="1"/>
              <a:t>Argümanlar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en-US" dirty="0"/>
              <a:t>Dolar, </a:t>
            </a:r>
            <a:r>
              <a:rPr lang="en-US" dirty="0" err="1"/>
              <a:t>dünyanın</a:t>
            </a:r>
            <a:r>
              <a:rPr lang="en-US" dirty="0"/>
              <a:t> </a:t>
            </a:r>
            <a:r>
              <a:rPr lang="en-US" dirty="0" err="1"/>
              <a:t>baskın</a:t>
            </a:r>
            <a:r>
              <a:rPr lang="en-US" dirty="0"/>
              <a:t> </a:t>
            </a:r>
            <a:r>
              <a:rPr lang="en-US" b="1" dirty="0" err="1"/>
              <a:t>rezerv</a:t>
            </a:r>
            <a:r>
              <a:rPr lang="en-US" b="1" dirty="0"/>
              <a:t> para </a:t>
            </a:r>
            <a:r>
              <a:rPr lang="en-US" b="1" dirty="0" err="1"/>
              <a:t>birimi</a:t>
            </a:r>
            <a:r>
              <a:rPr lang="en-US" dirty="0"/>
              <a:t> </a:t>
            </a:r>
            <a:r>
              <a:rPr lang="en-US" dirty="0" err="1"/>
              <a:t>olmaya</a:t>
            </a:r>
            <a:r>
              <a:rPr lang="en-US" dirty="0"/>
              <a:t> </a:t>
            </a:r>
            <a:r>
              <a:rPr lang="en-US" dirty="0" err="1"/>
              <a:t>devam</a:t>
            </a:r>
            <a:r>
              <a:rPr lang="en-US" dirty="0"/>
              <a:t> </a:t>
            </a:r>
            <a:r>
              <a:rPr lang="en-US" dirty="0" err="1"/>
              <a:t>ediyor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ABD'nin</a:t>
            </a:r>
            <a:r>
              <a:rPr lang="en-US" dirty="0"/>
              <a:t> </a:t>
            </a:r>
            <a:r>
              <a:rPr lang="en-US" dirty="0" err="1"/>
              <a:t>finansal</a:t>
            </a:r>
            <a:r>
              <a:rPr lang="en-US" dirty="0"/>
              <a:t> </a:t>
            </a:r>
            <a:r>
              <a:rPr lang="en-US" dirty="0" err="1"/>
              <a:t>piyasaları</a:t>
            </a:r>
            <a:r>
              <a:rPr lang="en-US" dirty="0"/>
              <a:t> </a:t>
            </a:r>
            <a:r>
              <a:rPr lang="en-US" dirty="0" err="1"/>
              <a:t>hala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derin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likit</a:t>
            </a:r>
            <a:r>
              <a:rPr lang="en-US" dirty="0"/>
              <a:t> </a:t>
            </a:r>
            <a:r>
              <a:rPr lang="en-US" dirty="0" err="1"/>
              <a:t>olanlardır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Avro </a:t>
            </a:r>
            <a:r>
              <a:rPr lang="en-US" dirty="0" err="1"/>
              <a:t>veya</a:t>
            </a:r>
            <a:r>
              <a:rPr lang="en-US" dirty="0"/>
              <a:t> yuan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b="1" dirty="0" err="1"/>
              <a:t>uygun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alternatifin</a:t>
            </a:r>
            <a:r>
              <a:rPr lang="en-US" b="1" dirty="0"/>
              <a:t> </a:t>
            </a:r>
            <a:r>
              <a:rPr lang="en-US" b="1" dirty="0" err="1"/>
              <a:t>olmaması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ABD Merkez </a:t>
            </a:r>
            <a:r>
              <a:rPr lang="en-US" dirty="0" err="1"/>
              <a:t>Bankası'nın</a:t>
            </a:r>
            <a:r>
              <a:rPr lang="en-US" dirty="0"/>
              <a:t> </a:t>
            </a:r>
            <a:r>
              <a:rPr lang="en-US" dirty="0" err="1"/>
              <a:t>kriz</a:t>
            </a:r>
            <a:r>
              <a:rPr lang="en-US" dirty="0"/>
              <a:t> </a:t>
            </a:r>
            <a:r>
              <a:rPr lang="en-US" dirty="0" err="1"/>
              <a:t>zamanlarında</a:t>
            </a:r>
            <a:r>
              <a:rPr lang="en-US" dirty="0"/>
              <a:t> "son </a:t>
            </a:r>
            <a:r>
              <a:rPr lang="en-US" dirty="0" err="1"/>
              <a:t>çare</a:t>
            </a:r>
            <a:r>
              <a:rPr lang="en-US" dirty="0"/>
              <a:t> </a:t>
            </a:r>
            <a:r>
              <a:rPr lang="en-US" dirty="0" err="1"/>
              <a:t>borç</a:t>
            </a:r>
            <a:r>
              <a:rPr lang="en-US" dirty="0"/>
              <a:t> </a:t>
            </a:r>
            <a:r>
              <a:rPr lang="en-US" dirty="0" err="1"/>
              <a:t>vereni</a:t>
            </a:r>
            <a:r>
              <a:rPr lang="en-US" dirty="0"/>
              <a:t>"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etme</a:t>
            </a:r>
            <a:r>
              <a:rPr lang="en-US" dirty="0"/>
              <a:t> </a:t>
            </a:r>
            <a:r>
              <a:rPr lang="en-US" dirty="0" err="1"/>
              <a:t>konusundaki</a:t>
            </a:r>
            <a:r>
              <a:rPr lang="en-US" dirty="0"/>
              <a:t> </a:t>
            </a:r>
            <a:r>
              <a:rPr lang="en-US" dirty="0" err="1"/>
              <a:t>benzersiz</a:t>
            </a:r>
            <a:r>
              <a:rPr lang="en-US" dirty="0"/>
              <a:t> </a:t>
            </a:r>
            <a:r>
              <a:rPr lang="en-US" dirty="0" err="1"/>
              <a:t>yeteneği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94506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D24716F-C831-4AC2-BB0A-5EC60E4671B3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F3A8986E-DA64-415A-A390-AF2FFA01BA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8F3D8C7-1E6F-4D15-8163-ADBC81A00A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Atlas design</Template>
  <TotalTime>33</TotalTime>
  <Words>799</Words>
  <Application>Microsoft Office PowerPoint</Application>
  <PresentationFormat>Geniş ekran</PresentationFormat>
  <Paragraphs>57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Rockwell</vt:lpstr>
      <vt:lpstr>Times New Roman</vt:lpstr>
      <vt:lpstr>Wingdings</vt:lpstr>
      <vt:lpstr>Atlas</vt:lpstr>
      <vt:lpstr>Uluslararası Finans ve Para Yapısı</vt:lpstr>
      <vt:lpstr>Para Birimi ve Döviz Kurlarının Temelleri</vt:lpstr>
      <vt:lpstr>I. Aşama: Klasik Altın Standardı (19. yy sonu - 1914)</vt:lpstr>
      <vt:lpstr>II. Aşama: Bretton Woods Sistemi (1944-1971)</vt:lpstr>
      <vt:lpstr>Bretton Woods Anlaşmasının Çözülmesi</vt:lpstr>
      <vt:lpstr>III. Aşama: Esnek Döviz Kuru Sistemi (1973-Günümüz)</vt:lpstr>
      <vt:lpstr>1990'ların Finansal Krizleri</vt:lpstr>
      <vt:lpstr>2007-2008 Küresel Finans Krizi</vt:lpstr>
      <vt:lpstr>Yapıyı Yönetmek: Doların Hakimiyeti Sona mı Eriyor?</vt:lpstr>
      <vt:lpstr>Sonuç: Çalkantılı Bir Finansal Düzen</vt:lpstr>
      <vt:lpstr>Kaynak: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MURAT YILMAZ</dc:creator>
  <cp:lastModifiedBy>BAHAR YAYLA</cp:lastModifiedBy>
  <cp:revision>2</cp:revision>
  <dcterms:created xsi:type="dcterms:W3CDTF">2025-10-06T13:02:10Z</dcterms:created>
  <dcterms:modified xsi:type="dcterms:W3CDTF">2025-10-20T08:46:04Z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