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3" r:id="rId2"/>
    <p:sldMasterId id="2147483742" r:id="rId3"/>
  </p:sldMasterIdLst>
  <p:notesMasterIdLst>
    <p:notesMasterId r:id="rId17"/>
  </p:notesMasterIdLst>
  <p:sldIdLst>
    <p:sldId id="420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146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A0051-1B56-4ECA-80AA-75A7D7C1E334}" type="datetimeFigureOut">
              <a:rPr lang="tr-TR" smtClean="0"/>
              <a:t>16.09.2025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ECE0F-F16C-4A17-BAD3-7311596A6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80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2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48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40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60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28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16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14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62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90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2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55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85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4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50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5E6C80-9CEF-4E67-B87F-B179EE2C6D33}" type="datetimeFigureOut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16.09.2025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75B6C9-C951-4E67-B36A-4A2241F7E297}" type="slidenum">
              <a:rPr kumimoji="0" lang="tr-TR" alt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904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7D3A1D-EA5E-42CE-B80A-BF702A9A4AF0}" type="datetimeFigureOut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16.09.2025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065824-AF8D-4086-9AE8-D10F9FD6376F}" type="slidenum">
              <a:rPr kumimoji="0" lang="tr-TR" alt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897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9B5F59-F745-43FE-AD7B-0C797622D2BF}" type="datetimeFigureOut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16.09.2025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3306CA-39A5-4702-997C-E3D1E491E414}" type="slidenum">
              <a:rPr kumimoji="0" lang="tr-TR" alt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897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A3A322-670C-43F5-AF21-1D13DD248E77}" type="datetimeFigureOut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16.09.2025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66B17C-C1D4-4943-979C-D9E16D7D4E73}" type="slidenum">
              <a:rPr kumimoji="0" lang="tr-TR" alt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54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F16FCB-17A7-4A35-A4AD-26A7D41BDDF4}" type="datetimeFigureOut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16.09.2025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9B99D3-7BB3-4968-B162-E98707B7C055}" type="slidenum">
              <a:rPr kumimoji="0" lang="tr-TR" alt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181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54C1D7-4F81-40E4-A805-CBD933D731E1}" type="datetimeFigureOut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16.09.2025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24D4F9-AD43-41AF-BA51-0665C7C52DAC}" type="slidenum">
              <a:rPr kumimoji="0" lang="tr-TR" alt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613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801068-2EB9-476F-87C3-C0983A7D0DF1}" type="datetimeFigureOut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16.09.2025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A1FB5-01BE-4E23-8571-DF81257A24BB}" type="slidenum">
              <a:rPr kumimoji="0" lang="tr-TR" alt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20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77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73AC1F-EBB7-4DFE-8A2C-8F75337CB0BA}" type="datetimeFigureOut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16.09.2025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5857FE-E4F0-48DD-9502-ECF0F9E96205}" type="slidenum">
              <a:rPr kumimoji="0" lang="tr-TR" alt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83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595E8A-364B-4322-A8A1-A6983B4F41E5}" type="datetimeFigureOut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16.09.2025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521E4F-CED6-46CC-A668-547B890193C4}" type="slidenum">
              <a:rPr kumimoji="0" lang="tr-TR" alt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394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543397-8229-480F-9199-D8B58085B463}" type="datetimeFigureOut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16.09.2025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1A9C24-BFF9-4FFD-AB45-306915A7AC9F}" type="slidenum">
              <a:rPr kumimoji="0" lang="tr-TR" alt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138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2CED56-2BB1-405F-AD36-4FFDD24409C4}" type="datetimeFigureOut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16.09.2025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7B8DAE-E4C4-4D49-8E11-A7DDB223A13E}" type="slidenum">
              <a:rPr kumimoji="0" lang="tr-TR" alt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686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8E8FBC-56D3-4325-A2E5-0953CC7DD93B}" type="slidenum">
              <a:rPr kumimoji="0" lang="tr-TR" altLang="tr-TR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621872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29CD94-CED1-497D-B8A3-21C8EDA7D68C}" type="slidenum">
              <a:rPr kumimoji="0" lang="tr-TR" altLang="tr-TR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15128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0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0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9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4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1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543397-8229-480F-9199-D8B58085B463}" type="datetimeFigureOut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16.09.2025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1A9C24-BFF9-4FFD-AB45-306915A7AC9F}" type="slidenum">
              <a:rPr kumimoji="0" lang="tr-TR" alt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92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24A62E-0B02-416B-A8B5-0ECA4C1F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T.C. </a:t>
            </a:r>
            <a:br>
              <a:rPr lang="tr-TR" dirty="0"/>
            </a:br>
            <a:r>
              <a:rPr lang="tr-TR" dirty="0"/>
              <a:t>KASTAMONU ÜNİVERSİTESİ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AC714E28-F5EE-43E4-AC27-36385A24F3C8}"/>
              </a:ext>
            </a:extLst>
          </p:cNvPr>
          <p:cNvSpPr txBox="1">
            <a:spLocks/>
          </p:cNvSpPr>
          <p:nvPr/>
        </p:nvSpPr>
        <p:spPr>
          <a:xfrm>
            <a:off x="1647514" y="2724737"/>
            <a:ext cx="6683765" cy="1614266"/>
          </a:xfrm>
          <a:prstGeom prst="rect">
            <a:avLst/>
          </a:prstGeom>
        </p:spPr>
        <p:txBody>
          <a:bodyPr vert="horz" lIns="68580" tIns="34290" rIns="68580" bIns="3429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TURİZM FAKÜLTESİ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GASTRONOMİ VE MUTFAK SANATLARI BÖLÜMÜ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83391738-7444-4F3E-A688-924FAB07C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549" y="4685262"/>
            <a:ext cx="7290055" cy="5294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1800" dirty="0" smtClean="0"/>
              <a:t>İŞ SAĞLIĞI VE GÜVENLİĞİ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2583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İlkyardımcının Öncelikli Amaçları Nelerdir?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8975"/>
            <a:ext cx="8229600" cy="4133850"/>
          </a:xfrm>
        </p:spPr>
        <p:txBody>
          <a:bodyPr/>
          <a:lstStyle/>
          <a:p>
            <a:pPr eaLnBrk="1" hangingPunct="1"/>
            <a:r>
              <a:rPr lang="tr-TR" altLang="tr-TR" smtClean="0"/>
              <a:t>Ortam güvenliğini sağlamak</a:t>
            </a:r>
          </a:p>
          <a:p>
            <a:pPr eaLnBrk="1" hangingPunct="1"/>
            <a:r>
              <a:rPr lang="tr-TR" altLang="tr-TR" smtClean="0"/>
              <a:t>Hayati tehlikeyi ortadan kaldırmak</a:t>
            </a:r>
          </a:p>
          <a:p>
            <a:pPr eaLnBrk="1" hangingPunct="1"/>
            <a:r>
              <a:rPr lang="tr-TR" altLang="tr-TR" smtClean="0"/>
              <a:t>Yaşamsal fonksiyonların sürdürülmesini desteklemek</a:t>
            </a:r>
          </a:p>
          <a:p>
            <a:pPr eaLnBrk="1" hangingPunct="1"/>
            <a:r>
              <a:rPr lang="tr-TR" altLang="tr-TR" smtClean="0"/>
              <a:t>Hasta / yaralının durumunun kötüye gitmemesi için gereken önlemleri almak</a:t>
            </a:r>
          </a:p>
          <a:p>
            <a:pPr eaLnBrk="1" hangingPunct="1"/>
            <a:r>
              <a:rPr lang="tr-TR" altLang="tr-TR" smtClean="0"/>
              <a:t>İyileştirmeyi kolaylaştırmak.</a:t>
            </a:r>
          </a:p>
        </p:txBody>
      </p:sp>
    </p:spTree>
    <p:extLst>
      <p:ext uri="{BB962C8B-B14F-4D97-AF65-F5344CB8AC3E}">
        <p14:creationId xmlns:p14="http://schemas.microsoft.com/office/powerpoint/2010/main" val="27202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İlkyardımcının Özellikleri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44663"/>
            <a:ext cx="8229600" cy="4205287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İnsan vücudu ile ilgili 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temel bilgilere </a:t>
            </a:r>
            <a:r>
              <a:rPr lang="tr-TR" dirty="0" smtClean="0"/>
              <a:t>sahip olmalı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Önce kendi can güvenliğini korumalı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Sakin olmalı, paniğe mani olabilmeli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Kendine güvenli olmalı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Olay yerine hakim olmalı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Eldeki olanakları iyi değerlendirebilmeli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27317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311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İlkyardımcının Özellikleri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92363"/>
            <a:ext cx="8229600" cy="2981325"/>
          </a:xfrm>
        </p:spPr>
        <p:txBody>
          <a:bodyPr/>
          <a:lstStyle/>
          <a:p>
            <a:pPr eaLnBrk="1" hangingPunct="1"/>
            <a:r>
              <a:rPr lang="tr-TR" altLang="tr-TR" smtClean="0"/>
              <a:t>Pratik olmalı</a:t>
            </a:r>
          </a:p>
          <a:p>
            <a:pPr eaLnBrk="1" hangingPunct="1"/>
            <a:r>
              <a:rPr lang="tr-TR" altLang="tr-TR" smtClean="0"/>
              <a:t>Olayı anında ve doğru olarak haber verebilmeli</a:t>
            </a:r>
          </a:p>
          <a:p>
            <a:pPr eaLnBrk="1" hangingPunct="1"/>
            <a:r>
              <a:rPr lang="tr-TR" altLang="tr-TR" smtClean="0"/>
              <a:t>İyi bir iletişim becerisine sahip olmalı</a:t>
            </a:r>
          </a:p>
          <a:p>
            <a:pPr eaLnBrk="1" hangingPunct="1"/>
            <a:r>
              <a:rPr lang="tr-TR" altLang="tr-TR" smtClean="0"/>
              <a:t>Çevredeki kişileri organize edebilmeli</a:t>
            </a:r>
          </a:p>
        </p:txBody>
      </p:sp>
    </p:spTree>
    <p:extLst>
      <p:ext uri="{BB962C8B-B14F-4D97-AF65-F5344CB8AC3E}">
        <p14:creationId xmlns:p14="http://schemas.microsoft.com/office/powerpoint/2010/main" val="255875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813" y="1412875"/>
            <a:ext cx="5976937" cy="5667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FF0000"/>
                </a:solidFill>
              </a:rPr>
              <a:t> İLK YARDIMIN ÖNEMİ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8313" y="2492375"/>
            <a:ext cx="5122862" cy="3270250"/>
          </a:xfrm>
        </p:spPr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b="1" dirty="0" smtClean="0"/>
              <a:t>Tüm kazalarda ölümlerin %10’u 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b="1" dirty="0" smtClean="0"/>
              <a:t>	ilk 5 dakikada %45’i  ilk 30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b="1" dirty="0" smtClean="0"/>
              <a:t>	dakikada olmaktadır.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b="1" dirty="0" smtClean="0"/>
              <a:t>Dünyada sadece trafik kazalarında bir yılda 1.2 milyon ölüm 20-50 milyon yaralanma ve sakat kalma milyonlarca lira ekonomik kayıp olmaktadır.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5795963" y="2565400"/>
          <a:ext cx="3022600" cy="295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Bit Eşlem Resmi" r:id="rId3" imgW="8554644" imgH="3134162" progId="PBrush">
                  <p:embed/>
                </p:oleObj>
              </mc:Choice>
              <mc:Fallback>
                <p:oleObj name="Bit Eşlem Resmi" r:id="rId3" imgW="8554644" imgH="3134162" progId="PBrush">
                  <p:embed/>
                  <p:pic>
                    <p:nvPicPr>
                      <p:cNvPr id="10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565400"/>
                        <a:ext cx="3022600" cy="295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10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İlkyardım Nedir?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altLang="tr-TR" smtClean="0"/>
              <a:t>Herhangi bir hastalık veya kaza sonucu sağlığı tehlikeye girmiş olan kişiye,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altLang="tr-TR" smtClean="0"/>
              <a:t>Olay yerinde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altLang="tr-TR" smtClean="0"/>
              <a:t>Sağlık personeli gelinceye kadar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altLang="tr-TR" smtClean="0"/>
              <a:t>Durumun kötüleşmesini önlemek amacıyla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altLang="tr-TR" smtClean="0">
                <a:solidFill>
                  <a:srgbClr val="00B0F0"/>
                </a:solidFill>
              </a:rPr>
              <a:t>Tıbbi araç gereç aranmaksızın </a:t>
            </a:r>
            <a:r>
              <a:rPr lang="tr-TR" altLang="tr-TR" smtClean="0"/>
              <a:t>eldeki olanaklar ile yapılan</a:t>
            </a:r>
            <a:r>
              <a:rPr lang="tr-TR" altLang="tr-TR" smtClean="0">
                <a:solidFill>
                  <a:srgbClr val="FFFF00"/>
                </a:solidFill>
              </a:rPr>
              <a:t> </a:t>
            </a:r>
            <a:r>
              <a:rPr lang="tr-TR" altLang="tr-TR" smtClean="0">
                <a:solidFill>
                  <a:srgbClr val="00B0F0"/>
                </a:solidFill>
              </a:rPr>
              <a:t>ilaçsız</a:t>
            </a:r>
            <a:r>
              <a:rPr lang="tr-TR" altLang="tr-TR" smtClean="0"/>
              <a:t> uygulamalardır.</a:t>
            </a:r>
          </a:p>
        </p:txBody>
      </p:sp>
    </p:spTree>
    <p:extLst>
      <p:ext uri="{BB962C8B-B14F-4D97-AF65-F5344CB8AC3E}">
        <p14:creationId xmlns:p14="http://schemas.microsoft.com/office/powerpoint/2010/main" val="417170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İlkyardımcı Kimdir?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32000"/>
            <a:ext cx="8229600" cy="3629025"/>
          </a:xfrm>
        </p:spPr>
        <p:txBody>
          <a:bodyPr/>
          <a:lstStyle/>
          <a:p>
            <a:pPr eaLnBrk="1" hangingPunct="1"/>
            <a:r>
              <a:rPr lang="tr-TR" altLang="tr-TR" smtClean="0"/>
              <a:t>İlkyardım tanımında belirtilen amaç doğrultusunda;</a:t>
            </a:r>
          </a:p>
          <a:p>
            <a:pPr eaLnBrk="1" hangingPunct="1"/>
            <a:r>
              <a:rPr lang="tr-TR" altLang="tr-TR" smtClean="0"/>
              <a:t>Hasta veya yaralıya tıbbi araç ve gereç kullanmaksızın</a:t>
            </a:r>
          </a:p>
          <a:p>
            <a:pPr eaLnBrk="1" hangingPunct="1"/>
            <a:r>
              <a:rPr lang="tr-TR" altLang="tr-TR" smtClean="0"/>
              <a:t>Mevcut imkanlarla ilk yardım uygulaması yapan </a:t>
            </a:r>
          </a:p>
          <a:p>
            <a:pPr eaLnBrk="1" hangingPunct="1"/>
            <a:r>
              <a:rPr lang="tr-TR" altLang="tr-TR" smtClean="0"/>
              <a:t>İlkyardım eğitimi almış kişilerdir.</a:t>
            </a:r>
          </a:p>
        </p:txBody>
      </p:sp>
    </p:spTree>
    <p:extLst>
      <p:ext uri="{BB962C8B-B14F-4D97-AF65-F5344CB8AC3E}">
        <p14:creationId xmlns:p14="http://schemas.microsoft.com/office/powerpoint/2010/main" val="214170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İlkyardımın Temel Uygulamaları Nelerdir?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05025"/>
            <a:ext cx="8229600" cy="39163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altLang="tr-TR" smtClean="0"/>
              <a:t>İlk yardımın temel uygulamaları; Güvenlik, Yardım Çağırma ve Kurtarma olarak 3 ana grupta toplanır. Bunu ilkyardımcıya uyarladığımızda,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tr-TR" altLang="tr-TR" smtClean="0"/>
              <a:t>İlkyardımcının temel görevleri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b="1" smtClean="0"/>
              <a:t>   </a:t>
            </a:r>
            <a:r>
              <a:rPr lang="tr-TR" altLang="tr-TR" b="1" smtClean="0">
                <a:solidFill>
                  <a:srgbClr val="FF0000"/>
                </a:solidFill>
              </a:rPr>
              <a:t>Korumak</a:t>
            </a:r>
            <a:r>
              <a:rPr lang="tr-TR" altLang="tr-TR" b="1" smtClean="0"/>
              <a:t>, </a:t>
            </a:r>
            <a:r>
              <a:rPr lang="tr-TR" altLang="tr-TR" b="1" smtClean="0">
                <a:solidFill>
                  <a:schemeClr val="accent1"/>
                </a:solidFill>
              </a:rPr>
              <a:t>Bildirmek</a:t>
            </a:r>
            <a:r>
              <a:rPr lang="tr-TR" altLang="tr-TR" b="1" smtClean="0"/>
              <a:t>, </a:t>
            </a:r>
            <a:r>
              <a:rPr lang="tr-TR" altLang="tr-TR" b="1" smtClean="0">
                <a:solidFill>
                  <a:srgbClr val="FFFF00"/>
                </a:solidFill>
              </a:rPr>
              <a:t>Kurtarmak</a:t>
            </a:r>
            <a:r>
              <a:rPr lang="tr-TR" altLang="tr-TR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smtClean="0"/>
              <a:t>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smtClean="0"/>
              <a:t>   </a:t>
            </a:r>
            <a:r>
              <a:rPr lang="tr-TR" altLang="tr-TR" sz="4400" b="1" smtClean="0"/>
              <a:t>(   </a:t>
            </a:r>
            <a:r>
              <a:rPr lang="tr-TR" altLang="tr-TR" sz="4400" b="1" smtClean="0">
                <a:solidFill>
                  <a:srgbClr val="FF0000"/>
                </a:solidFill>
              </a:rPr>
              <a:t>K.     </a:t>
            </a:r>
            <a:r>
              <a:rPr lang="tr-TR" altLang="tr-TR" sz="4400" b="1" smtClean="0">
                <a:solidFill>
                  <a:schemeClr val="accent1"/>
                </a:solidFill>
              </a:rPr>
              <a:t>B.</a:t>
            </a:r>
            <a:r>
              <a:rPr lang="tr-TR" altLang="tr-TR" sz="4400" b="1" smtClean="0">
                <a:solidFill>
                  <a:srgbClr val="FF0000"/>
                </a:solidFill>
              </a:rPr>
              <a:t>    </a:t>
            </a:r>
            <a:r>
              <a:rPr lang="tr-TR" altLang="tr-TR" sz="4400" b="1" smtClean="0">
                <a:solidFill>
                  <a:srgbClr val="FFFF00"/>
                </a:solidFill>
              </a:rPr>
              <a:t>K. </a:t>
            </a:r>
            <a:r>
              <a:rPr lang="tr-TR" altLang="tr-TR" sz="4400" b="1" smtClean="0"/>
              <a:t> )</a:t>
            </a:r>
            <a:r>
              <a:rPr lang="tr-TR" altLang="tr-TR" smtClean="0"/>
              <a:t>  olarak ifade edilir </a:t>
            </a:r>
          </a:p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50725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:\Documents and Settings\ozge.akdag\Desktop\İlk Yardım Eğitimci Eğitimi\ilk yardım fotoğrafları\ER1_4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5800"/>
            <a:ext cx="5008563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Başlık"/>
          <p:cNvSpPr txBox="1">
            <a:spLocks/>
          </p:cNvSpPr>
          <p:nvPr/>
        </p:nvSpPr>
        <p:spPr>
          <a:xfrm>
            <a:off x="971550" y="1196975"/>
            <a:ext cx="7085013" cy="13557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700" b="1" kern="0" dirty="0">
                <a:solidFill>
                  <a:srgbClr val="FF0000"/>
                </a:solidFill>
                <a:latin typeface="Arial" charset="0"/>
                <a:ea typeface="+mj-ea"/>
                <a:cs typeface="Arial"/>
              </a:rPr>
              <a:t>KORUMA</a:t>
            </a:r>
            <a:endParaRPr lang="tr-TR" sz="37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88" name="14 Dikdörtgen"/>
          <p:cNvSpPr>
            <a:spLocks noChangeArrowheads="1"/>
          </p:cNvSpPr>
          <p:nvPr/>
        </p:nvSpPr>
        <p:spPr bwMode="auto">
          <a:xfrm>
            <a:off x="1042988" y="2565400"/>
            <a:ext cx="69548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/>
              <a:t> Olay yerinde olası tehlikeleri belirleyerek </a:t>
            </a:r>
            <a:r>
              <a:rPr lang="tr-TR" altLang="tr-TR" sz="2400" b="1" u="sng">
                <a:solidFill>
                  <a:srgbClr val="FF0000"/>
                </a:solidFill>
              </a:rPr>
              <a:t>güvenli bir çevre</a:t>
            </a:r>
            <a:r>
              <a:rPr lang="tr-TR" altLang="tr-TR" sz="2400" b="1"/>
              <a:t> oluşturmaktır.</a:t>
            </a:r>
          </a:p>
        </p:txBody>
      </p:sp>
      <p:pic>
        <p:nvPicPr>
          <p:cNvPr id="16389" name="Picture 7" descr="C:\Documents and Settings\ozge.akdag\Desktop\İlk Yardım Eğitimci Eğitimi\ilk yardım fotoğrafları\ER1_32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89363"/>
            <a:ext cx="3100388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13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C:\Documents and Settings\ozge.akdag\Desktop\İlk Yardım Eğitimci Eğitimi\ilk yardım fotoğrafları\ER1_4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284538"/>
            <a:ext cx="41910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Başlık"/>
          <p:cNvSpPr txBox="1">
            <a:spLocks/>
          </p:cNvSpPr>
          <p:nvPr/>
        </p:nvSpPr>
        <p:spPr>
          <a:xfrm>
            <a:off x="971550" y="1209675"/>
            <a:ext cx="7085013" cy="13557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700" b="1" dirty="0">
                <a:solidFill>
                  <a:srgbClr val="FF0000"/>
                </a:solidFill>
                <a:latin typeface="Arial" charset="0"/>
                <a:cs typeface="+mn-cs"/>
              </a:rPr>
              <a:t>BİLDİRME (112)</a:t>
            </a:r>
            <a:endParaRPr lang="tr-TR" sz="37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412" name="14 Dikdörtgen"/>
          <p:cNvSpPr>
            <a:spLocks noChangeArrowheads="1"/>
          </p:cNvSpPr>
          <p:nvPr/>
        </p:nvSpPr>
        <p:spPr bwMode="auto">
          <a:xfrm>
            <a:off x="1042988" y="2205038"/>
            <a:ext cx="69548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/>
              <a:t>En hızlı şekilde gerekli yardım kuruluşlarına haber verilmesidir.</a:t>
            </a:r>
          </a:p>
        </p:txBody>
      </p:sp>
      <p:pic>
        <p:nvPicPr>
          <p:cNvPr id="17413" name="Picture 2" descr="http://www.clker.com/cliparts/4/f/3/e/11949848961774791944telephone_lutte_incendi_01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500438"/>
            <a:ext cx="98425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112 Aranması Sırasında Nelere Dikkat Edilmeli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Blip>
                <a:blip r:embed="rId2"/>
              </a:buBlip>
              <a:defRPr/>
            </a:pPr>
            <a:r>
              <a:rPr lang="tr-TR" dirty="0" smtClean="0"/>
              <a:t>Sakin olunmalı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Blip>
                <a:blip r:embed="rId2"/>
              </a:buBlip>
              <a:defRPr/>
            </a:pPr>
            <a:r>
              <a:rPr lang="tr-TR" dirty="0" smtClean="0"/>
              <a:t>112 merkezi tarafından sorulan sorulara 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net  ve anlamlı cevaplar </a:t>
            </a:r>
            <a:r>
              <a:rPr lang="tr-TR" dirty="0" smtClean="0"/>
              <a:t>verilmelidir 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Blip>
                <a:blip r:embed="rId2"/>
              </a:buBlip>
              <a:defRPr/>
            </a:pPr>
            <a:r>
              <a:rPr lang="tr-TR" dirty="0" smtClean="0"/>
              <a:t>Kesin yer ve adres bilgileri verilirken , olayın olduğu yere yakın bir caddenin yada 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çok bilinen bir yerin ad</a:t>
            </a:r>
            <a:r>
              <a:rPr lang="tr-TR" dirty="0" smtClean="0">
                <a:solidFill>
                  <a:srgbClr val="FFFF00"/>
                </a:solidFill>
              </a:rPr>
              <a:t>ı</a:t>
            </a:r>
            <a:r>
              <a:rPr lang="tr-TR" dirty="0" smtClean="0"/>
              <a:t> verilmelidir ,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Blip>
                <a:blip r:embed="rId2"/>
              </a:buBlip>
              <a:defRPr/>
            </a:pPr>
            <a:r>
              <a:rPr lang="tr-TR" dirty="0" smtClean="0"/>
              <a:t>Kendinizi tanıtmalı ve telefon numaranız istenirse verilmelidir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272313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112 Aranması Sırasında Nelere Dikkat Edilmeli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Blip>
                <a:blip r:embed="rId2"/>
              </a:buBlip>
              <a:defRPr/>
            </a:pPr>
            <a:r>
              <a:rPr lang="tr-TR" dirty="0" smtClean="0"/>
              <a:t>Hasta/yaralı(</a:t>
            </a:r>
            <a:r>
              <a:rPr lang="tr-TR" dirty="0" err="1" smtClean="0"/>
              <a:t>lar</a:t>
            </a:r>
            <a:r>
              <a:rPr lang="tr-TR" dirty="0" smtClean="0"/>
              <a:t>) </a:t>
            </a:r>
            <a:r>
              <a:rPr lang="tr-TR" dirty="0" err="1" smtClean="0"/>
              <a:t>ın</a:t>
            </a:r>
            <a:r>
              <a:rPr lang="tr-TR" dirty="0" smtClean="0"/>
              <a:t> adı ve 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olayın tanımı </a:t>
            </a:r>
            <a:r>
              <a:rPr lang="tr-TR" dirty="0" smtClean="0"/>
              <a:t>yapılmalıdır,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Blip>
                <a:blip r:embed="rId2"/>
              </a:buBlip>
              <a:defRPr/>
            </a:pPr>
            <a:r>
              <a:rPr lang="tr-TR" dirty="0" smtClean="0"/>
              <a:t>Hasta/yaralı 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sayısı ve durumu </a:t>
            </a:r>
            <a:r>
              <a:rPr lang="tr-TR" dirty="0" smtClean="0"/>
              <a:t>bildirilmelidir,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Blip>
                <a:blip r:embed="rId2"/>
              </a:buBlip>
              <a:defRPr/>
            </a:pPr>
            <a:r>
              <a:rPr lang="tr-TR" dirty="0" smtClean="0"/>
              <a:t>Eğer herhangi bir ilkyardım uygulaması yapıldıysa nasıl bir yardım verildiği belirtilmelidir,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Blip>
                <a:blip r:embed="rId2"/>
              </a:buBlip>
              <a:defRPr/>
            </a:pPr>
            <a:r>
              <a:rPr lang="tr-TR" dirty="0" smtClean="0"/>
              <a:t>112 hattındaki sağlık personeli tarafından verilen 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talimatlar yerine getirilmeli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091623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Başlık"/>
          <p:cNvSpPr txBox="1">
            <a:spLocks/>
          </p:cNvSpPr>
          <p:nvPr/>
        </p:nvSpPr>
        <p:spPr>
          <a:xfrm>
            <a:off x="971550" y="908050"/>
            <a:ext cx="7085013" cy="13557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700" b="1" dirty="0">
                <a:solidFill>
                  <a:srgbClr val="FF0000"/>
                </a:solidFill>
                <a:latin typeface="Arial" charset="0"/>
                <a:cs typeface="+mn-cs"/>
              </a:rPr>
              <a:t>KURTARMA</a:t>
            </a:r>
            <a:endParaRPr lang="tr-TR" sz="37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07" name="14 Dikdörtgen"/>
          <p:cNvSpPr>
            <a:spLocks noChangeArrowheads="1"/>
          </p:cNvSpPr>
          <p:nvPr/>
        </p:nvSpPr>
        <p:spPr bwMode="auto">
          <a:xfrm>
            <a:off x="1331913" y="1916113"/>
            <a:ext cx="64087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/>
              <a:t> Olay yerinde hasta yaralılara müdahale;</a:t>
            </a:r>
          </a:p>
          <a:p>
            <a:pPr algn="ctr" eaLnBrk="1" hangingPunct="1"/>
            <a:r>
              <a:rPr lang="tr-TR" altLang="tr-TR" sz="2400" b="1"/>
              <a:t>   </a:t>
            </a:r>
            <a:r>
              <a:rPr lang="tr-TR" altLang="tr-TR" sz="2400" b="1">
                <a:solidFill>
                  <a:srgbClr val="FF0000"/>
                </a:solidFill>
              </a:rPr>
              <a:t>hızlı</a:t>
            </a:r>
            <a:r>
              <a:rPr lang="tr-TR" altLang="tr-TR" sz="2400" b="1">
                <a:solidFill>
                  <a:srgbClr val="CC0000"/>
                </a:solidFill>
              </a:rPr>
              <a:t> </a:t>
            </a:r>
            <a:r>
              <a:rPr lang="tr-TR" altLang="tr-TR" sz="2400" b="1"/>
              <a:t>ancak</a:t>
            </a:r>
            <a:r>
              <a:rPr lang="tr-TR" altLang="tr-TR" sz="2400" b="1">
                <a:solidFill>
                  <a:srgbClr val="CC0000"/>
                </a:solidFill>
              </a:rPr>
              <a:t> </a:t>
            </a:r>
            <a:r>
              <a:rPr lang="tr-TR" altLang="tr-TR" sz="2400" b="1">
                <a:solidFill>
                  <a:srgbClr val="FF0000"/>
                </a:solidFill>
              </a:rPr>
              <a:t>sakin</a:t>
            </a:r>
            <a:r>
              <a:rPr lang="tr-TR" altLang="tr-TR" sz="2400" b="1"/>
              <a:t> ve </a:t>
            </a:r>
            <a:r>
              <a:rPr lang="tr-TR" altLang="tr-TR" sz="2400" b="1">
                <a:solidFill>
                  <a:srgbClr val="FF0000"/>
                </a:solidFill>
              </a:rPr>
              <a:t>bilinçli</a:t>
            </a:r>
            <a:r>
              <a:rPr lang="tr-TR" altLang="tr-TR" sz="2400" b="1"/>
              <a:t>  bir şekilde yapılmalıdır.</a:t>
            </a:r>
          </a:p>
        </p:txBody>
      </p:sp>
      <p:grpSp>
        <p:nvGrpSpPr>
          <p:cNvPr id="21508" name="20 Grup"/>
          <p:cNvGrpSpPr>
            <a:grpSpLocks/>
          </p:cNvGrpSpPr>
          <p:nvPr/>
        </p:nvGrpSpPr>
        <p:grpSpPr bwMode="auto">
          <a:xfrm>
            <a:off x="1042988" y="3068638"/>
            <a:ext cx="6992937" cy="3240087"/>
            <a:chOff x="683568" y="3284984"/>
            <a:chExt cx="6992044" cy="3240360"/>
          </a:xfrm>
        </p:grpSpPr>
        <p:pic>
          <p:nvPicPr>
            <p:cNvPr id="21509" name="Picture 8" descr="C:\Documents and Settings\ozge.akdag\Desktop\İlk Yardım Eğitimci Eğitimi\ilk yardım fotoğrafları\ER1_3097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4509120"/>
              <a:ext cx="1285875" cy="193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0" name="Picture 4" descr="C:\Documents and Settings\ozge.akdag\Desktop\İlk Yardım Eğitimci Eğitimi\ilk yardım fotoğrafları\ER1_300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5039444"/>
              <a:ext cx="2238375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5" descr="C:\Documents and Settings\ozge.akdag\Desktop\İlk Yardım Eğitimci Eğitimi\ilk yardım fotoğrafları\ER1_297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" y="3357563"/>
              <a:ext cx="2044700" cy="135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6" descr="C:\Documents and Settings\ozge.akdag\Desktop\İlk Yardım Eğitimci Eğitimi\ilk yardım fotoğrafları\ER1_304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3284984"/>
              <a:ext cx="2384425" cy="158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7" descr="C:\Documents and Settings\ozge.akdag\Desktop\İlk Yardım Eğitimci Eğitimi\ilk yardım fotoğrafları\ER1_3068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3429000"/>
              <a:ext cx="2058987" cy="136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9" descr="C:\Documents and Settings\ozge.akdag\Desktop\İlk Yardım Eğitimci Eğitimi\ilk yardım fotoğrafları\ER1_282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5085184"/>
              <a:ext cx="2095500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149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tegral">
  <a:themeElements>
    <a:clrScheme name="E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E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669</TotalTime>
  <Words>348</Words>
  <Application>Microsoft Office PowerPoint</Application>
  <PresentationFormat>Ekran Gösterisi (4:3)</PresentationFormat>
  <Paragraphs>63</Paragraphs>
  <Slides>13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3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Tw Cen MT</vt:lpstr>
      <vt:lpstr>Tw Cen MT Condensed</vt:lpstr>
      <vt:lpstr>Wingdings</vt:lpstr>
      <vt:lpstr>Wingdings 3</vt:lpstr>
      <vt:lpstr>Office Theme</vt:lpstr>
      <vt:lpstr>Office Teması</vt:lpstr>
      <vt:lpstr>Entegral</vt:lpstr>
      <vt:lpstr>Bit Eşlem Resmi</vt:lpstr>
      <vt:lpstr>T.C.  KASTAMONU ÜNİVERSİTESİ</vt:lpstr>
      <vt:lpstr>İlkyardım Nedir?</vt:lpstr>
      <vt:lpstr>İlkyardımcı Kimdir?</vt:lpstr>
      <vt:lpstr>İlkyardımın Temel Uygulamaları Nelerdir?</vt:lpstr>
      <vt:lpstr>PowerPoint Sunusu</vt:lpstr>
      <vt:lpstr>PowerPoint Sunusu</vt:lpstr>
      <vt:lpstr>112 Aranması Sırasında Nelere Dikkat Edilmeli</vt:lpstr>
      <vt:lpstr>112 Aranması Sırasında Nelere Dikkat Edilmeli</vt:lpstr>
      <vt:lpstr>PowerPoint Sunusu</vt:lpstr>
      <vt:lpstr>İlkyardımcının Öncelikli Amaçları Nelerdir?</vt:lpstr>
      <vt:lpstr>İlkyardımcının Özellikleri</vt:lpstr>
      <vt:lpstr>İlkyardımcının Özellikleri</vt:lpstr>
      <vt:lpstr> İLK YARDIMIN ÖNEMİ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 GÜVENLİĞİ EĞİTİMİ 1. BÖLÜM</dc:title>
  <dc:creator>Polçev1</dc:creator>
  <cp:lastModifiedBy>Özge Çaylak Dönmez</cp:lastModifiedBy>
  <cp:revision>66</cp:revision>
  <dcterms:created xsi:type="dcterms:W3CDTF">2006-08-16T00:00:00Z</dcterms:created>
  <dcterms:modified xsi:type="dcterms:W3CDTF">2025-09-16T09:09:24Z</dcterms:modified>
</cp:coreProperties>
</file>