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3" r:id="rId15"/>
    <p:sldId id="274" r:id="rId16"/>
    <p:sldId id="283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2C0598-8A85-458A-83C6-F7CC3F2A8193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5F8B650A-627E-4636-AD2D-4893789C434C}">
      <dgm:prSet/>
      <dgm:spPr/>
      <dgm:t>
        <a:bodyPr/>
        <a:lstStyle/>
        <a:p>
          <a:r>
            <a:rPr lang="tr-TR" b="0" i="0" dirty="0" smtClean="0"/>
            <a:t>ABO ve RH uyuşmazlığı, ilaçlar, aile öyküsü, gebelik diyabeti etkendir.</a:t>
          </a:r>
          <a:endParaRPr lang="tr-TR" dirty="0"/>
        </a:p>
      </dgm:t>
    </dgm:pt>
    <dgm:pt modelId="{04115E81-0AB0-4F36-BA4F-C49703BBB21E}" type="parTrans" cxnId="{C03F79CB-7152-49CF-B9B1-A2ABA1A88B44}">
      <dgm:prSet/>
      <dgm:spPr/>
      <dgm:t>
        <a:bodyPr/>
        <a:lstStyle/>
        <a:p>
          <a:endParaRPr lang="tr-TR"/>
        </a:p>
      </dgm:t>
    </dgm:pt>
    <dgm:pt modelId="{C0F3467B-C274-49FB-9AA9-8FFE4B9779DD}" type="sibTrans" cxnId="{C03F79CB-7152-49CF-B9B1-A2ABA1A88B44}">
      <dgm:prSet/>
      <dgm:spPr/>
      <dgm:t>
        <a:bodyPr/>
        <a:lstStyle/>
        <a:p>
          <a:endParaRPr lang="tr-TR"/>
        </a:p>
      </dgm:t>
    </dgm:pt>
    <dgm:pt modelId="{35EBE8C7-EF65-4D51-8A2F-456D84D31378}">
      <dgm:prSet/>
      <dgm:spPr/>
      <dgm:t>
        <a:bodyPr/>
        <a:lstStyle/>
        <a:p>
          <a:r>
            <a:rPr lang="tr-TR" b="0" i="0" dirty="0" smtClean="0"/>
            <a:t>Kan serum </a:t>
          </a:r>
          <a:r>
            <a:rPr lang="tr-TR" b="0" i="0" dirty="0" err="1" smtClean="0"/>
            <a:t>biluribin</a:t>
          </a:r>
          <a:r>
            <a:rPr lang="tr-TR" b="0" i="0" dirty="0" smtClean="0"/>
            <a:t> düzeyinin normal sınırların üzerinde olmasıdır. </a:t>
          </a:r>
          <a:r>
            <a:rPr lang="tr-TR" b="0" i="0" dirty="0" err="1" smtClean="0"/>
            <a:t>Term</a:t>
          </a:r>
          <a:r>
            <a:rPr lang="tr-TR" b="0" i="0" dirty="0" smtClean="0"/>
            <a:t> bebeklerin %60’ı, </a:t>
          </a:r>
          <a:r>
            <a:rPr lang="tr-TR" b="0" i="0" dirty="0" err="1" smtClean="0"/>
            <a:t>pretermlerin</a:t>
          </a:r>
          <a:r>
            <a:rPr lang="tr-TR" b="0" i="0" dirty="0" smtClean="0"/>
            <a:t> %80’inde yaşamın ilk haftasında sarılık görülür.</a:t>
          </a:r>
          <a:endParaRPr lang="tr-TR" dirty="0"/>
        </a:p>
      </dgm:t>
    </dgm:pt>
    <dgm:pt modelId="{F8489D5C-CA5F-487D-80E0-0C3B61DBF68F}" type="parTrans" cxnId="{5390E2D4-142E-4788-BA35-4146E4C4B094}">
      <dgm:prSet/>
      <dgm:spPr/>
      <dgm:t>
        <a:bodyPr/>
        <a:lstStyle/>
        <a:p>
          <a:endParaRPr lang="tr-TR"/>
        </a:p>
      </dgm:t>
    </dgm:pt>
    <dgm:pt modelId="{76F4D3A6-1C55-4798-8BA0-50BC9D91E80B}" type="sibTrans" cxnId="{5390E2D4-142E-4788-BA35-4146E4C4B094}">
      <dgm:prSet/>
      <dgm:spPr/>
      <dgm:t>
        <a:bodyPr/>
        <a:lstStyle/>
        <a:p>
          <a:endParaRPr lang="tr-TR"/>
        </a:p>
      </dgm:t>
    </dgm:pt>
    <dgm:pt modelId="{B4110CEA-4A0F-4E2D-A798-800BB8A3DA9F}">
      <dgm:prSet/>
      <dgm:spPr/>
      <dgm:t>
        <a:bodyPr/>
        <a:lstStyle/>
        <a:p>
          <a:r>
            <a:rPr lang="tr-TR" b="0" i="0" smtClean="0"/>
            <a:t>Karaciğerin immatüritesi nedeniyle prematüre bebekte kernikterus gelişme riski, termdeki bebeğe oranla daha yüksektir.</a:t>
          </a:r>
          <a:endParaRPr lang="tr-TR"/>
        </a:p>
      </dgm:t>
    </dgm:pt>
    <dgm:pt modelId="{24C276EA-047A-4FDD-9169-00086BBAF06B}" type="parTrans" cxnId="{C17C5744-43B8-4D1A-894B-AD399B9D6A9C}">
      <dgm:prSet/>
      <dgm:spPr/>
      <dgm:t>
        <a:bodyPr/>
        <a:lstStyle/>
        <a:p>
          <a:endParaRPr lang="tr-TR"/>
        </a:p>
      </dgm:t>
    </dgm:pt>
    <dgm:pt modelId="{5AF912DD-F4C6-412D-803B-52CE0636AB27}" type="sibTrans" cxnId="{C17C5744-43B8-4D1A-894B-AD399B9D6A9C}">
      <dgm:prSet/>
      <dgm:spPr/>
      <dgm:t>
        <a:bodyPr/>
        <a:lstStyle/>
        <a:p>
          <a:endParaRPr lang="tr-TR"/>
        </a:p>
      </dgm:t>
    </dgm:pt>
    <dgm:pt modelId="{ACFBDCE1-5296-475B-B401-29F90E4278E9}">
      <dgm:prSet/>
      <dgm:spPr/>
      <dgm:t>
        <a:bodyPr/>
        <a:lstStyle/>
        <a:p>
          <a:r>
            <a:rPr lang="tr-TR" b="0" i="0" dirty="0" smtClean="0"/>
            <a:t>Bu durum, eritrositlerin aşırı yıkımı sonucu kanda </a:t>
          </a:r>
          <a:r>
            <a:rPr lang="tr-TR" b="0" i="0" dirty="0" err="1" smtClean="0"/>
            <a:t>indirekt</a:t>
          </a:r>
          <a:r>
            <a:rPr lang="tr-TR" b="0" i="0" dirty="0" smtClean="0"/>
            <a:t> </a:t>
          </a:r>
          <a:r>
            <a:rPr lang="tr-TR" b="0" i="0" dirty="0" err="1" smtClean="0"/>
            <a:t>billirubin</a:t>
          </a:r>
          <a:r>
            <a:rPr lang="tr-TR" b="0" i="0" dirty="0" smtClean="0"/>
            <a:t> düzeyinin birikmesiyle </a:t>
          </a:r>
          <a:r>
            <a:rPr lang="tr-TR" b="0" i="0" dirty="0" err="1" smtClean="0"/>
            <a:t>görürlür</a:t>
          </a:r>
          <a:r>
            <a:rPr lang="tr-TR" b="0" i="0" dirty="0" smtClean="0"/>
            <a:t>.</a:t>
          </a:r>
          <a:endParaRPr lang="tr-TR" dirty="0"/>
        </a:p>
      </dgm:t>
    </dgm:pt>
    <dgm:pt modelId="{1F66E176-6E07-4EC6-B768-0E444C5DEFC6}" type="parTrans" cxnId="{0BBCD5B1-2932-44F6-A8BF-74236315BEBC}">
      <dgm:prSet/>
      <dgm:spPr/>
      <dgm:t>
        <a:bodyPr/>
        <a:lstStyle/>
        <a:p>
          <a:endParaRPr lang="tr-TR"/>
        </a:p>
      </dgm:t>
    </dgm:pt>
    <dgm:pt modelId="{9B736C4B-5EBE-481A-B780-151E10E5F77C}" type="sibTrans" cxnId="{0BBCD5B1-2932-44F6-A8BF-74236315BEBC}">
      <dgm:prSet/>
      <dgm:spPr/>
      <dgm:t>
        <a:bodyPr/>
        <a:lstStyle/>
        <a:p>
          <a:endParaRPr lang="tr-TR"/>
        </a:p>
      </dgm:t>
    </dgm:pt>
    <dgm:pt modelId="{9C81909B-B976-49D9-B17E-945A85BD82EF}">
      <dgm:prSet/>
      <dgm:spPr/>
      <dgm:t>
        <a:bodyPr/>
        <a:lstStyle/>
        <a:p>
          <a:r>
            <a:rPr lang="tr-TR" b="0" i="0" dirty="0" err="1" smtClean="0"/>
            <a:t>İndirekt</a:t>
          </a:r>
          <a:r>
            <a:rPr lang="tr-TR" b="0" i="0" dirty="0" smtClean="0"/>
            <a:t> </a:t>
          </a:r>
          <a:r>
            <a:rPr lang="tr-TR" b="0" i="0" dirty="0" err="1" smtClean="0"/>
            <a:t>bilirubin</a:t>
          </a:r>
          <a:r>
            <a:rPr lang="tr-TR" b="0" i="0" dirty="0" smtClean="0"/>
            <a:t> düzeyi yükselince, kan-beyin engelini aşarak beyne girer ve beyin hücrelerinin zedelenmesine neden olur.</a:t>
          </a:r>
          <a:endParaRPr lang="tr-TR" dirty="0"/>
        </a:p>
      </dgm:t>
    </dgm:pt>
    <dgm:pt modelId="{F1691519-63C8-4DB0-989A-160FF48A5624}" type="parTrans" cxnId="{52408146-4F99-4CB3-B520-4C5AD9ACDD82}">
      <dgm:prSet/>
      <dgm:spPr/>
      <dgm:t>
        <a:bodyPr/>
        <a:lstStyle/>
        <a:p>
          <a:endParaRPr lang="tr-TR"/>
        </a:p>
      </dgm:t>
    </dgm:pt>
    <dgm:pt modelId="{E3B0FAF7-3706-4B69-AF98-BE12347BE15D}" type="sibTrans" cxnId="{52408146-4F99-4CB3-B520-4C5AD9ACDD82}">
      <dgm:prSet/>
      <dgm:spPr/>
      <dgm:t>
        <a:bodyPr/>
        <a:lstStyle/>
        <a:p>
          <a:endParaRPr lang="tr-TR"/>
        </a:p>
      </dgm:t>
    </dgm:pt>
    <dgm:pt modelId="{BFBA0B51-D28F-4292-A981-254841925F27}" type="pres">
      <dgm:prSet presAssocID="{952C0598-8A85-458A-83C6-F7CC3F2A819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A72F7EA-F01D-4853-9EAC-17429EFC9AAB}" type="pres">
      <dgm:prSet presAssocID="{5F8B650A-627E-4636-AD2D-4893789C434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F7BAE4-FB7A-4236-8222-50D6C5EDE89C}" type="pres">
      <dgm:prSet presAssocID="{C0F3467B-C274-49FB-9AA9-8FFE4B9779DD}" presName="sibTrans" presStyleCnt="0"/>
      <dgm:spPr/>
      <dgm:t>
        <a:bodyPr/>
        <a:lstStyle/>
        <a:p>
          <a:endParaRPr lang="tr-TR"/>
        </a:p>
      </dgm:t>
    </dgm:pt>
    <dgm:pt modelId="{DB8093A6-7BC2-47AE-A544-F4CE1B7F22E2}" type="pres">
      <dgm:prSet presAssocID="{35EBE8C7-EF65-4D51-8A2F-456D84D3137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EBD1700-8CF1-404E-8CA3-EA455293078D}" type="pres">
      <dgm:prSet presAssocID="{76F4D3A6-1C55-4798-8BA0-50BC9D91E80B}" presName="sibTrans" presStyleCnt="0"/>
      <dgm:spPr/>
      <dgm:t>
        <a:bodyPr/>
        <a:lstStyle/>
        <a:p>
          <a:endParaRPr lang="tr-TR"/>
        </a:p>
      </dgm:t>
    </dgm:pt>
    <dgm:pt modelId="{0656DBB1-4640-4054-BCB6-284F0352AB6D}" type="pres">
      <dgm:prSet presAssocID="{B4110CEA-4A0F-4E2D-A798-800BB8A3DA9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C352D7-4845-4C2C-A0BC-530DC93B1A48}" type="pres">
      <dgm:prSet presAssocID="{5AF912DD-F4C6-412D-803B-52CE0636AB27}" presName="sibTrans" presStyleCnt="0"/>
      <dgm:spPr/>
      <dgm:t>
        <a:bodyPr/>
        <a:lstStyle/>
        <a:p>
          <a:endParaRPr lang="tr-TR"/>
        </a:p>
      </dgm:t>
    </dgm:pt>
    <dgm:pt modelId="{38A605F8-2FEC-4E37-AF57-D8A04060D345}" type="pres">
      <dgm:prSet presAssocID="{ACFBDCE1-5296-475B-B401-29F90E4278E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099933A-7838-4AA1-AA47-9004E21D57B0}" type="pres">
      <dgm:prSet presAssocID="{9B736C4B-5EBE-481A-B780-151E10E5F77C}" presName="sibTrans" presStyleCnt="0"/>
      <dgm:spPr/>
      <dgm:t>
        <a:bodyPr/>
        <a:lstStyle/>
        <a:p>
          <a:endParaRPr lang="tr-TR"/>
        </a:p>
      </dgm:t>
    </dgm:pt>
    <dgm:pt modelId="{DB42BE84-0924-4365-AAA8-3B1879770E54}" type="pres">
      <dgm:prSet presAssocID="{9C81909B-B976-49D9-B17E-945A85BD82E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17C5744-43B8-4D1A-894B-AD399B9D6A9C}" srcId="{952C0598-8A85-458A-83C6-F7CC3F2A8193}" destId="{B4110CEA-4A0F-4E2D-A798-800BB8A3DA9F}" srcOrd="2" destOrd="0" parTransId="{24C276EA-047A-4FDD-9169-00086BBAF06B}" sibTransId="{5AF912DD-F4C6-412D-803B-52CE0636AB27}"/>
    <dgm:cxn modelId="{C03F79CB-7152-49CF-B9B1-A2ABA1A88B44}" srcId="{952C0598-8A85-458A-83C6-F7CC3F2A8193}" destId="{5F8B650A-627E-4636-AD2D-4893789C434C}" srcOrd="0" destOrd="0" parTransId="{04115E81-0AB0-4F36-BA4F-C49703BBB21E}" sibTransId="{C0F3467B-C274-49FB-9AA9-8FFE4B9779DD}"/>
    <dgm:cxn modelId="{E8118EC1-0909-46E3-B0E7-240F8309FD87}" type="presOf" srcId="{952C0598-8A85-458A-83C6-F7CC3F2A8193}" destId="{BFBA0B51-D28F-4292-A981-254841925F27}" srcOrd="0" destOrd="0" presId="urn:microsoft.com/office/officeart/2005/8/layout/default"/>
    <dgm:cxn modelId="{5D11A6A2-66A2-4D93-82D7-0084F83B23CB}" type="presOf" srcId="{35EBE8C7-EF65-4D51-8A2F-456D84D31378}" destId="{DB8093A6-7BC2-47AE-A544-F4CE1B7F22E2}" srcOrd="0" destOrd="0" presId="urn:microsoft.com/office/officeart/2005/8/layout/default"/>
    <dgm:cxn modelId="{52408146-4F99-4CB3-B520-4C5AD9ACDD82}" srcId="{952C0598-8A85-458A-83C6-F7CC3F2A8193}" destId="{9C81909B-B976-49D9-B17E-945A85BD82EF}" srcOrd="4" destOrd="0" parTransId="{F1691519-63C8-4DB0-989A-160FF48A5624}" sibTransId="{E3B0FAF7-3706-4B69-AF98-BE12347BE15D}"/>
    <dgm:cxn modelId="{5390E2D4-142E-4788-BA35-4146E4C4B094}" srcId="{952C0598-8A85-458A-83C6-F7CC3F2A8193}" destId="{35EBE8C7-EF65-4D51-8A2F-456D84D31378}" srcOrd="1" destOrd="0" parTransId="{F8489D5C-CA5F-487D-80E0-0C3B61DBF68F}" sibTransId="{76F4D3A6-1C55-4798-8BA0-50BC9D91E80B}"/>
    <dgm:cxn modelId="{19AAAE16-895B-4EDB-A6FD-46EAA5371D0D}" type="presOf" srcId="{9C81909B-B976-49D9-B17E-945A85BD82EF}" destId="{DB42BE84-0924-4365-AAA8-3B1879770E54}" srcOrd="0" destOrd="0" presId="urn:microsoft.com/office/officeart/2005/8/layout/default"/>
    <dgm:cxn modelId="{5BD027D7-4189-447F-B920-410EC291FE41}" type="presOf" srcId="{ACFBDCE1-5296-475B-B401-29F90E4278E9}" destId="{38A605F8-2FEC-4E37-AF57-D8A04060D345}" srcOrd="0" destOrd="0" presId="urn:microsoft.com/office/officeart/2005/8/layout/default"/>
    <dgm:cxn modelId="{0BBCD5B1-2932-44F6-A8BF-74236315BEBC}" srcId="{952C0598-8A85-458A-83C6-F7CC3F2A8193}" destId="{ACFBDCE1-5296-475B-B401-29F90E4278E9}" srcOrd="3" destOrd="0" parTransId="{1F66E176-6E07-4EC6-B768-0E444C5DEFC6}" sibTransId="{9B736C4B-5EBE-481A-B780-151E10E5F77C}"/>
    <dgm:cxn modelId="{6E3161B4-4C24-4C6F-BD45-4BEAFA50DE64}" type="presOf" srcId="{B4110CEA-4A0F-4E2D-A798-800BB8A3DA9F}" destId="{0656DBB1-4640-4054-BCB6-284F0352AB6D}" srcOrd="0" destOrd="0" presId="urn:microsoft.com/office/officeart/2005/8/layout/default"/>
    <dgm:cxn modelId="{0E811695-EEAB-4280-A88F-B3A387F06375}" type="presOf" srcId="{5F8B650A-627E-4636-AD2D-4893789C434C}" destId="{9A72F7EA-F01D-4853-9EAC-17429EFC9AAB}" srcOrd="0" destOrd="0" presId="urn:microsoft.com/office/officeart/2005/8/layout/default"/>
    <dgm:cxn modelId="{23CBC20B-9C7C-4C9D-9897-DF1E83778C99}" type="presParOf" srcId="{BFBA0B51-D28F-4292-A981-254841925F27}" destId="{9A72F7EA-F01D-4853-9EAC-17429EFC9AAB}" srcOrd="0" destOrd="0" presId="urn:microsoft.com/office/officeart/2005/8/layout/default"/>
    <dgm:cxn modelId="{53472887-EC10-4FA5-91D3-FE99175CD230}" type="presParOf" srcId="{BFBA0B51-D28F-4292-A981-254841925F27}" destId="{7DF7BAE4-FB7A-4236-8222-50D6C5EDE89C}" srcOrd="1" destOrd="0" presId="urn:microsoft.com/office/officeart/2005/8/layout/default"/>
    <dgm:cxn modelId="{0F96139E-27D7-45AD-A03D-1EE6CB7CFABD}" type="presParOf" srcId="{BFBA0B51-D28F-4292-A981-254841925F27}" destId="{DB8093A6-7BC2-47AE-A544-F4CE1B7F22E2}" srcOrd="2" destOrd="0" presId="urn:microsoft.com/office/officeart/2005/8/layout/default"/>
    <dgm:cxn modelId="{11D6AE1E-0286-43A4-B3C5-F0650669A3E7}" type="presParOf" srcId="{BFBA0B51-D28F-4292-A981-254841925F27}" destId="{CEBD1700-8CF1-404E-8CA3-EA455293078D}" srcOrd="3" destOrd="0" presId="urn:microsoft.com/office/officeart/2005/8/layout/default"/>
    <dgm:cxn modelId="{E91CB7D3-66C0-44D0-9BF2-D727526F8B92}" type="presParOf" srcId="{BFBA0B51-D28F-4292-A981-254841925F27}" destId="{0656DBB1-4640-4054-BCB6-284F0352AB6D}" srcOrd="4" destOrd="0" presId="urn:microsoft.com/office/officeart/2005/8/layout/default"/>
    <dgm:cxn modelId="{F4A3F895-1591-407F-BFF2-CF023ED2D9E4}" type="presParOf" srcId="{BFBA0B51-D28F-4292-A981-254841925F27}" destId="{B8C352D7-4845-4C2C-A0BC-530DC93B1A48}" srcOrd="5" destOrd="0" presId="urn:microsoft.com/office/officeart/2005/8/layout/default"/>
    <dgm:cxn modelId="{490EB98F-AFE5-4653-938A-6CC68DF4BD5E}" type="presParOf" srcId="{BFBA0B51-D28F-4292-A981-254841925F27}" destId="{38A605F8-2FEC-4E37-AF57-D8A04060D345}" srcOrd="6" destOrd="0" presId="urn:microsoft.com/office/officeart/2005/8/layout/default"/>
    <dgm:cxn modelId="{2D4B02C5-A1CB-42E8-BDEB-F1C36D790C33}" type="presParOf" srcId="{BFBA0B51-D28F-4292-A981-254841925F27}" destId="{7099933A-7838-4AA1-AA47-9004E21D57B0}" srcOrd="7" destOrd="0" presId="urn:microsoft.com/office/officeart/2005/8/layout/default"/>
    <dgm:cxn modelId="{6729BD8F-6529-4770-9FB9-D386B8012ABB}" type="presParOf" srcId="{BFBA0B51-D28F-4292-A981-254841925F27}" destId="{DB42BE84-0924-4365-AAA8-3B1879770E5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72F7EA-F01D-4853-9EAC-17429EFC9AAB}">
      <dsp:nvSpPr>
        <dsp:cNvPr id="0" name=""/>
        <dsp:cNvSpPr/>
      </dsp:nvSpPr>
      <dsp:spPr>
        <a:xfrm>
          <a:off x="0" y="193027"/>
          <a:ext cx="3557295" cy="21343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0" i="0" kern="1200" dirty="0" smtClean="0"/>
            <a:t>ABO ve RH uyuşmazlığı, ilaçlar, aile öyküsü, gebelik diyabeti etkendir.</a:t>
          </a:r>
          <a:endParaRPr lang="tr-TR" sz="2200" kern="1200" dirty="0"/>
        </a:p>
      </dsp:txBody>
      <dsp:txXfrm>
        <a:off x="0" y="193027"/>
        <a:ext cx="3557295" cy="2134377"/>
      </dsp:txXfrm>
    </dsp:sp>
    <dsp:sp modelId="{DB8093A6-7BC2-47AE-A544-F4CE1B7F22E2}">
      <dsp:nvSpPr>
        <dsp:cNvPr id="0" name=""/>
        <dsp:cNvSpPr/>
      </dsp:nvSpPr>
      <dsp:spPr>
        <a:xfrm>
          <a:off x="3913025" y="193027"/>
          <a:ext cx="3557295" cy="21343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0" i="0" kern="1200" dirty="0" smtClean="0"/>
            <a:t>Kan serum </a:t>
          </a:r>
          <a:r>
            <a:rPr lang="tr-TR" sz="2200" b="0" i="0" kern="1200" dirty="0" err="1" smtClean="0"/>
            <a:t>biluribin</a:t>
          </a:r>
          <a:r>
            <a:rPr lang="tr-TR" sz="2200" b="0" i="0" kern="1200" dirty="0" smtClean="0"/>
            <a:t> düzeyinin normal sınırların üzerinde olmasıdır. </a:t>
          </a:r>
          <a:r>
            <a:rPr lang="tr-TR" sz="2200" b="0" i="0" kern="1200" dirty="0" err="1" smtClean="0"/>
            <a:t>Term</a:t>
          </a:r>
          <a:r>
            <a:rPr lang="tr-TR" sz="2200" b="0" i="0" kern="1200" dirty="0" smtClean="0"/>
            <a:t> bebeklerin %60’ı, </a:t>
          </a:r>
          <a:r>
            <a:rPr lang="tr-TR" sz="2200" b="0" i="0" kern="1200" dirty="0" err="1" smtClean="0"/>
            <a:t>pretermlerin</a:t>
          </a:r>
          <a:r>
            <a:rPr lang="tr-TR" sz="2200" b="0" i="0" kern="1200" dirty="0" smtClean="0"/>
            <a:t> %80’inde yaşamın ilk haftasında sarılık görülür.</a:t>
          </a:r>
          <a:endParaRPr lang="tr-TR" sz="2200" kern="1200" dirty="0"/>
        </a:p>
      </dsp:txBody>
      <dsp:txXfrm>
        <a:off x="3913025" y="193027"/>
        <a:ext cx="3557295" cy="2134377"/>
      </dsp:txXfrm>
    </dsp:sp>
    <dsp:sp modelId="{0656DBB1-4640-4054-BCB6-284F0352AB6D}">
      <dsp:nvSpPr>
        <dsp:cNvPr id="0" name=""/>
        <dsp:cNvSpPr/>
      </dsp:nvSpPr>
      <dsp:spPr>
        <a:xfrm>
          <a:off x="7826051" y="193027"/>
          <a:ext cx="3557295" cy="21343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0" i="0" kern="1200" smtClean="0"/>
            <a:t>Karaciğerin immatüritesi nedeniyle prematüre bebekte kernikterus gelişme riski, termdeki bebeğe oranla daha yüksektir.</a:t>
          </a:r>
          <a:endParaRPr lang="tr-TR" sz="2200" kern="1200"/>
        </a:p>
      </dsp:txBody>
      <dsp:txXfrm>
        <a:off x="7826051" y="193027"/>
        <a:ext cx="3557295" cy="2134377"/>
      </dsp:txXfrm>
    </dsp:sp>
    <dsp:sp modelId="{38A605F8-2FEC-4E37-AF57-D8A04060D345}">
      <dsp:nvSpPr>
        <dsp:cNvPr id="0" name=""/>
        <dsp:cNvSpPr/>
      </dsp:nvSpPr>
      <dsp:spPr>
        <a:xfrm>
          <a:off x="1956512" y="2683134"/>
          <a:ext cx="3557295" cy="21343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0" i="0" kern="1200" dirty="0" smtClean="0"/>
            <a:t>Bu durum, eritrositlerin aşırı yıkımı sonucu kanda </a:t>
          </a:r>
          <a:r>
            <a:rPr lang="tr-TR" sz="2200" b="0" i="0" kern="1200" dirty="0" err="1" smtClean="0"/>
            <a:t>indirekt</a:t>
          </a:r>
          <a:r>
            <a:rPr lang="tr-TR" sz="2200" b="0" i="0" kern="1200" dirty="0" smtClean="0"/>
            <a:t> </a:t>
          </a:r>
          <a:r>
            <a:rPr lang="tr-TR" sz="2200" b="0" i="0" kern="1200" dirty="0" err="1" smtClean="0"/>
            <a:t>billirubin</a:t>
          </a:r>
          <a:r>
            <a:rPr lang="tr-TR" sz="2200" b="0" i="0" kern="1200" dirty="0" smtClean="0"/>
            <a:t> düzeyinin birikmesiyle </a:t>
          </a:r>
          <a:r>
            <a:rPr lang="tr-TR" sz="2200" b="0" i="0" kern="1200" dirty="0" err="1" smtClean="0"/>
            <a:t>görürlür</a:t>
          </a:r>
          <a:r>
            <a:rPr lang="tr-TR" sz="2200" b="0" i="0" kern="1200" dirty="0" smtClean="0"/>
            <a:t>.</a:t>
          </a:r>
          <a:endParaRPr lang="tr-TR" sz="2200" kern="1200" dirty="0"/>
        </a:p>
      </dsp:txBody>
      <dsp:txXfrm>
        <a:off x="1956512" y="2683134"/>
        <a:ext cx="3557295" cy="2134377"/>
      </dsp:txXfrm>
    </dsp:sp>
    <dsp:sp modelId="{DB42BE84-0924-4365-AAA8-3B1879770E54}">
      <dsp:nvSpPr>
        <dsp:cNvPr id="0" name=""/>
        <dsp:cNvSpPr/>
      </dsp:nvSpPr>
      <dsp:spPr>
        <a:xfrm>
          <a:off x="5869538" y="2683134"/>
          <a:ext cx="3557295" cy="21343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0" i="0" kern="1200" dirty="0" err="1" smtClean="0"/>
            <a:t>İndirekt</a:t>
          </a:r>
          <a:r>
            <a:rPr lang="tr-TR" sz="2200" b="0" i="0" kern="1200" dirty="0" smtClean="0"/>
            <a:t> </a:t>
          </a:r>
          <a:r>
            <a:rPr lang="tr-TR" sz="2200" b="0" i="0" kern="1200" dirty="0" err="1" smtClean="0"/>
            <a:t>bilirubin</a:t>
          </a:r>
          <a:r>
            <a:rPr lang="tr-TR" sz="2200" b="0" i="0" kern="1200" dirty="0" smtClean="0"/>
            <a:t> düzeyi yükselince, kan-beyin engelini aşarak beyne girer ve beyin hücrelerinin zedelenmesine neden olur.</a:t>
          </a:r>
          <a:endParaRPr lang="tr-TR" sz="2200" kern="1200" dirty="0"/>
        </a:p>
      </dsp:txBody>
      <dsp:txXfrm>
        <a:off x="5869538" y="2683134"/>
        <a:ext cx="3557295" cy="21343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D90B-1326-4D2E-8AEB-029B0B6B325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8BFD-3984-4208-816C-3C25D3A23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103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D90B-1326-4D2E-8AEB-029B0B6B325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8BFD-3984-4208-816C-3C25D3A23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2914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D90B-1326-4D2E-8AEB-029B0B6B325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8BFD-3984-4208-816C-3C25D3A23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D90B-1326-4D2E-8AEB-029B0B6B325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8BFD-3984-4208-816C-3C25D3A23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977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D90B-1326-4D2E-8AEB-029B0B6B325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8BFD-3984-4208-816C-3C25D3A23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217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D90B-1326-4D2E-8AEB-029B0B6B325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8BFD-3984-4208-816C-3C25D3A23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211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D90B-1326-4D2E-8AEB-029B0B6B325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8BFD-3984-4208-816C-3C25D3A23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2242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D90B-1326-4D2E-8AEB-029B0B6B325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8BFD-3984-4208-816C-3C25D3A23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713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D90B-1326-4D2E-8AEB-029B0B6B325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8BFD-3984-4208-816C-3C25D3A23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95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D90B-1326-4D2E-8AEB-029B0B6B325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8BFD-3984-4208-816C-3C25D3A23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811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D90B-1326-4D2E-8AEB-029B0B6B325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8BFD-3984-4208-816C-3C25D3A23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18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AD90B-1326-4D2E-8AEB-029B0B6B325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08BFD-3984-4208-816C-3C25D3A23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0517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dirty="0" err="1"/>
              <a:t>Yenidoğanda</a:t>
            </a:r>
            <a:r>
              <a:rPr lang="tr-TR" dirty="0"/>
              <a:t> sık görülen Hematolojik ve immünolojik sorunlar ve bakımı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DR. ÖĞR. ÜYESİ GAMZE KAŞ ALAY</a:t>
            </a:r>
          </a:p>
        </p:txBody>
      </p:sp>
    </p:spTree>
    <p:extLst>
      <p:ext uri="{BB962C8B-B14F-4D97-AF65-F5344CB8AC3E}">
        <p14:creationId xmlns:p14="http://schemas.microsoft.com/office/powerpoint/2010/main" val="110980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8323" y="201480"/>
            <a:ext cx="11608836" cy="1325563"/>
          </a:xfrm>
        </p:spPr>
        <p:txBody>
          <a:bodyPr>
            <a:normAutofit/>
          </a:bodyPr>
          <a:lstStyle/>
          <a:p>
            <a:r>
              <a:rPr lang="tr-TR" sz="4000" b="1" dirty="0">
                <a:solidFill>
                  <a:srgbClr val="0070C0"/>
                </a:solidFill>
                <a:latin typeface="+mn-lt"/>
              </a:rPr>
              <a:t>3</a:t>
            </a:r>
            <a:r>
              <a:rPr lang="tr-TR" sz="4000" b="1" dirty="0" smtClean="0">
                <a:solidFill>
                  <a:srgbClr val="0070C0"/>
                </a:solidFill>
                <a:latin typeface="+mn-lt"/>
              </a:rPr>
              <a:t>. </a:t>
            </a:r>
            <a:r>
              <a:rPr lang="tr-TR" sz="4000" b="1" dirty="0" err="1" smtClean="0">
                <a:solidFill>
                  <a:srgbClr val="0070C0"/>
                </a:solidFill>
                <a:latin typeface="+mn-lt"/>
              </a:rPr>
              <a:t>Yenidoğan</a:t>
            </a:r>
            <a:r>
              <a:rPr lang="tr-TR" sz="40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tr-TR" sz="4000" b="1" dirty="0" err="1" smtClean="0">
                <a:solidFill>
                  <a:srgbClr val="0070C0"/>
                </a:solidFill>
                <a:latin typeface="+mn-lt"/>
              </a:rPr>
              <a:t>Hemorajik</a:t>
            </a:r>
            <a:r>
              <a:rPr lang="tr-TR" sz="4000" b="1" dirty="0" smtClean="0">
                <a:solidFill>
                  <a:srgbClr val="0070C0"/>
                </a:solidFill>
                <a:latin typeface="+mn-lt"/>
              </a:rPr>
              <a:t> Hastalığı</a:t>
            </a:r>
            <a:endParaRPr lang="tr-TR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951" y="1527043"/>
            <a:ext cx="11859208" cy="5190997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Prenatal dönemde </a:t>
            </a:r>
            <a:r>
              <a:rPr lang="tr-TR" dirty="0" err="1" smtClean="0"/>
              <a:t>Plesental</a:t>
            </a:r>
            <a:r>
              <a:rPr lang="tr-TR" dirty="0" smtClean="0"/>
              <a:t> K vitamini geçişinin az olmasına bağlı olarak </a:t>
            </a:r>
            <a:r>
              <a:rPr lang="tr-TR" dirty="0" err="1" smtClean="0"/>
              <a:t>yenidoğanda</a:t>
            </a:r>
            <a:r>
              <a:rPr lang="tr-TR" dirty="0" smtClean="0"/>
              <a:t> faktör 2, 7, 9, 10 sentezinde meydana gelen azalma sonucu erken, klasik ve geç tip </a:t>
            </a:r>
            <a:r>
              <a:rPr lang="tr-TR" dirty="0" err="1" smtClean="0"/>
              <a:t>hemorajik</a:t>
            </a:r>
            <a:r>
              <a:rPr lang="tr-TR" dirty="0" smtClean="0"/>
              <a:t> hastalık gelişebilmektedir. </a:t>
            </a:r>
          </a:p>
          <a:p>
            <a:pPr algn="just"/>
            <a:r>
              <a:rPr lang="tr-TR" dirty="0" smtClean="0"/>
              <a:t>Erken formu genellikle vitamin K metabolizmasını bloke eden </a:t>
            </a:r>
            <a:r>
              <a:rPr lang="tr-TR" dirty="0" err="1" smtClean="0"/>
              <a:t>maternal</a:t>
            </a:r>
            <a:r>
              <a:rPr lang="tr-TR" dirty="0" smtClean="0"/>
              <a:t> ilaçlarla ilişkilidir. </a:t>
            </a:r>
            <a:r>
              <a:rPr lang="tr-TR" dirty="0"/>
              <a:t>Y</a:t>
            </a:r>
            <a:r>
              <a:rPr lang="tr-TR" dirty="0" smtClean="0"/>
              <a:t>aşamın ilk 24 saatinde ortaya çıkar. </a:t>
            </a:r>
          </a:p>
          <a:p>
            <a:pPr algn="just"/>
            <a:r>
              <a:rPr lang="tr-TR" dirty="0" smtClean="0"/>
              <a:t>Klasik tip yaşamın 2 ila 7. günler arasında ortaya çıkar. Özellikle annenin yetersiz beslenmesi ya da bebeğin yetersiz beslenmesine bağlıdır. </a:t>
            </a:r>
          </a:p>
          <a:p>
            <a:pPr algn="just"/>
            <a:r>
              <a:rPr lang="tr-TR" dirty="0" smtClean="0"/>
              <a:t>Geç tip yaşamın 8. günü ile 6. ay arasında ortaya </a:t>
            </a:r>
            <a:r>
              <a:rPr lang="tr-TR" dirty="0"/>
              <a:t>çıkar, vitamin K emilimi bozukluğuyla ilişkilidir. </a:t>
            </a:r>
            <a:r>
              <a:rPr lang="tr-TR" dirty="0" smtClean="0"/>
              <a:t>Emzirme, yetersiz beslenme, karaciğer, pankreas hastalıkları ya da GİS bozukluklar risk faktörleridir.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3060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3265" y="158620"/>
            <a:ext cx="11644604" cy="6484776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i="1" dirty="0" smtClean="0"/>
              <a:t>Genel belirti ve bulguları</a:t>
            </a:r>
          </a:p>
          <a:p>
            <a:pPr algn="just"/>
            <a:r>
              <a:rPr lang="tr-TR" dirty="0"/>
              <a:t>G</a:t>
            </a:r>
            <a:r>
              <a:rPr lang="tr-TR" dirty="0" smtClean="0"/>
              <a:t>öbek bağında kanama, </a:t>
            </a:r>
            <a:r>
              <a:rPr lang="tr-TR" dirty="0" err="1" smtClean="0"/>
              <a:t>sefal</a:t>
            </a:r>
            <a:r>
              <a:rPr lang="tr-TR" dirty="0" smtClean="0"/>
              <a:t> </a:t>
            </a:r>
            <a:r>
              <a:rPr lang="tr-TR" dirty="0" err="1" smtClean="0"/>
              <a:t>hematom</a:t>
            </a:r>
            <a:r>
              <a:rPr lang="tr-TR" dirty="0" smtClean="0"/>
              <a:t>, </a:t>
            </a:r>
            <a:r>
              <a:rPr lang="tr-TR" dirty="0" err="1" smtClean="0"/>
              <a:t>intrakranial</a:t>
            </a:r>
            <a:r>
              <a:rPr lang="tr-TR" dirty="0" smtClean="0"/>
              <a:t> kanama, GİS kanama, </a:t>
            </a:r>
            <a:r>
              <a:rPr lang="tr-TR" dirty="0" err="1" smtClean="0"/>
              <a:t>mukoz</a:t>
            </a:r>
            <a:r>
              <a:rPr lang="tr-TR" dirty="0" smtClean="0"/>
              <a:t> </a:t>
            </a:r>
            <a:r>
              <a:rPr lang="tr-TR" dirty="0" err="1" smtClean="0"/>
              <a:t>membranda</a:t>
            </a:r>
            <a:r>
              <a:rPr lang="tr-TR" dirty="0" smtClean="0"/>
              <a:t> kanama </a:t>
            </a:r>
          </a:p>
          <a:p>
            <a:pPr algn="just"/>
            <a:r>
              <a:rPr lang="tr-TR" dirty="0" smtClean="0"/>
              <a:t>Tanısal yöntemlerde, geleneksel </a:t>
            </a:r>
            <a:r>
              <a:rPr lang="tr-TR" dirty="0" err="1" smtClean="0"/>
              <a:t>koagülasyon</a:t>
            </a:r>
            <a:r>
              <a:rPr lang="tr-TR" dirty="0" smtClean="0"/>
              <a:t> testlerinin sonuçları PT uzaması, ardından normal </a:t>
            </a:r>
            <a:r>
              <a:rPr lang="tr-TR" dirty="0" err="1" smtClean="0"/>
              <a:t>fibrojen</a:t>
            </a:r>
            <a:r>
              <a:rPr lang="tr-TR" dirty="0" smtClean="0"/>
              <a:t> konsantrasyonu ve normal PLT ile birlikte </a:t>
            </a:r>
            <a:r>
              <a:rPr lang="tr-TR" dirty="0" err="1" smtClean="0"/>
              <a:t>aPTT</a:t>
            </a:r>
            <a:r>
              <a:rPr lang="tr-TR" dirty="0" smtClean="0"/>
              <a:t> uzaması gösterdiğinde, yeni doğanın </a:t>
            </a:r>
            <a:r>
              <a:rPr lang="tr-TR" dirty="0" err="1" smtClean="0"/>
              <a:t>hemorajik</a:t>
            </a:r>
            <a:r>
              <a:rPr lang="tr-TR" dirty="0" smtClean="0"/>
              <a:t> hastalığından şüphelenilmelidir.</a:t>
            </a:r>
          </a:p>
          <a:p>
            <a:pPr algn="just"/>
            <a:r>
              <a:rPr lang="tr-TR" dirty="0"/>
              <a:t>R</a:t>
            </a:r>
            <a:r>
              <a:rPr lang="tr-TR" dirty="0" smtClean="0"/>
              <a:t>utin olarak doğum sonrası yapılan K vitamini uygulaması, ebeveynlerin reddetme eğilimi sonucunda artan vaka sayısına neden olmuştur.</a:t>
            </a:r>
          </a:p>
          <a:p>
            <a:pPr algn="just"/>
            <a:r>
              <a:rPr lang="tr-TR" dirty="0" smtClean="0"/>
              <a:t>Akut kanama nedeniyle K vitamini eksikliği olan </a:t>
            </a:r>
            <a:r>
              <a:rPr lang="tr-TR" dirty="0" err="1" smtClean="0"/>
              <a:t>yenidoğanlar</a:t>
            </a:r>
            <a:r>
              <a:rPr lang="tr-TR" dirty="0" smtClean="0"/>
              <a:t> IV K vitamini ile tedavi edilmelidir. </a:t>
            </a:r>
          </a:p>
          <a:p>
            <a:pPr algn="just"/>
            <a:r>
              <a:rPr lang="tr-TR" dirty="0" smtClean="0"/>
              <a:t>Ancak K vitamini etki etmesi için gereken zaman nedeniyle </a:t>
            </a:r>
            <a:r>
              <a:rPr lang="tr-TR" dirty="0" err="1" smtClean="0"/>
              <a:t>intrakranial</a:t>
            </a:r>
            <a:r>
              <a:rPr lang="tr-TR" dirty="0" smtClean="0"/>
              <a:t> kanaması olan </a:t>
            </a:r>
            <a:r>
              <a:rPr lang="tr-TR" dirty="0" err="1" smtClean="0"/>
              <a:t>yenidoğanlar</a:t>
            </a:r>
            <a:r>
              <a:rPr lang="tr-TR" dirty="0" smtClean="0"/>
              <a:t> derhal taze dolmuş plazma-TDP ile tedavi edilmelidir.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0135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5017" y="130013"/>
            <a:ext cx="10515600" cy="1325563"/>
          </a:xfrm>
        </p:spPr>
        <p:txBody>
          <a:bodyPr/>
          <a:lstStyle/>
          <a:p>
            <a:r>
              <a:rPr lang="tr-TR" b="1" dirty="0">
                <a:solidFill>
                  <a:srgbClr val="0070C0"/>
                </a:solidFill>
                <a:latin typeface="+mn-lt"/>
              </a:rPr>
              <a:t>4</a:t>
            </a:r>
            <a:r>
              <a:rPr lang="tr-TR" b="1" dirty="0" smtClean="0">
                <a:solidFill>
                  <a:srgbClr val="0070C0"/>
                </a:solidFill>
                <a:latin typeface="+mn-lt"/>
              </a:rPr>
              <a:t>. Hemofili</a:t>
            </a:r>
            <a:endParaRPr lang="tr-TR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315" y="1142385"/>
            <a:ext cx="12045820" cy="4008113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Hemofili A Faktör VIII pıhtılaşma faktörünün, hemofili B ise Faktör IX pıhtılaşma faktörünün eksikliğinden veya yetersizliklerinden kaynaklanan, nadir görülen kalıtsal resesif </a:t>
            </a:r>
            <a:r>
              <a:rPr lang="tr-TR" dirty="0" err="1" smtClean="0"/>
              <a:t>X’e</a:t>
            </a:r>
            <a:r>
              <a:rPr lang="tr-TR" dirty="0" smtClean="0"/>
              <a:t> bağlı kanama bozukluklarıdır.</a:t>
            </a:r>
            <a:endParaRPr lang="tr-TR" dirty="0"/>
          </a:p>
          <a:p>
            <a:r>
              <a:rPr lang="tr-TR" dirty="0" err="1" smtClean="0"/>
              <a:t>Hemofiliğe</a:t>
            </a:r>
            <a:r>
              <a:rPr lang="tr-TR" dirty="0" smtClean="0"/>
              <a:t> bağlı kanama </a:t>
            </a:r>
            <a:r>
              <a:rPr lang="tr-TR" dirty="0" err="1" smtClean="0"/>
              <a:t>yenidoğanlarda</a:t>
            </a:r>
            <a:r>
              <a:rPr lang="tr-TR" dirty="0" smtClean="0"/>
              <a:t> sıklıkla </a:t>
            </a:r>
            <a:r>
              <a:rPr lang="tr-TR" dirty="0" err="1" smtClean="0">
                <a:solidFill>
                  <a:srgbClr val="00B050"/>
                </a:solidFill>
              </a:rPr>
              <a:t>sefal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hematom</a:t>
            </a:r>
            <a:r>
              <a:rPr lang="tr-TR" dirty="0" smtClean="0">
                <a:solidFill>
                  <a:srgbClr val="00B050"/>
                </a:solidFill>
              </a:rPr>
              <a:t>, girişim yerinde kanama, göbek kordonu ayrılması ve sünnet sonrası kanama </a:t>
            </a:r>
            <a:r>
              <a:rPr lang="tr-TR" dirty="0" smtClean="0"/>
              <a:t>olarak gözlenir. Hastaların bir kısmı </a:t>
            </a:r>
            <a:r>
              <a:rPr lang="tr-TR" dirty="0" err="1" smtClean="0"/>
              <a:t>yenidoğan</a:t>
            </a:r>
            <a:r>
              <a:rPr lang="tr-TR" dirty="0" smtClean="0"/>
              <a:t> döneminde İK kanamalarla bulgu verir. Bu olguların büyük çoğunun ağır hemofili A hastalarıdır. </a:t>
            </a:r>
            <a:r>
              <a:rPr lang="tr-TR" b="1" dirty="0" smtClean="0"/>
              <a:t>Bu kanamalar </a:t>
            </a:r>
            <a:r>
              <a:rPr lang="tr-TR" b="1" dirty="0" err="1" smtClean="0"/>
              <a:t>spontan</a:t>
            </a:r>
            <a:r>
              <a:rPr lang="tr-TR" b="1" dirty="0" smtClean="0"/>
              <a:t>, </a:t>
            </a:r>
            <a:r>
              <a:rPr lang="tr-TR" b="1" dirty="0" err="1" smtClean="0"/>
              <a:t>travmatik</a:t>
            </a:r>
            <a:r>
              <a:rPr lang="tr-TR" b="1" dirty="0" smtClean="0"/>
              <a:t>, girişimlerle ilişkili ya da herhangi bir nedenle bağlı olmaksızın ortaya çıkabilir.</a:t>
            </a:r>
          </a:p>
          <a:p>
            <a:r>
              <a:rPr lang="tr-TR" dirty="0"/>
              <a:t>Her iki faktör eksikliğinin tedavisi, ilgili eksik faktörlerin yerine konmasıdır. </a:t>
            </a:r>
            <a:r>
              <a:rPr lang="tr-TR" dirty="0" err="1"/>
              <a:t>Semptomatik</a:t>
            </a:r>
            <a:r>
              <a:rPr lang="tr-TR" dirty="0"/>
              <a:t> </a:t>
            </a:r>
            <a:r>
              <a:rPr lang="tr-TR" dirty="0" err="1"/>
              <a:t>yenidoğanın</a:t>
            </a:r>
            <a:r>
              <a:rPr lang="tr-TR" dirty="0"/>
              <a:t> </a:t>
            </a:r>
            <a:r>
              <a:rPr lang="tr-TR" dirty="0" smtClean="0"/>
              <a:t>TDP ile </a:t>
            </a:r>
            <a:r>
              <a:rPr lang="tr-TR" dirty="0"/>
              <a:t>tedavi edilmesi, devam eden kanama görüntüleme onayı beklemeden yapılmalıdır. </a:t>
            </a:r>
            <a:r>
              <a:rPr lang="tr-TR" dirty="0" err="1" smtClean="0"/>
              <a:t>Yenidoğanlarda</a:t>
            </a:r>
            <a:r>
              <a:rPr lang="tr-TR" dirty="0" smtClean="0"/>
              <a:t> </a:t>
            </a:r>
            <a:r>
              <a:rPr lang="tr-TR" dirty="0"/>
              <a:t>yetişkinlere kıyasla daha sık aralıklarla ve daha yüksek dozlarda faktör </a:t>
            </a:r>
            <a:r>
              <a:rPr lang="tr-TR" dirty="0" err="1"/>
              <a:t>replasmanı</a:t>
            </a:r>
            <a:r>
              <a:rPr lang="tr-TR" dirty="0"/>
              <a:t> gerekebilir.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4027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YENİDOĞANIN HEMOLİTİK HASTALIĞI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1. ABO </a:t>
            </a:r>
            <a:r>
              <a:rPr lang="tr-TR" b="1" dirty="0" err="1" smtClean="0">
                <a:solidFill>
                  <a:srgbClr val="0070C0"/>
                </a:solidFill>
              </a:rPr>
              <a:t>Hemolitik</a:t>
            </a:r>
            <a:r>
              <a:rPr lang="tr-TR" b="1" dirty="0" smtClean="0">
                <a:solidFill>
                  <a:srgbClr val="0070C0"/>
                </a:solidFill>
              </a:rPr>
              <a:t> Hastalık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651589" y="2556216"/>
            <a:ext cx="1070221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/>
              <a:t>Fetüsün majör kan grubu antijenleri anneden farklı olduğu zaman </a:t>
            </a:r>
            <a:r>
              <a:rPr lang="tr-TR" sz="2800" dirty="0" err="1" smtClean="0"/>
              <a:t>hemolitik</a:t>
            </a:r>
            <a:r>
              <a:rPr lang="tr-TR" sz="2800" dirty="0" smtClean="0"/>
              <a:t> </a:t>
            </a:r>
            <a:r>
              <a:rPr lang="tr-TR" sz="2800" dirty="0" err="1" smtClean="0"/>
              <a:t>hast</a:t>
            </a:r>
            <a:r>
              <a:rPr lang="tr-TR" sz="2800" dirty="0" smtClean="0"/>
              <a:t>. ortaya çıkabilir.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err="1" smtClean="0"/>
              <a:t>Rh</a:t>
            </a:r>
            <a:r>
              <a:rPr lang="tr-TR" sz="2800" dirty="0" smtClean="0"/>
              <a:t> uyuşmazlığından daha sıktır. Ancak </a:t>
            </a:r>
            <a:r>
              <a:rPr lang="tr-TR" sz="2800" dirty="0" err="1" smtClean="0"/>
              <a:t>Rh</a:t>
            </a:r>
            <a:r>
              <a:rPr lang="tr-TR" sz="2800" dirty="0" smtClean="0"/>
              <a:t> uyuşmazlığı kadar ciddi bir </a:t>
            </a:r>
            <a:r>
              <a:rPr lang="tr-TR" sz="2800" dirty="0" err="1" smtClean="0"/>
              <a:t>hemolize</a:t>
            </a:r>
            <a:r>
              <a:rPr lang="tr-TR" sz="2800" dirty="0" smtClean="0"/>
              <a:t> neden olmaz.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>
                <a:solidFill>
                  <a:srgbClr val="0070C0"/>
                </a:solidFill>
              </a:rPr>
              <a:t>Genelde anne 0, bebek A ya da B grubudur.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/>
              <a:t>Sarılık doğumdan sonra ilk 24 saatte başlar. Bazen </a:t>
            </a:r>
            <a:r>
              <a:rPr lang="tr-TR" sz="2800" dirty="0" err="1" smtClean="0"/>
              <a:t>kernikterusa</a:t>
            </a:r>
            <a:r>
              <a:rPr lang="tr-TR" sz="2800" dirty="0" smtClean="0"/>
              <a:t> neden olabilir.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/>
              <a:t>Bebeğin beslenmesi, fototerapi ve kan transfüzyonu yapılır.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03388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  <a:latin typeface="+mn-lt"/>
              </a:rPr>
              <a:t>2. RH Uyuşmazlığı</a:t>
            </a:r>
            <a:endParaRPr lang="tr-TR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9879" y="1595536"/>
            <a:ext cx="11364684" cy="487057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b="1" dirty="0"/>
              <a:t>A</a:t>
            </a:r>
            <a:r>
              <a:rPr lang="tr-TR" b="1" dirty="0" smtClean="0"/>
              <a:t>nne </a:t>
            </a:r>
            <a:r>
              <a:rPr lang="tr-TR" b="1" dirty="0" err="1"/>
              <a:t>Rh</a:t>
            </a:r>
            <a:r>
              <a:rPr lang="tr-TR" b="1" dirty="0"/>
              <a:t>-</a:t>
            </a:r>
            <a:r>
              <a:rPr lang="tr-TR" dirty="0"/>
              <a:t>, </a:t>
            </a:r>
            <a:r>
              <a:rPr lang="tr-TR" b="1" dirty="0"/>
              <a:t>fetüs </a:t>
            </a:r>
            <a:r>
              <a:rPr lang="tr-TR" b="1" dirty="0" err="1"/>
              <a:t>Rh</a:t>
            </a:r>
            <a:r>
              <a:rPr lang="tr-TR" b="1" dirty="0"/>
              <a:t>+ </a:t>
            </a:r>
            <a:r>
              <a:rPr lang="tr-TR" dirty="0"/>
              <a:t>ise </a:t>
            </a:r>
            <a:r>
              <a:rPr lang="tr-TR" dirty="0" err="1"/>
              <a:t>hemoliz</a:t>
            </a:r>
            <a:r>
              <a:rPr lang="tr-TR" dirty="0"/>
              <a:t> olur ve </a:t>
            </a:r>
            <a:r>
              <a:rPr lang="tr-TR" dirty="0" err="1"/>
              <a:t>indirekt</a:t>
            </a:r>
            <a:r>
              <a:rPr lang="tr-TR" dirty="0"/>
              <a:t> </a:t>
            </a:r>
            <a:r>
              <a:rPr lang="tr-TR" dirty="0" err="1"/>
              <a:t>biluribin</a:t>
            </a:r>
            <a:r>
              <a:rPr lang="tr-TR" dirty="0"/>
              <a:t> yükselir.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i="1" dirty="0">
                <a:solidFill>
                  <a:srgbClr val="00B0F0"/>
                </a:solidFill>
              </a:rPr>
              <a:t>Hafif </a:t>
            </a:r>
            <a:r>
              <a:rPr lang="tr-TR" i="1" dirty="0" err="1">
                <a:solidFill>
                  <a:srgbClr val="00B0F0"/>
                </a:solidFill>
              </a:rPr>
              <a:t>hemolitik</a:t>
            </a:r>
            <a:r>
              <a:rPr lang="tr-TR" i="1" dirty="0">
                <a:solidFill>
                  <a:srgbClr val="00B0F0"/>
                </a:solidFill>
              </a:rPr>
              <a:t> hastalık: </a:t>
            </a:r>
            <a:r>
              <a:rPr lang="tr-TR" dirty="0"/>
              <a:t>hafif anemi vardır, </a:t>
            </a:r>
            <a:r>
              <a:rPr lang="tr-TR" dirty="0" err="1"/>
              <a:t>hemoliz</a:t>
            </a:r>
            <a:r>
              <a:rPr lang="tr-TR" dirty="0"/>
              <a:t> tablosu yavaştır.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i="1" dirty="0">
                <a:solidFill>
                  <a:srgbClr val="00B0F0"/>
                </a:solidFill>
              </a:rPr>
              <a:t>Orta </a:t>
            </a:r>
            <a:r>
              <a:rPr lang="tr-TR" i="1" dirty="0" err="1">
                <a:solidFill>
                  <a:srgbClr val="00B0F0"/>
                </a:solidFill>
              </a:rPr>
              <a:t>hemolitik</a:t>
            </a:r>
            <a:r>
              <a:rPr lang="tr-TR" i="1" dirty="0">
                <a:solidFill>
                  <a:srgbClr val="00B0F0"/>
                </a:solidFill>
              </a:rPr>
              <a:t> hastalık:</a:t>
            </a:r>
            <a:r>
              <a:rPr lang="tr-TR" dirty="0">
                <a:solidFill>
                  <a:srgbClr val="00B0F0"/>
                </a:solidFill>
              </a:rPr>
              <a:t> </a:t>
            </a:r>
            <a:r>
              <a:rPr lang="tr-TR" dirty="0" err="1"/>
              <a:t>Hemoliz</a:t>
            </a:r>
            <a:r>
              <a:rPr lang="tr-TR" dirty="0"/>
              <a:t> belirgin, ilk 24 saatte sarılık çıkar. Kan değişimi ve fototerapi gerekir.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i="1" dirty="0">
                <a:solidFill>
                  <a:srgbClr val="00B0F0"/>
                </a:solidFill>
              </a:rPr>
              <a:t>Ağır </a:t>
            </a:r>
            <a:r>
              <a:rPr lang="tr-TR" i="1" dirty="0" err="1">
                <a:solidFill>
                  <a:srgbClr val="00B0F0"/>
                </a:solidFill>
              </a:rPr>
              <a:t>hemolitik</a:t>
            </a:r>
            <a:r>
              <a:rPr lang="tr-TR" i="1" dirty="0">
                <a:solidFill>
                  <a:srgbClr val="00B0F0"/>
                </a:solidFill>
              </a:rPr>
              <a:t> hastalık (</a:t>
            </a:r>
            <a:r>
              <a:rPr lang="tr-TR" i="1" dirty="0" err="1">
                <a:solidFill>
                  <a:srgbClr val="00B0F0"/>
                </a:solidFill>
              </a:rPr>
              <a:t>Hidrops</a:t>
            </a:r>
            <a:r>
              <a:rPr lang="tr-TR" i="1" dirty="0">
                <a:solidFill>
                  <a:srgbClr val="00B0F0"/>
                </a:solidFill>
              </a:rPr>
              <a:t> </a:t>
            </a:r>
            <a:r>
              <a:rPr lang="tr-TR" i="1" dirty="0" err="1">
                <a:solidFill>
                  <a:srgbClr val="00B0F0"/>
                </a:solidFill>
              </a:rPr>
              <a:t>fetalis</a:t>
            </a:r>
            <a:r>
              <a:rPr lang="tr-TR" i="1" dirty="0">
                <a:solidFill>
                  <a:srgbClr val="00B0F0"/>
                </a:solidFill>
              </a:rPr>
              <a:t>): </a:t>
            </a:r>
            <a:r>
              <a:rPr lang="tr-TR" dirty="0" err="1"/>
              <a:t>Hemoliz</a:t>
            </a:r>
            <a:r>
              <a:rPr lang="tr-TR" dirty="0"/>
              <a:t> çok ağır. Şiddetli anemi karaciğer ve dalakta büyümeye neden olur, ödem görülür. </a:t>
            </a:r>
            <a:r>
              <a:rPr lang="tr-TR" dirty="0" err="1"/>
              <a:t>Hipoksi</a:t>
            </a:r>
            <a:r>
              <a:rPr lang="tr-TR" dirty="0"/>
              <a:t>, kalk yetmezliği, fetüs ölü doğabilir.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dirty="0"/>
              <a:t>Doğumdan önce </a:t>
            </a:r>
            <a:r>
              <a:rPr lang="tr-TR" dirty="0" err="1"/>
              <a:t>İndirekt</a:t>
            </a:r>
            <a:r>
              <a:rPr lang="tr-TR" dirty="0"/>
              <a:t> ve direkt </a:t>
            </a:r>
            <a:r>
              <a:rPr lang="tr-TR" dirty="0" err="1"/>
              <a:t>Coombs</a:t>
            </a:r>
            <a:r>
              <a:rPr lang="tr-TR" dirty="0"/>
              <a:t> testi ile </a:t>
            </a:r>
            <a:r>
              <a:rPr lang="tr-TR" dirty="0" err="1"/>
              <a:t>hemolitik</a:t>
            </a:r>
            <a:r>
              <a:rPr lang="tr-TR" dirty="0"/>
              <a:t> hastalık tanısı konur.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dirty="0"/>
              <a:t>Doğumdan sonraki ilk 72 saat içinde anneye </a:t>
            </a:r>
            <a:r>
              <a:rPr lang="tr-TR" dirty="0" err="1"/>
              <a:t>RhoGAM</a:t>
            </a:r>
            <a:r>
              <a:rPr lang="tr-TR" dirty="0"/>
              <a:t> (D Gama Globülin) yapılır.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7363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  <a:latin typeface="+mn-lt"/>
              </a:rPr>
              <a:t>3. </a:t>
            </a:r>
            <a:r>
              <a:rPr lang="tr-TR" b="1" dirty="0" err="1" smtClean="0">
                <a:solidFill>
                  <a:srgbClr val="0070C0"/>
                </a:solidFill>
                <a:latin typeface="+mn-lt"/>
              </a:rPr>
              <a:t>Hiperbiluribinemi</a:t>
            </a:r>
            <a:endParaRPr lang="tr-TR" b="1" dirty="0">
              <a:solidFill>
                <a:srgbClr val="0070C0"/>
              </a:solidFill>
              <a:latin typeface="+mn-lt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2291230"/>
              </p:ext>
            </p:extLst>
          </p:nvPr>
        </p:nvGraphicFramePr>
        <p:xfrm>
          <a:off x="475861" y="1586204"/>
          <a:ext cx="11383347" cy="50105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4751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1-Dağoğlu T, </a:t>
            </a:r>
            <a:r>
              <a:rPr lang="tr-TR" dirty="0" err="1"/>
              <a:t>Görak</a:t>
            </a:r>
            <a:r>
              <a:rPr lang="tr-TR" dirty="0"/>
              <a:t> G (2002). Temel </a:t>
            </a:r>
            <a:r>
              <a:rPr lang="tr-TR" dirty="0" err="1"/>
              <a:t>Neonatoloji</a:t>
            </a:r>
            <a:r>
              <a:rPr lang="tr-TR" dirty="0"/>
              <a:t> ve Hemşirelik İlkeleri. 2- Törüner E.K, </a:t>
            </a:r>
            <a:r>
              <a:rPr lang="tr-TR" dirty="0" err="1"/>
              <a:t>Büyükgönenç</a:t>
            </a:r>
            <a:r>
              <a:rPr lang="tr-TR" dirty="0"/>
              <a:t> L.(2012). Çocuk Sağlığı Temel Hemşirelik Yaklaşımları. Göktuğ Yayıncılık. 3-Yiğit R.(2009). Çocukluk Dönemlerinde Büyüme ve </a:t>
            </a:r>
            <a:r>
              <a:rPr lang="tr-TR" dirty="0" err="1"/>
              <a:t>Gelişme.Sistem</a:t>
            </a:r>
            <a:r>
              <a:rPr lang="tr-TR" dirty="0"/>
              <a:t> Ofset, Ankara. 4- Çavuşoğlu H (2015). Çocuk Sağlığı ve Hastalıkları Hemşireliği. 1-2 cilt. Sistem </a:t>
            </a:r>
            <a:r>
              <a:rPr lang="tr-TR" dirty="0" err="1"/>
              <a:t>Ofset,Ankara</a:t>
            </a:r>
            <a:r>
              <a:rPr lang="tr-TR" dirty="0"/>
              <a:t>. 5.Savaşer S, Yıldız S (2009).Hemşireler için Çocuk Sağlığı ve Hastalıkları Öğrenim Rehberi. İstanbul Medikal Yayıncılık., İstanbul 6. Marilyn J </a:t>
            </a:r>
            <a:r>
              <a:rPr lang="tr-TR" dirty="0" err="1"/>
              <a:t>Hockenberry</a:t>
            </a:r>
            <a:r>
              <a:rPr lang="tr-TR" dirty="0"/>
              <a:t>, David Wilson, </a:t>
            </a:r>
            <a:r>
              <a:rPr lang="tr-TR" dirty="0" err="1"/>
              <a:t>Catherine</a:t>
            </a:r>
            <a:r>
              <a:rPr lang="tr-TR" dirty="0"/>
              <a:t> Jackson (Editor). </a:t>
            </a:r>
            <a:r>
              <a:rPr lang="tr-TR" dirty="0" err="1"/>
              <a:t>Wong's</a:t>
            </a:r>
            <a:r>
              <a:rPr lang="tr-TR" dirty="0"/>
              <a:t> </a:t>
            </a:r>
            <a:r>
              <a:rPr lang="tr-TR" dirty="0" err="1"/>
              <a:t>Nursing</a:t>
            </a:r>
            <a:r>
              <a:rPr lang="tr-TR" dirty="0"/>
              <a:t> </a:t>
            </a:r>
            <a:r>
              <a:rPr lang="tr-TR" dirty="0" err="1"/>
              <a:t>Care</a:t>
            </a:r>
            <a:r>
              <a:rPr lang="tr-TR" dirty="0"/>
              <a:t> of </a:t>
            </a:r>
            <a:r>
              <a:rPr lang="tr-TR" dirty="0" err="1"/>
              <a:t>Infants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 (</a:t>
            </a:r>
            <a:r>
              <a:rPr lang="tr-TR" dirty="0" err="1"/>
              <a:t>Mosby</a:t>
            </a:r>
            <a:r>
              <a:rPr lang="tr-TR" dirty="0"/>
              <a:t>) – </a:t>
            </a:r>
            <a:r>
              <a:rPr lang="tr-TR" dirty="0" err="1"/>
              <a:t>Hardcover</a:t>
            </a:r>
            <a:r>
              <a:rPr lang="tr-TR" dirty="0"/>
              <a:t> (2006). 7- </a:t>
            </a:r>
            <a:r>
              <a:rPr lang="tr-TR" dirty="0" err="1"/>
              <a:t>Conk</a:t>
            </a:r>
            <a:r>
              <a:rPr lang="tr-TR" dirty="0"/>
              <a:t> Z, </a:t>
            </a:r>
            <a:r>
              <a:rPr lang="tr-TR" dirty="0" err="1"/>
              <a:t>Başbakkal</a:t>
            </a:r>
            <a:r>
              <a:rPr lang="tr-TR" dirty="0"/>
              <a:t> Z, Bal Yılmaz H, </a:t>
            </a:r>
            <a:r>
              <a:rPr lang="tr-TR" dirty="0" err="1"/>
              <a:t>Bolışık</a:t>
            </a:r>
            <a:r>
              <a:rPr lang="tr-TR" dirty="0"/>
              <a:t> B. editörler. (2013). Pediatri Hemşireliği. Akademisyen Kitabevi.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05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66546"/>
            <a:ext cx="10515600" cy="1325563"/>
          </a:xfrm>
          <a:solidFill>
            <a:srgbClr val="00B0F0"/>
          </a:solidFill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YENİDOĞAN HEMATOLOJİK HASTALIKLAR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5273" y="1502229"/>
            <a:ext cx="11148527" cy="4674734"/>
          </a:xfrm>
        </p:spPr>
        <p:txBody>
          <a:bodyPr/>
          <a:lstStyle/>
          <a:p>
            <a:pPr marL="0" indent="0" algn="just">
              <a:buNone/>
            </a:pPr>
            <a:r>
              <a:rPr lang="tr-TR" sz="3200" b="1" dirty="0" smtClean="0">
                <a:solidFill>
                  <a:srgbClr val="0070C0"/>
                </a:solidFill>
              </a:rPr>
              <a:t>1. </a:t>
            </a:r>
            <a:r>
              <a:rPr lang="tr-TR" sz="3200" b="1" dirty="0" err="1" smtClean="0">
                <a:solidFill>
                  <a:srgbClr val="0070C0"/>
                </a:solidFill>
              </a:rPr>
              <a:t>Yenidoğan</a:t>
            </a:r>
            <a:r>
              <a:rPr lang="tr-TR" sz="3200" b="1" dirty="0" smtClean="0">
                <a:solidFill>
                  <a:srgbClr val="0070C0"/>
                </a:solidFill>
              </a:rPr>
              <a:t> Anemisi</a:t>
            </a:r>
          </a:p>
          <a:p>
            <a:pPr algn="just"/>
            <a:r>
              <a:rPr lang="tr-TR" dirty="0" smtClean="0"/>
              <a:t>Tüm </a:t>
            </a:r>
            <a:r>
              <a:rPr lang="tr-TR" dirty="0" err="1" smtClean="0"/>
              <a:t>yenidoğanlar</a:t>
            </a:r>
            <a:r>
              <a:rPr lang="tr-TR" dirty="0" smtClean="0"/>
              <a:t> doğduktan sonraki ilk haftalarda hemoglobin seviyelerinde bir düşüşe maruz kalır. </a:t>
            </a:r>
          </a:p>
          <a:p>
            <a:pPr algn="just"/>
            <a:r>
              <a:rPr lang="tr-TR" dirty="0" smtClean="0"/>
              <a:t>Bu durum genellikle </a:t>
            </a:r>
            <a:r>
              <a:rPr lang="tr-TR" dirty="0" err="1" smtClean="0"/>
              <a:t>yenidoğanın</a:t>
            </a:r>
            <a:r>
              <a:rPr lang="tr-TR" dirty="0" smtClean="0"/>
              <a:t> fizyolojik anemisi olarak adlandırılır. </a:t>
            </a:r>
          </a:p>
          <a:p>
            <a:pPr algn="just"/>
            <a:r>
              <a:rPr lang="tr-TR" dirty="0" smtClean="0"/>
              <a:t>Sağlıklı, zamanında doğmuş bebeklerde aneminin klinik belirtileri ve </a:t>
            </a:r>
            <a:r>
              <a:rPr lang="tr-TR" dirty="0" err="1" smtClean="0"/>
              <a:t>septomları</a:t>
            </a:r>
            <a:r>
              <a:rPr lang="tr-TR" dirty="0" smtClean="0"/>
              <a:t> yoktur. </a:t>
            </a:r>
          </a:p>
        </p:txBody>
      </p:sp>
    </p:spTree>
    <p:extLst>
      <p:ext uri="{BB962C8B-B14F-4D97-AF65-F5344CB8AC3E}">
        <p14:creationId xmlns:p14="http://schemas.microsoft.com/office/powerpoint/2010/main" val="2341984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0070C0"/>
                </a:solidFill>
                <a:latin typeface="+mn-lt"/>
              </a:rPr>
              <a:t>2.Hemolitik anemiler</a:t>
            </a:r>
            <a:endParaRPr lang="tr-TR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9879" y="1614195"/>
            <a:ext cx="11327362" cy="4982547"/>
          </a:xfrm>
        </p:spPr>
        <p:txBody>
          <a:bodyPr>
            <a:normAutofit/>
          </a:bodyPr>
          <a:lstStyle/>
          <a:p>
            <a:r>
              <a:rPr lang="tr-TR" dirty="0" err="1"/>
              <a:t>P</a:t>
            </a:r>
            <a:r>
              <a:rPr lang="tr-TR" dirty="0" err="1" smtClean="0"/>
              <a:t>erinatal</a:t>
            </a:r>
            <a:r>
              <a:rPr lang="tr-TR" dirty="0" smtClean="0"/>
              <a:t> dönemde eritrositlerin erken yıkımına bağlı, düşük hemoglobin seviyeleri ve kırmızı kan hücreleri sayısıyla ortaya çıkan bir grup patolojik durumdur.</a:t>
            </a:r>
          </a:p>
          <a:p>
            <a:pPr marL="0" indent="0">
              <a:buNone/>
            </a:pPr>
            <a:r>
              <a:rPr lang="tr-TR" b="1" i="1" dirty="0" smtClean="0"/>
              <a:t>Belirti ve bulguları</a:t>
            </a:r>
          </a:p>
          <a:p>
            <a:r>
              <a:rPr lang="tr-TR" dirty="0" err="1"/>
              <a:t>H</a:t>
            </a:r>
            <a:r>
              <a:rPr lang="tr-TR" dirty="0" err="1" smtClean="0"/>
              <a:t>iperbilirubinemi</a:t>
            </a:r>
            <a:r>
              <a:rPr lang="tr-TR" dirty="0" smtClean="0"/>
              <a:t>, </a:t>
            </a:r>
          </a:p>
          <a:p>
            <a:r>
              <a:rPr lang="tr-TR" dirty="0" smtClean="0"/>
              <a:t>Anemi ve </a:t>
            </a:r>
            <a:r>
              <a:rPr lang="tr-TR" dirty="0" err="1" smtClean="0"/>
              <a:t>splenomegeli</a:t>
            </a:r>
            <a:r>
              <a:rPr lang="tr-TR" dirty="0" smtClean="0"/>
              <a:t> (genellikle bebeklik döneminde ortaya çıkar). </a:t>
            </a:r>
          </a:p>
          <a:p>
            <a:r>
              <a:rPr lang="tr-TR" dirty="0" smtClean="0"/>
              <a:t>Diğer bulgular </a:t>
            </a:r>
            <a:r>
              <a:rPr lang="tr-TR" dirty="0" err="1" smtClean="0"/>
              <a:t>hematüri</a:t>
            </a:r>
            <a:r>
              <a:rPr lang="tr-TR" dirty="0" smtClean="0"/>
              <a:t>, nefes darlığı, beslenme güçlükleri, yorgunluk, solukluk, taşikardi, hipotansiyon, yüksek perdeli ağlama ve nadiren </a:t>
            </a:r>
            <a:r>
              <a:rPr lang="tr-TR" dirty="0" err="1" smtClean="0"/>
              <a:t>kernikterus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3299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7159" y="671804"/>
            <a:ext cx="10756641" cy="5505159"/>
          </a:xfrm>
        </p:spPr>
        <p:txBody>
          <a:bodyPr/>
          <a:lstStyle/>
          <a:p>
            <a:pPr marL="0" indent="0">
              <a:buNone/>
            </a:pPr>
            <a:r>
              <a:rPr lang="tr-TR" b="1" i="1" dirty="0" smtClean="0"/>
              <a:t>Tanı</a:t>
            </a:r>
          </a:p>
          <a:p>
            <a:r>
              <a:rPr lang="tr-TR" dirty="0" smtClean="0"/>
              <a:t>Kanda </a:t>
            </a:r>
            <a:r>
              <a:rPr lang="tr-TR" dirty="0" err="1" smtClean="0"/>
              <a:t>Retikülosit</a:t>
            </a:r>
            <a:r>
              <a:rPr lang="tr-TR" dirty="0" smtClean="0"/>
              <a:t> sayımı, tam kan sayımı, </a:t>
            </a:r>
            <a:r>
              <a:rPr lang="tr-TR" dirty="0" err="1" smtClean="0"/>
              <a:t>periferik</a:t>
            </a:r>
            <a:r>
              <a:rPr lang="tr-TR" dirty="0" smtClean="0"/>
              <a:t> kan yayması ve anne ile </a:t>
            </a:r>
            <a:r>
              <a:rPr lang="tr-TR" dirty="0" err="1" smtClean="0"/>
              <a:t>yenidoğanın</a:t>
            </a:r>
            <a:r>
              <a:rPr lang="tr-TR" dirty="0" smtClean="0"/>
              <a:t> kan grubunun incelenmesini içerir. </a:t>
            </a:r>
          </a:p>
          <a:p>
            <a:pPr marL="0" indent="0">
              <a:buNone/>
            </a:pPr>
            <a:r>
              <a:rPr lang="tr-TR" b="1" i="1" dirty="0" smtClean="0"/>
              <a:t>Tedavi yöntemleri</a:t>
            </a:r>
          </a:p>
          <a:p>
            <a:r>
              <a:rPr lang="tr-TR" dirty="0"/>
              <a:t>F</a:t>
            </a:r>
            <a:r>
              <a:rPr lang="tr-TR" dirty="0" smtClean="0"/>
              <a:t>ototerapi genellikle daha güvenlidir. Nadir akut yan etkiler arasında ishal, </a:t>
            </a:r>
            <a:r>
              <a:rPr lang="tr-TR" dirty="0" err="1" smtClean="0"/>
              <a:t>dehidratasyon</a:t>
            </a:r>
            <a:r>
              <a:rPr lang="tr-TR" dirty="0" smtClean="0"/>
              <a:t>, döküntü, ciltte renk değişiklikleri bulunur. </a:t>
            </a:r>
          </a:p>
          <a:p>
            <a:r>
              <a:rPr lang="tr-TR" dirty="0" smtClean="0"/>
              <a:t>Kan transfüzyonu, akut </a:t>
            </a:r>
            <a:r>
              <a:rPr lang="tr-TR" dirty="0" err="1" smtClean="0"/>
              <a:t>biluribin</a:t>
            </a:r>
            <a:r>
              <a:rPr lang="tr-TR" dirty="0" smtClean="0"/>
              <a:t> </a:t>
            </a:r>
            <a:r>
              <a:rPr lang="tr-TR" dirty="0" err="1" smtClean="0"/>
              <a:t>ensefalopatisi</a:t>
            </a:r>
            <a:r>
              <a:rPr lang="tr-TR" dirty="0" smtClean="0"/>
              <a:t> belirtileri ve bulguları olduğunda önerilir. Acil bir prosedürdür. Bir </a:t>
            </a:r>
            <a:r>
              <a:rPr lang="tr-TR" dirty="0" err="1" smtClean="0"/>
              <a:t>neonatolog</a:t>
            </a:r>
            <a:r>
              <a:rPr lang="tr-TR" dirty="0" smtClean="0"/>
              <a:t> tarafından yoğun bakım ünitesinde gerçekleştirilir.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6559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63893" y="215836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0070C0"/>
                </a:solidFill>
                <a:latin typeface="+mn-lt"/>
              </a:rPr>
              <a:t>3. </a:t>
            </a:r>
            <a:r>
              <a:rPr lang="tr-TR" sz="4000" b="1" dirty="0" err="1" smtClean="0">
                <a:solidFill>
                  <a:srgbClr val="0070C0"/>
                </a:solidFill>
                <a:latin typeface="+mn-lt"/>
              </a:rPr>
              <a:t>Fankoni</a:t>
            </a:r>
            <a:r>
              <a:rPr lang="tr-TR" sz="40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tr-TR" sz="4000" b="1" dirty="0" err="1" smtClean="0">
                <a:solidFill>
                  <a:srgbClr val="0070C0"/>
                </a:solidFill>
                <a:latin typeface="+mn-lt"/>
              </a:rPr>
              <a:t>Aplastik</a:t>
            </a:r>
            <a:r>
              <a:rPr lang="tr-TR" sz="4000" b="1" dirty="0" smtClean="0">
                <a:solidFill>
                  <a:srgbClr val="0070C0"/>
                </a:solidFill>
                <a:latin typeface="+mn-lt"/>
              </a:rPr>
              <a:t> Anemi</a:t>
            </a:r>
            <a:endParaRPr lang="tr-TR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646" y="1438762"/>
            <a:ext cx="7772399" cy="4850071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Fanconi</a:t>
            </a:r>
            <a:r>
              <a:rPr lang="tr-TR" dirty="0" smtClean="0"/>
              <a:t> anemisi, nadir görülen resesif, </a:t>
            </a:r>
            <a:r>
              <a:rPr lang="tr-TR" dirty="0" err="1" smtClean="0"/>
              <a:t>otozomal</a:t>
            </a:r>
            <a:r>
              <a:rPr lang="tr-TR" dirty="0" smtClean="0"/>
              <a:t> veya X-</a:t>
            </a:r>
            <a:r>
              <a:rPr lang="tr-TR" dirty="0" err="1" smtClean="0"/>
              <a:t>kromozal</a:t>
            </a:r>
            <a:r>
              <a:rPr lang="tr-TR" dirty="0" smtClean="0"/>
              <a:t> kalıtım modelini izleyen kemik iliği yetmezliği, </a:t>
            </a:r>
            <a:r>
              <a:rPr lang="tr-TR" dirty="0" err="1" smtClean="0"/>
              <a:t>konjenital</a:t>
            </a:r>
            <a:r>
              <a:rPr lang="tr-TR" dirty="0" smtClean="0"/>
              <a:t> ya da gelişimsel anomali ve kanser yatkınlıkla karakterize bir kan hastalığıdır. </a:t>
            </a:r>
          </a:p>
          <a:p>
            <a:pPr marL="0" indent="0">
              <a:buNone/>
            </a:pPr>
            <a:r>
              <a:rPr lang="tr-TR" b="1" i="1" dirty="0" smtClean="0"/>
              <a:t>Belirti bulgular </a:t>
            </a:r>
          </a:p>
          <a:p>
            <a:r>
              <a:rPr lang="tr-TR" dirty="0" smtClean="0"/>
              <a:t>Başparmak ve </a:t>
            </a:r>
            <a:r>
              <a:rPr lang="tr-TR" dirty="0" err="1" smtClean="0"/>
              <a:t>radial</a:t>
            </a:r>
            <a:r>
              <a:rPr lang="tr-TR" dirty="0" smtClean="0"/>
              <a:t> </a:t>
            </a:r>
            <a:r>
              <a:rPr lang="tr-TR" dirty="0" err="1" smtClean="0"/>
              <a:t>hipoplazi</a:t>
            </a:r>
            <a:r>
              <a:rPr lang="tr-TR" dirty="0" smtClean="0"/>
              <a:t>, Doğumsal kalça çıkığı, Mikrosefali, genel deri </a:t>
            </a:r>
            <a:r>
              <a:rPr lang="tr-TR" dirty="0" err="1" smtClean="0"/>
              <a:t>hiperpigmentasyonu</a:t>
            </a:r>
            <a:r>
              <a:rPr lang="tr-TR" dirty="0" smtClean="0"/>
              <a:t>, Büyüme hormonu eksikliği, </a:t>
            </a:r>
            <a:r>
              <a:rPr lang="tr-TR" dirty="0" err="1" smtClean="0"/>
              <a:t>Hipotiroidizm</a:t>
            </a:r>
            <a:r>
              <a:rPr lang="tr-TR" dirty="0" smtClean="0"/>
              <a:t>, Glikoz ya da </a:t>
            </a:r>
            <a:r>
              <a:rPr lang="tr-TR" dirty="0" err="1" smtClean="0"/>
              <a:t>insulin</a:t>
            </a:r>
            <a:r>
              <a:rPr lang="tr-TR" dirty="0" smtClean="0"/>
              <a:t> seviyelerinde anormallikler, </a:t>
            </a:r>
            <a:r>
              <a:rPr lang="tr-TR" dirty="0" err="1" smtClean="0"/>
              <a:t>Mikroftalmi</a:t>
            </a:r>
            <a:r>
              <a:rPr lang="tr-TR" dirty="0" smtClean="0"/>
              <a:t>, Tek taraflı böbrek </a:t>
            </a:r>
            <a:r>
              <a:rPr lang="tr-TR" dirty="0" err="1" smtClean="0"/>
              <a:t>aplazisi</a:t>
            </a:r>
            <a:r>
              <a:rPr lang="tr-TR" dirty="0" smtClean="0"/>
              <a:t>, Böbrek </a:t>
            </a:r>
            <a:r>
              <a:rPr lang="tr-TR" dirty="0" err="1" smtClean="0"/>
              <a:t>hipoplazisi</a:t>
            </a:r>
            <a:r>
              <a:rPr lang="tr-TR" dirty="0" smtClean="0"/>
              <a:t>, Çift </a:t>
            </a:r>
            <a:r>
              <a:rPr lang="tr-TR" dirty="0" err="1" smtClean="0"/>
              <a:t>üreter</a:t>
            </a:r>
            <a:r>
              <a:rPr lang="tr-TR" dirty="0" smtClean="0"/>
              <a:t>, </a:t>
            </a:r>
            <a:r>
              <a:rPr lang="tr-TR" dirty="0" err="1" smtClean="0"/>
              <a:t>Hipospadias</a:t>
            </a:r>
            <a:r>
              <a:rPr lang="tr-TR" dirty="0" smtClean="0"/>
              <a:t>, </a:t>
            </a:r>
            <a:r>
              <a:rPr lang="tr-TR" dirty="0" err="1" smtClean="0"/>
              <a:t>imperfore</a:t>
            </a:r>
            <a:r>
              <a:rPr lang="tr-TR" dirty="0" smtClean="0"/>
              <a:t> anüs, </a:t>
            </a:r>
            <a:r>
              <a:rPr lang="tr-TR" dirty="0" err="1" smtClean="0"/>
              <a:t>Trakeo-özofagiyal</a:t>
            </a:r>
            <a:r>
              <a:rPr lang="tr-TR" dirty="0" smtClean="0"/>
              <a:t> fistüller, PDA, VSD, </a:t>
            </a:r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stenoz</a:t>
            </a:r>
            <a:r>
              <a:rPr lang="tr-TR" dirty="0" smtClean="0"/>
              <a:t> , Aort </a:t>
            </a:r>
            <a:r>
              <a:rPr lang="tr-TR" dirty="0" err="1" smtClean="0"/>
              <a:t>stenozu-koarktasyonu</a:t>
            </a:r>
            <a:r>
              <a:rPr lang="tr-TR" dirty="0" smtClean="0"/>
              <a:t>, Hidrosefali, </a:t>
            </a:r>
            <a:r>
              <a:rPr lang="tr-TR" dirty="0" err="1" smtClean="0"/>
              <a:t>nöral</a:t>
            </a:r>
            <a:r>
              <a:rPr lang="tr-TR" dirty="0" smtClean="0"/>
              <a:t> tüp </a:t>
            </a:r>
            <a:r>
              <a:rPr lang="tr-TR" dirty="0" err="1" smtClean="0"/>
              <a:t>defekleridir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6859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3854" y="606489"/>
            <a:ext cx="11271379" cy="5943698"/>
          </a:xfrm>
        </p:spPr>
        <p:txBody>
          <a:bodyPr/>
          <a:lstStyle/>
          <a:p>
            <a:pPr marL="0" indent="0">
              <a:buNone/>
            </a:pPr>
            <a:r>
              <a:rPr lang="tr-TR" b="1" i="1" dirty="0" smtClean="0"/>
              <a:t>Tanı</a:t>
            </a:r>
          </a:p>
          <a:p>
            <a:r>
              <a:rPr lang="tr-TR" dirty="0" smtClean="0"/>
              <a:t>Genetik testlerle hızlıca tanı konabilmektedir. </a:t>
            </a:r>
          </a:p>
          <a:p>
            <a:pPr marL="0" indent="0">
              <a:buNone/>
            </a:pPr>
            <a:r>
              <a:rPr lang="tr-TR" b="1" i="1" dirty="0" smtClean="0"/>
              <a:t>Tedavi yöntemleri</a:t>
            </a:r>
          </a:p>
          <a:p>
            <a:r>
              <a:rPr lang="tr-TR" dirty="0" smtClean="0"/>
              <a:t>Kök hücre transplantasyonu, </a:t>
            </a:r>
            <a:r>
              <a:rPr lang="tr-TR" dirty="0" err="1" smtClean="0"/>
              <a:t>hematopoetik</a:t>
            </a:r>
            <a:r>
              <a:rPr lang="tr-TR" dirty="0" smtClean="0"/>
              <a:t> büyüme faktörü uygulaması, </a:t>
            </a:r>
            <a:r>
              <a:rPr lang="tr-TR" dirty="0" err="1" smtClean="0"/>
              <a:t>androjen</a:t>
            </a:r>
            <a:r>
              <a:rPr lang="tr-TR" dirty="0" smtClean="0"/>
              <a:t> uygulaması, hematolojik belirtileri düzeltme ve yaşamı uzatma konusunda </a:t>
            </a:r>
            <a:r>
              <a:rPr lang="tr-TR" dirty="0" err="1" smtClean="0"/>
              <a:t>küratif</a:t>
            </a:r>
            <a:r>
              <a:rPr lang="tr-TR" dirty="0" smtClean="0"/>
              <a:t> tedavi.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2406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97174"/>
            <a:ext cx="10515600" cy="1325563"/>
          </a:xfrm>
          <a:solidFill>
            <a:srgbClr val="00B0F0"/>
          </a:solidFill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YENİDOĞAN TROMBOSİTOPENİSİ VE KOAGÜLASYON BOZUKLUKLARI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281" y="1825624"/>
            <a:ext cx="11943183" cy="5032376"/>
          </a:xfrm>
        </p:spPr>
        <p:txBody>
          <a:bodyPr/>
          <a:lstStyle/>
          <a:p>
            <a:pPr marL="0" indent="0">
              <a:buNone/>
            </a:pPr>
            <a:r>
              <a:rPr lang="tr-TR" sz="3200" b="1" dirty="0" smtClean="0">
                <a:solidFill>
                  <a:srgbClr val="0070C0"/>
                </a:solidFill>
              </a:rPr>
              <a:t>1.Dissemine </a:t>
            </a:r>
            <a:r>
              <a:rPr lang="tr-TR" sz="3200" b="1" dirty="0" err="1" smtClean="0">
                <a:solidFill>
                  <a:srgbClr val="0070C0"/>
                </a:solidFill>
              </a:rPr>
              <a:t>İntravasküler</a:t>
            </a:r>
            <a:r>
              <a:rPr lang="tr-TR" sz="3200" b="1" dirty="0" smtClean="0">
                <a:solidFill>
                  <a:srgbClr val="0070C0"/>
                </a:solidFill>
              </a:rPr>
              <a:t> </a:t>
            </a:r>
            <a:r>
              <a:rPr lang="tr-TR" sz="3200" b="1" dirty="0" err="1" smtClean="0">
                <a:solidFill>
                  <a:srgbClr val="0070C0"/>
                </a:solidFill>
              </a:rPr>
              <a:t>Koagülasyon</a:t>
            </a:r>
            <a:r>
              <a:rPr lang="tr-TR" sz="3200" b="1" dirty="0" smtClean="0">
                <a:solidFill>
                  <a:srgbClr val="0070C0"/>
                </a:solidFill>
              </a:rPr>
              <a:t> (DIK)</a:t>
            </a:r>
          </a:p>
          <a:p>
            <a:r>
              <a:rPr lang="tr-TR" dirty="0" smtClean="0"/>
              <a:t>Yaygın damar iç pıhtılaşma, sistemik </a:t>
            </a:r>
            <a:r>
              <a:rPr lang="tr-TR" dirty="0" err="1" smtClean="0"/>
              <a:t>intravasküler</a:t>
            </a:r>
            <a:r>
              <a:rPr lang="tr-TR" dirty="0" smtClean="0"/>
              <a:t> </a:t>
            </a:r>
            <a:r>
              <a:rPr lang="tr-TR" dirty="0" err="1" smtClean="0"/>
              <a:t>koagulasyon</a:t>
            </a:r>
            <a:r>
              <a:rPr lang="tr-TR" dirty="0" smtClean="0"/>
              <a:t> aktivasyonuyla karakterize dolaşımda yaygın fibrin oluşumu, küçük orta damarlarda, </a:t>
            </a:r>
            <a:r>
              <a:rPr lang="tr-TR" dirty="0" err="1" smtClean="0"/>
              <a:t>tromboz</a:t>
            </a:r>
            <a:r>
              <a:rPr lang="tr-TR" dirty="0" smtClean="0"/>
              <a:t> ve çoklu organ yetmezliğiyle seyreden, hayatı tehdit eden sistemik bir sendromdur. </a:t>
            </a:r>
          </a:p>
          <a:p>
            <a:r>
              <a:rPr lang="tr-TR" dirty="0" err="1" smtClean="0"/>
              <a:t>Yd</a:t>
            </a:r>
            <a:r>
              <a:rPr lang="tr-TR" dirty="0" smtClean="0"/>
              <a:t> </a:t>
            </a:r>
            <a:r>
              <a:rPr lang="tr-TR" dirty="0" err="1" smtClean="0"/>
              <a:t>DIK’ine</a:t>
            </a:r>
            <a:r>
              <a:rPr lang="tr-TR" dirty="0" smtClean="0"/>
              <a:t> neden olan yaygın altta yatan koşullar </a:t>
            </a:r>
            <a:r>
              <a:rPr lang="tr-TR" dirty="0" smtClean="0">
                <a:solidFill>
                  <a:srgbClr val="00B050"/>
                </a:solidFill>
              </a:rPr>
              <a:t>bulaşıcı hastalıklar, </a:t>
            </a:r>
            <a:r>
              <a:rPr lang="tr-TR" dirty="0" err="1" smtClean="0">
                <a:solidFill>
                  <a:srgbClr val="00B050"/>
                </a:solidFill>
              </a:rPr>
              <a:t>neonatal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asfiksi</a:t>
            </a:r>
            <a:r>
              <a:rPr lang="tr-TR" dirty="0" smtClean="0">
                <a:solidFill>
                  <a:srgbClr val="00B050"/>
                </a:solidFill>
              </a:rPr>
              <a:t>, hematolojik hastalıklar, </a:t>
            </a:r>
            <a:r>
              <a:rPr lang="tr-TR" dirty="0" err="1" smtClean="0">
                <a:solidFill>
                  <a:srgbClr val="00B050"/>
                </a:solidFill>
              </a:rPr>
              <a:t>sepsis</a:t>
            </a:r>
            <a:r>
              <a:rPr lang="tr-TR" dirty="0" smtClean="0">
                <a:solidFill>
                  <a:srgbClr val="00B050"/>
                </a:solidFill>
              </a:rPr>
              <a:t>, </a:t>
            </a:r>
            <a:r>
              <a:rPr lang="tr-TR" dirty="0" err="1" smtClean="0">
                <a:solidFill>
                  <a:srgbClr val="00B050"/>
                </a:solidFill>
              </a:rPr>
              <a:t>Perinatal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asfiksi</a:t>
            </a:r>
            <a:r>
              <a:rPr lang="tr-TR" dirty="0" smtClean="0">
                <a:solidFill>
                  <a:srgbClr val="00B050"/>
                </a:solidFill>
              </a:rPr>
              <a:t>, </a:t>
            </a:r>
            <a:r>
              <a:rPr lang="tr-TR" dirty="0" err="1" smtClean="0">
                <a:solidFill>
                  <a:srgbClr val="00B050"/>
                </a:solidFill>
              </a:rPr>
              <a:t>Hipotermi</a:t>
            </a:r>
            <a:r>
              <a:rPr lang="tr-TR" dirty="0" smtClean="0">
                <a:solidFill>
                  <a:srgbClr val="00B050"/>
                </a:solidFill>
              </a:rPr>
              <a:t>, RDS, </a:t>
            </a:r>
            <a:r>
              <a:rPr lang="tr-TR" dirty="0" err="1" smtClean="0">
                <a:solidFill>
                  <a:srgbClr val="00B050"/>
                </a:solidFill>
              </a:rPr>
              <a:t>Nekrotizan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Enterokolit</a:t>
            </a:r>
            <a:r>
              <a:rPr lang="tr-TR" dirty="0">
                <a:solidFill>
                  <a:srgbClr val="00B050"/>
                </a:solidFill>
              </a:rPr>
              <a:t>.</a:t>
            </a:r>
            <a:endParaRPr lang="tr-TR" dirty="0" smtClean="0">
              <a:solidFill>
                <a:srgbClr val="00B050"/>
              </a:solidFill>
            </a:endParaRP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4059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8581" y="382554"/>
            <a:ext cx="11532636" cy="6242181"/>
          </a:xfrm>
        </p:spPr>
        <p:txBody>
          <a:bodyPr/>
          <a:lstStyle/>
          <a:p>
            <a:pPr marL="0" indent="0">
              <a:buNone/>
            </a:pPr>
            <a:r>
              <a:rPr lang="tr-TR" b="1" i="1" dirty="0" smtClean="0"/>
              <a:t>Belirti bulgular </a:t>
            </a:r>
          </a:p>
          <a:p>
            <a:r>
              <a:rPr lang="tr-TR" dirty="0" smtClean="0"/>
              <a:t>kanama, morarma, düşük kan basıncı solunum sıkıntısı, organ </a:t>
            </a:r>
            <a:r>
              <a:rPr lang="tr-TR" dirty="0" err="1" smtClean="0"/>
              <a:t>disfonksiyonu</a:t>
            </a:r>
            <a:r>
              <a:rPr lang="tr-TR" dirty="0" smtClean="0"/>
              <a:t>, </a:t>
            </a:r>
            <a:r>
              <a:rPr lang="tr-TR" dirty="0" err="1" smtClean="0"/>
              <a:t>gangren</a:t>
            </a:r>
            <a:r>
              <a:rPr lang="tr-TR" dirty="0" smtClean="0"/>
              <a:t>, akut böbrek yetmezliği, bazen </a:t>
            </a:r>
            <a:r>
              <a:rPr lang="tr-TR" dirty="0" err="1" smtClean="0"/>
              <a:t>pulmonar</a:t>
            </a:r>
            <a:r>
              <a:rPr lang="tr-TR" dirty="0" smtClean="0"/>
              <a:t> ve </a:t>
            </a:r>
            <a:r>
              <a:rPr lang="tr-TR" dirty="0" err="1" smtClean="0"/>
              <a:t>serebral</a:t>
            </a:r>
            <a:r>
              <a:rPr lang="tr-TR" dirty="0" smtClean="0"/>
              <a:t> </a:t>
            </a:r>
            <a:r>
              <a:rPr lang="tr-TR" dirty="0" err="1" smtClean="0"/>
              <a:t>tromboza</a:t>
            </a:r>
            <a:r>
              <a:rPr lang="tr-TR" dirty="0" smtClean="0"/>
              <a:t> neden olan </a:t>
            </a:r>
            <a:r>
              <a:rPr lang="tr-TR" dirty="0" err="1" smtClean="0"/>
              <a:t>tromboz</a:t>
            </a:r>
            <a:r>
              <a:rPr lang="tr-TR" dirty="0" smtClean="0"/>
              <a:t>, ciltte </a:t>
            </a:r>
            <a:r>
              <a:rPr lang="tr-TR" dirty="0" err="1" smtClean="0"/>
              <a:t>peteşi</a:t>
            </a:r>
            <a:r>
              <a:rPr lang="tr-TR" dirty="0" smtClean="0"/>
              <a:t>, </a:t>
            </a:r>
            <a:r>
              <a:rPr lang="tr-TR" dirty="0" err="1" smtClean="0"/>
              <a:t>ekimozlar</a:t>
            </a:r>
            <a:r>
              <a:rPr lang="tr-TR" dirty="0" smtClean="0"/>
              <a:t> ve </a:t>
            </a:r>
            <a:r>
              <a:rPr lang="tr-TR" dirty="0" err="1" smtClean="0"/>
              <a:t>purpuralar</a:t>
            </a:r>
            <a:r>
              <a:rPr lang="tr-TR" dirty="0" smtClean="0"/>
              <a:t>, </a:t>
            </a:r>
            <a:r>
              <a:rPr lang="tr-TR" dirty="0" err="1"/>
              <a:t>v</a:t>
            </a:r>
            <a:r>
              <a:rPr lang="tr-TR" dirty="0" err="1" smtClean="0"/>
              <a:t>asküler</a:t>
            </a:r>
            <a:r>
              <a:rPr lang="tr-TR" dirty="0" smtClean="0"/>
              <a:t> giriş bölgelerinde kanama, </a:t>
            </a:r>
            <a:r>
              <a:rPr lang="tr-TR" dirty="0" err="1" smtClean="0"/>
              <a:t>mukozal</a:t>
            </a:r>
            <a:r>
              <a:rPr lang="tr-TR" dirty="0" smtClean="0"/>
              <a:t> kanama, kan kaybı, şok, çoklu organ yetmezliği</a:t>
            </a:r>
          </a:p>
          <a:p>
            <a:r>
              <a:rPr lang="tr-TR" dirty="0" smtClean="0"/>
              <a:t>Tedavi stratejisinde en önemli nokta, DIK Sendromunu tetikleyen </a:t>
            </a:r>
            <a:r>
              <a:rPr lang="tr-TR" dirty="0" err="1" smtClean="0"/>
              <a:t>primer</a:t>
            </a:r>
            <a:r>
              <a:rPr lang="tr-TR" dirty="0" smtClean="0"/>
              <a:t> hastalığın zamanında tespit edilmesi ve ortadan kaldırılmasıdır.</a:t>
            </a:r>
          </a:p>
          <a:p>
            <a:r>
              <a:rPr lang="tr-TR" dirty="0" smtClean="0"/>
              <a:t>Ayrıca aşırı kanama ve </a:t>
            </a:r>
            <a:r>
              <a:rPr lang="tr-TR" dirty="0" err="1" smtClean="0"/>
              <a:t>hiperkoagülasyonun</a:t>
            </a:r>
            <a:r>
              <a:rPr lang="tr-TR" dirty="0" smtClean="0"/>
              <a:t> da tedavi edilmesi esastır.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4975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9208" y="0"/>
            <a:ext cx="10515600" cy="1325563"/>
          </a:xfrm>
        </p:spPr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  <a:latin typeface="+mn-lt"/>
              </a:rPr>
              <a:t>2. </a:t>
            </a:r>
            <a:r>
              <a:rPr lang="tr-TR" b="1" dirty="0" err="1" smtClean="0">
                <a:solidFill>
                  <a:srgbClr val="0070C0"/>
                </a:solidFill>
                <a:latin typeface="+mn-lt"/>
              </a:rPr>
              <a:t>Von</a:t>
            </a:r>
            <a:r>
              <a:rPr lang="tr-TR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tr-TR" b="1" dirty="0" err="1" smtClean="0">
                <a:solidFill>
                  <a:srgbClr val="0070C0"/>
                </a:solidFill>
                <a:latin typeface="+mn-lt"/>
              </a:rPr>
              <a:t>Willebrand</a:t>
            </a:r>
            <a:r>
              <a:rPr lang="tr-TR" b="1" dirty="0" smtClean="0">
                <a:solidFill>
                  <a:srgbClr val="0070C0"/>
                </a:solidFill>
                <a:latin typeface="+mn-lt"/>
              </a:rPr>
              <a:t> Hastalığı (VWD)</a:t>
            </a:r>
            <a:endParaRPr lang="tr-TR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379" y="1186835"/>
            <a:ext cx="11879424" cy="4971369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/>
              <a:t>Hastalık, vücuttaki </a:t>
            </a:r>
            <a:r>
              <a:rPr lang="tr-TR" sz="2400" dirty="0" err="1" smtClean="0"/>
              <a:t>von</a:t>
            </a:r>
            <a:r>
              <a:rPr lang="tr-TR" sz="2400" dirty="0" smtClean="0"/>
              <a:t> </a:t>
            </a:r>
            <a:r>
              <a:rPr lang="tr-TR" sz="2400" dirty="0" err="1" smtClean="0"/>
              <a:t>Willebrand</a:t>
            </a:r>
            <a:r>
              <a:rPr lang="tr-TR" sz="2400" dirty="0" smtClean="0"/>
              <a:t> faktörünün eksikliği veya fonksiyon bozukluğuna bağlı </a:t>
            </a:r>
            <a:r>
              <a:rPr lang="tr-TR" sz="2400" dirty="0" err="1" smtClean="0"/>
              <a:t>otozomal</a:t>
            </a:r>
            <a:r>
              <a:rPr lang="tr-TR" sz="2400" dirty="0" smtClean="0"/>
              <a:t> geçişli bir kalıtsal hastalıktır. Etiyolojisinde doğumsal kalp hastalıkları, mekanik dolaşım desteği, sistemik </a:t>
            </a:r>
            <a:r>
              <a:rPr lang="tr-TR" sz="2400" dirty="0" err="1" smtClean="0"/>
              <a:t>lupus</a:t>
            </a:r>
            <a:r>
              <a:rPr lang="tr-TR" sz="2400" dirty="0" smtClean="0"/>
              <a:t> </a:t>
            </a:r>
            <a:r>
              <a:rPr lang="tr-TR" sz="2400" dirty="0" err="1" smtClean="0"/>
              <a:t>eritematozus</a:t>
            </a:r>
            <a:r>
              <a:rPr lang="tr-TR" sz="2400" dirty="0" smtClean="0"/>
              <a:t>, </a:t>
            </a:r>
            <a:r>
              <a:rPr lang="tr-TR" sz="2400" dirty="0" err="1" smtClean="0"/>
              <a:t>hipotiroidizm</a:t>
            </a:r>
            <a:r>
              <a:rPr lang="tr-TR" sz="2400" dirty="0" smtClean="0"/>
              <a:t> ve bazı ilaçlar rol oynamaktadır.</a:t>
            </a:r>
          </a:p>
          <a:p>
            <a:pPr marL="0" indent="0" algn="just">
              <a:buNone/>
            </a:pPr>
            <a:r>
              <a:rPr lang="tr-TR" sz="2400" dirty="0" smtClean="0"/>
              <a:t>En erken </a:t>
            </a:r>
            <a:r>
              <a:rPr lang="tr-TR" sz="2400" b="1" dirty="0" smtClean="0"/>
              <a:t>belirti bulguları </a:t>
            </a:r>
          </a:p>
          <a:p>
            <a:pPr algn="just"/>
            <a:r>
              <a:rPr lang="tr-TR" sz="2400" dirty="0"/>
              <a:t>B</a:t>
            </a:r>
            <a:r>
              <a:rPr lang="tr-TR" sz="2400" dirty="0" smtClean="0"/>
              <a:t>urun kanamaları, uzayan, durmayan kanamalar, ciltte morarmalar şeklindedir. Daha sonra GIS kanamalar görülebilir.</a:t>
            </a:r>
          </a:p>
          <a:p>
            <a:pPr algn="just"/>
            <a:r>
              <a:rPr lang="tr-TR" sz="2400" dirty="0" smtClean="0"/>
              <a:t>Tedavinin amacı kanama riskini azaltmak ve faktör seviyelerini </a:t>
            </a:r>
            <a:r>
              <a:rPr lang="tr-TR" sz="2400" dirty="0" err="1" smtClean="0"/>
              <a:t>normalize</a:t>
            </a:r>
            <a:r>
              <a:rPr lang="tr-TR" sz="2400" dirty="0" smtClean="0"/>
              <a:t> etmektir. Bunun için faktör konsantrelerinin </a:t>
            </a:r>
            <a:r>
              <a:rPr lang="tr-TR" sz="2400" dirty="0" err="1" smtClean="0"/>
              <a:t>infüzyonu</a:t>
            </a:r>
            <a:r>
              <a:rPr lang="tr-TR" sz="2400" dirty="0" smtClean="0"/>
              <a:t> gerekir.</a:t>
            </a:r>
          </a:p>
          <a:p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00578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1321</Words>
  <Application>Microsoft Office PowerPoint</Application>
  <PresentationFormat>Geniş ekran</PresentationFormat>
  <Paragraphs>80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Teması</vt:lpstr>
      <vt:lpstr>Yenidoğanda sık görülen Hematolojik ve immünolojik sorunlar ve bakımı </vt:lpstr>
      <vt:lpstr>YENİDOĞAN HEMATOLOJİK HASTALIKLAR</vt:lpstr>
      <vt:lpstr>2.Hemolitik anemiler</vt:lpstr>
      <vt:lpstr>PowerPoint Sunusu</vt:lpstr>
      <vt:lpstr>3. Fankoni Aplastik Anemi</vt:lpstr>
      <vt:lpstr>PowerPoint Sunusu</vt:lpstr>
      <vt:lpstr>YENİDOĞAN TROMBOSİTOPENİSİ VE KOAGÜLASYON BOZUKLUKLARI</vt:lpstr>
      <vt:lpstr>PowerPoint Sunusu</vt:lpstr>
      <vt:lpstr>2. Von Willebrand Hastalığı (VWD)</vt:lpstr>
      <vt:lpstr>3. Yenidoğan Hemorajik Hastalığı</vt:lpstr>
      <vt:lpstr>PowerPoint Sunusu</vt:lpstr>
      <vt:lpstr>4. Hemofili</vt:lpstr>
      <vt:lpstr>YENİDOĞANIN HEMOLİTİK HASTALIĞI</vt:lpstr>
      <vt:lpstr>2. RH Uyuşmazlığı</vt:lpstr>
      <vt:lpstr>3. Hiperbiluribinemi</vt:lpstr>
      <vt:lpstr>KAYNAKLAR</vt:lpstr>
    </vt:vector>
  </TitlesOfParts>
  <Company>Kastamonu Univertsity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Yenidoğanda sık görülen Hematolojik ve immünolojik sorunlar ve bakımı </dc:title>
  <dc:creator>Yazar</dc:creator>
  <cp:lastModifiedBy>Yazar</cp:lastModifiedBy>
  <cp:revision>21</cp:revision>
  <dcterms:created xsi:type="dcterms:W3CDTF">2025-09-16T10:39:03Z</dcterms:created>
  <dcterms:modified xsi:type="dcterms:W3CDTF">2026-05-14T11:25:55Z</dcterms:modified>
</cp:coreProperties>
</file>