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5"/>
  </p:notesMasterIdLst>
  <p:sldIdLst>
    <p:sldId id="256" r:id="rId3"/>
    <p:sldId id="257" r:id="rId4"/>
    <p:sldId id="258" r:id="rId5"/>
    <p:sldId id="329" r:id="rId6"/>
    <p:sldId id="330" r:id="rId7"/>
    <p:sldId id="331" r:id="rId8"/>
    <p:sldId id="332" r:id="rId9"/>
    <p:sldId id="333" r:id="rId10"/>
    <p:sldId id="337" r:id="rId11"/>
    <p:sldId id="334" r:id="rId12"/>
    <p:sldId id="265" r:id="rId13"/>
    <p:sldId id="267"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10" autoAdjust="0"/>
  </p:normalViewPr>
  <p:slideViewPr>
    <p:cSldViewPr snapToGrid="0">
      <p:cViewPr varScale="1">
        <p:scale>
          <a:sx n="45" d="100"/>
          <a:sy n="45" d="100"/>
        </p:scale>
        <p:origin x="67" y="7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23.06.2026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23.06.2026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23.06.2026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23.06.2026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23.06.2026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23.06.2026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23.06.2026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23.06.2026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23.06.2026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23.06.2026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23.06.2026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23.06.2026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smtClean="0"/>
              <a:t>HALK SAĞLIĞI</a:t>
            </a:r>
            <a:endParaRPr lang="tr-TR" dirty="0"/>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normAutofit/>
          </a:bodyPr>
          <a:lstStyle/>
          <a:p>
            <a:r>
              <a:rPr lang="tr-TR" dirty="0" smtClean="0"/>
              <a:t>13. </a:t>
            </a:r>
            <a:r>
              <a:rPr lang="tr-TR" dirty="0" smtClean="0"/>
              <a:t>HAFTA </a:t>
            </a:r>
            <a:r>
              <a:rPr lang="tr-TR" dirty="0"/>
              <a:t>HALK </a:t>
            </a:r>
            <a:r>
              <a:rPr lang="tr-TR" dirty="0" smtClean="0"/>
              <a:t>SAĞLIĞI</a:t>
            </a:r>
            <a:r>
              <a:rPr lang="tr-TR" dirty="0"/>
              <a:t>CUMHURİYET DÖNEMİNDE SAĞLIK ÖRGÜTLENMESİNİN </a:t>
            </a:r>
            <a:r>
              <a:rPr lang="tr-TR" dirty="0" smtClean="0"/>
              <a:t>GELİŞİMİ</a:t>
            </a:r>
            <a:endParaRPr lang="tr-TR" dirty="0"/>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Sağlık hizmetleri merkez, il ve ilçe düzeyinde örgütlenmiştir. Merkezde Sağlık ve Sosyal Yardım Bakanlığı, illerde valiye bağlı sağlık müdürlükleri, ilçelerde ise kaymakama bağlı hükümet tabiplikleri hizmet vermiştir. Bu yapı, sağlık hizmetlerinin merkezi bir planlama ve denetim anlayışıyla yürütülmesini sağlamıştır.</a:t>
            </a:r>
          </a:p>
          <a:p>
            <a:r>
              <a:rPr lang="tr-TR" dirty="0"/>
              <a:t>Cumhuriyet’in ilk dönemindeki sağlık politikalarının temel özellikleri; koruyucu sağlık hizmetlerine öncelik verilmesi, merkezi örgütlenme, sağlık personelinin artırılması, bulaşıcı hastalıklarla mücadele ve sağlık hizmetlerinin kırsal bölgelere ulaştırılmasıdır. Bu dönemde oluşturulan mevzuat, kurumlar ve sağlık insan gücü politikaları, Türkiye’nin sonraki yıllardaki sağlık sistemi yapılanmasının temelini oluşturmuştur.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10</a:t>
            </a:fld>
            <a:endParaRPr lang="tr-TR"/>
          </a:p>
        </p:txBody>
      </p:sp>
    </p:spTree>
    <p:extLst>
      <p:ext uri="{BB962C8B-B14F-4D97-AF65-F5344CB8AC3E}">
        <p14:creationId xmlns:p14="http://schemas.microsoft.com/office/powerpoint/2010/main" val="1026121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11</a:t>
            </a:fld>
            <a:endParaRPr lang="tr-TR"/>
          </a:p>
        </p:txBody>
      </p:sp>
      <p:sp>
        <p:nvSpPr>
          <p:cNvPr id="8" name="Rectangle 2"/>
          <p:cNvSpPr>
            <a:spLocks noGrp="1" noChangeArrowheads="1"/>
          </p:cNvSpPr>
          <p:nvPr>
            <p:ph idx="1"/>
          </p:nvPr>
        </p:nvSpPr>
        <p:spPr bwMode="auto">
          <a:xfrm>
            <a:off x="541866" y="2644257"/>
            <a:ext cx="11650133" cy="2287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Erci</a:t>
            </a:r>
            <a:r>
              <a:rPr kumimoji="0" lang="tr-TR" altLang="tr-TR" sz="1400" b="0" i="0" u="none" strike="noStrike" cap="none" normalizeH="0" baseline="0" dirty="0" smtClean="0">
                <a:ln>
                  <a:noFill/>
                </a:ln>
                <a:solidFill>
                  <a:schemeClr val="tx1"/>
                </a:solidFill>
                <a:effectLst/>
                <a:latin typeface="+mj-lt"/>
              </a:rPr>
              <a:t>, B. (Ed.). (2019). </a:t>
            </a:r>
            <a:r>
              <a:rPr kumimoji="0" lang="tr-TR" altLang="tr-TR" sz="1400" b="0" i="1" u="none" strike="noStrike" cap="none" normalizeH="0" baseline="0" dirty="0" smtClean="0">
                <a:ln>
                  <a:noFill/>
                </a:ln>
                <a:solidFill>
                  <a:schemeClr val="tx1"/>
                </a:solidFill>
                <a:effectLst/>
                <a:latin typeface="+mj-lt"/>
              </a:rPr>
              <a:t>Halk sağlığı hemşireliği</a:t>
            </a:r>
            <a:r>
              <a:rPr kumimoji="0" lang="tr-TR" altLang="tr-TR" sz="1400" b="0" i="0" u="none" strike="noStrike" cap="none" normalizeH="0" baseline="0" dirty="0" smtClean="0">
                <a:ln>
                  <a:noFill/>
                </a:ln>
                <a:solidFill>
                  <a:schemeClr val="tx1"/>
                </a:solidFill>
                <a:effectLst/>
                <a:latin typeface="+mj-lt"/>
              </a:rPr>
              <a:t> (3. bs.). Anadolu Nobel Tıp Kitabevleri.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smtClean="0">
                <a:ln>
                  <a:noFill/>
                </a:ln>
                <a:solidFill>
                  <a:schemeClr val="tx1"/>
                </a:solidFill>
                <a:effectLst/>
                <a:latin typeface="+mj-lt"/>
              </a:rPr>
              <a:t>Güler, Ç., &amp; Akın, L. (Ed.). (2012). </a:t>
            </a:r>
            <a:r>
              <a:rPr kumimoji="0" lang="tr-TR" altLang="tr-TR" sz="1400" b="0" i="1" u="none" strike="noStrike" cap="none" normalizeH="0" baseline="0" dirty="0" smtClean="0">
                <a:ln>
                  <a:noFill/>
                </a:ln>
                <a:solidFill>
                  <a:schemeClr val="tx1"/>
                </a:solidFill>
                <a:effectLst/>
                <a:latin typeface="+mj-lt"/>
              </a:rPr>
              <a:t>Halk sağlığı: Temel bilgiler</a:t>
            </a:r>
            <a:r>
              <a:rPr kumimoji="0" lang="tr-TR" altLang="tr-TR" sz="1400" b="0" i="0" u="none" strike="noStrike" cap="none" normalizeH="0" baseline="0" dirty="0" smtClean="0">
                <a:ln>
                  <a:noFill/>
                </a:ln>
                <a:solidFill>
                  <a:schemeClr val="tx1"/>
                </a:solidFill>
                <a:effectLst/>
                <a:latin typeface="+mj-lt"/>
              </a:rPr>
              <a:t> (2. bs., Cilt 1–3). Hacettepe Üniversitesi Yayınları.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Öztek</a:t>
            </a:r>
            <a:r>
              <a:rPr kumimoji="0" lang="tr-TR" altLang="tr-TR" sz="1400" b="0" i="0" u="none" strike="noStrike" cap="none" normalizeH="0" baseline="0" dirty="0" smtClean="0">
                <a:ln>
                  <a:noFill/>
                </a:ln>
                <a:solidFill>
                  <a:schemeClr val="tx1"/>
                </a:solidFill>
                <a:effectLst/>
                <a:latin typeface="+mj-lt"/>
              </a:rPr>
              <a:t>, Z. (Ed.). (2025). </a:t>
            </a:r>
            <a:r>
              <a:rPr kumimoji="0" lang="tr-TR" altLang="tr-TR" sz="1400" b="0" i="1" u="none" strike="noStrike" cap="none" normalizeH="0" baseline="0" dirty="0" smtClean="0">
                <a:ln>
                  <a:noFill/>
                </a:ln>
                <a:solidFill>
                  <a:schemeClr val="tx1"/>
                </a:solidFill>
                <a:effectLst/>
                <a:latin typeface="+mj-lt"/>
              </a:rPr>
              <a:t>Halk sağlığı el kitabı</a:t>
            </a:r>
            <a:r>
              <a:rPr kumimoji="0" lang="tr-TR" altLang="tr-TR" sz="1400" b="0" i="0" u="none" strike="noStrike" cap="none" normalizeH="0" baseline="0" dirty="0" smtClean="0">
                <a:ln>
                  <a:noFill/>
                </a:ln>
                <a:solidFill>
                  <a:schemeClr val="tx1"/>
                </a:solidFill>
                <a:effectLst/>
                <a:latin typeface="+mj-lt"/>
              </a:rPr>
              <a:t>. Nobel Tıp Kitabevleri.</a:t>
            </a:r>
          </a:p>
          <a:p>
            <a:r>
              <a:rPr lang="tr-TR" sz="1400" dirty="0"/>
              <a:t>Türkiye İstatistik Kurumu. (2026). </a:t>
            </a:r>
            <a:r>
              <a:rPr lang="tr-TR" sz="1400" i="1" dirty="0"/>
              <a:t>Karayolu trafik kaza istatistikleri, 2025</a:t>
            </a:r>
            <a:r>
              <a:rPr lang="tr-TR" sz="1400" dirty="0"/>
              <a:t>. Türkiye İstatistik Kurumu.</a:t>
            </a:r>
          </a:p>
          <a:p>
            <a:r>
              <a:rPr lang="tr-TR" sz="1400" dirty="0"/>
              <a:t>World </a:t>
            </a:r>
            <a:r>
              <a:rPr lang="tr-TR" sz="1400" dirty="0" err="1"/>
              <a:t>Health</a:t>
            </a:r>
            <a:r>
              <a:rPr lang="tr-TR" sz="1400" dirty="0"/>
              <a:t> </a:t>
            </a:r>
            <a:r>
              <a:rPr lang="tr-TR" sz="1400" dirty="0" err="1"/>
              <a:t>Organization</a:t>
            </a:r>
            <a:r>
              <a:rPr lang="tr-TR" sz="1400" dirty="0"/>
              <a:t>. (2023). </a:t>
            </a:r>
            <a:r>
              <a:rPr lang="tr-TR" sz="1400" i="1" dirty="0"/>
              <a:t>Global </a:t>
            </a:r>
            <a:r>
              <a:rPr lang="tr-TR" sz="1400" i="1" dirty="0" err="1"/>
              <a:t>status</a:t>
            </a:r>
            <a:r>
              <a:rPr lang="tr-TR" sz="1400" i="1" dirty="0"/>
              <a:t> </a:t>
            </a:r>
            <a:r>
              <a:rPr lang="tr-TR" sz="1400" i="1" dirty="0" err="1"/>
              <a:t>report</a:t>
            </a:r>
            <a:r>
              <a:rPr lang="tr-TR" sz="1400" i="1" dirty="0"/>
              <a:t> on </a:t>
            </a:r>
            <a:r>
              <a:rPr lang="tr-TR" sz="1400" i="1" dirty="0" err="1"/>
              <a:t>road</a:t>
            </a:r>
            <a:r>
              <a:rPr lang="tr-TR" sz="1400" i="1" dirty="0"/>
              <a:t> </a:t>
            </a:r>
            <a:r>
              <a:rPr lang="tr-TR" sz="1400" i="1" dirty="0" err="1"/>
              <a:t>safety</a:t>
            </a:r>
            <a:r>
              <a:rPr lang="tr-TR" sz="1400" i="1" dirty="0"/>
              <a:t> 2023</a:t>
            </a:r>
            <a:r>
              <a:rPr lang="tr-TR" sz="1400" dirty="0"/>
              <a:t>. World </a:t>
            </a:r>
            <a:r>
              <a:rPr lang="tr-TR" sz="1400" dirty="0" err="1"/>
              <a:t>Health</a:t>
            </a:r>
            <a:r>
              <a:rPr lang="tr-TR" sz="1400" dirty="0"/>
              <a:t> </a:t>
            </a:r>
            <a:r>
              <a:rPr lang="tr-TR" sz="1400" dirty="0" err="1"/>
              <a:t>Organization</a:t>
            </a:r>
            <a:r>
              <a:rPr lang="tr-TR" sz="1400"/>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tr-TR" altLang="tr-TR" sz="14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28317258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a:t>öğretim elemanı / kurumsal e-posta (isteğe bağlı)</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02D10-CDEE-630F-84E8-315F610ED730}"/>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729ECFE3-8E08-29DC-717C-FDDC26AC9E69}"/>
              </a:ext>
            </a:extLst>
          </p:cNvPr>
          <p:cNvSpPr>
            <a:spLocks noGrp="1"/>
          </p:cNvSpPr>
          <p:nvPr>
            <p:ph idx="1"/>
          </p:nvPr>
        </p:nvSpPr>
        <p:spPr>
          <a:xfrm>
            <a:off x="714584" y="812800"/>
            <a:ext cx="10165081" cy="5386388"/>
          </a:xfrm>
        </p:spPr>
        <p:txBody>
          <a:bodyPr>
            <a:normAutofit fontScale="55000" lnSpcReduction="20000"/>
          </a:bodyPr>
          <a:lstStyle/>
          <a:p>
            <a:r>
              <a:rPr lang="tr-TR" dirty="0"/>
              <a:t>1960’lı yıllarda dünyada sosyal politikalar • Türkiye’nin demografik ve siyasal yapısı </a:t>
            </a:r>
            <a:endParaRPr lang="tr-TR" dirty="0" smtClean="0"/>
          </a:p>
          <a:p>
            <a:r>
              <a:rPr lang="tr-TR" dirty="0" smtClean="0"/>
              <a:t>• </a:t>
            </a:r>
            <a:r>
              <a:rPr lang="tr-TR" dirty="0"/>
              <a:t>Sağlık insan gücü ve sağlık kurumları </a:t>
            </a:r>
            <a:endParaRPr lang="tr-TR" dirty="0" smtClean="0"/>
          </a:p>
          <a:p>
            <a:r>
              <a:rPr lang="tr-TR" dirty="0" smtClean="0"/>
              <a:t>• </a:t>
            </a:r>
            <a:r>
              <a:rPr lang="tr-TR" dirty="0"/>
              <a:t>Sağlık hizmetlerinin sosyalleştirilmesi </a:t>
            </a:r>
            <a:endParaRPr lang="tr-TR" dirty="0" smtClean="0"/>
          </a:p>
          <a:p>
            <a:r>
              <a:rPr lang="tr-TR" dirty="0" smtClean="0"/>
              <a:t>• </a:t>
            </a:r>
            <a:r>
              <a:rPr lang="tr-TR" dirty="0"/>
              <a:t>224 sayılı Kanun </a:t>
            </a:r>
            <a:endParaRPr lang="tr-TR" dirty="0" smtClean="0"/>
          </a:p>
          <a:p>
            <a:r>
              <a:rPr lang="tr-TR" dirty="0" smtClean="0"/>
              <a:t>• </a:t>
            </a:r>
            <a:r>
              <a:rPr lang="tr-TR" dirty="0"/>
              <a:t>Nusret Fişek ve toplumcu sağlık yaklaşımı </a:t>
            </a:r>
            <a:endParaRPr lang="tr-TR" dirty="0" smtClean="0"/>
          </a:p>
          <a:p>
            <a:r>
              <a:rPr lang="tr-TR" dirty="0" smtClean="0"/>
              <a:t>• </a:t>
            </a:r>
            <a:r>
              <a:rPr lang="tr-TR" dirty="0"/>
              <a:t>Sağlık evi ve sağlık ocağı örgütlenmesi </a:t>
            </a:r>
            <a:endParaRPr lang="tr-TR" dirty="0" smtClean="0"/>
          </a:p>
          <a:p>
            <a:r>
              <a:rPr lang="tr-TR" dirty="0" smtClean="0"/>
              <a:t>• </a:t>
            </a:r>
            <a:r>
              <a:rPr lang="tr-TR" dirty="0"/>
              <a:t>Kademeli sağlık hizmeti </a:t>
            </a:r>
            <a:endParaRPr lang="tr-TR" dirty="0" smtClean="0"/>
          </a:p>
          <a:p>
            <a:r>
              <a:rPr lang="tr-TR" dirty="0" smtClean="0"/>
              <a:t>• </a:t>
            </a:r>
            <a:r>
              <a:rPr lang="tr-TR" dirty="0"/>
              <a:t>Koruyucu ve tedavi edici hizmetlerin bütünleştirilmesi </a:t>
            </a:r>
            <a:endParaRPr lang="tr-TR" dirty="0" smtClean="0"/>
          </a:p>
          <a:p>
            <a:r>
              <a:rPr lang="tr-TR" dirty="0" smtClean="0"/>
              <a:t>• </a:t>
            </a:r>
            <a:r>
              <a:rPr lang="tr-TR" dirty="0"/>
              <a:t>Ana-çocuk sağlığı ve aile planlaması </a:t>
            </a:r>
            <a:endParaRPr lang="tr-TR" dirty="0" smtClean="0"/>
          </a:p>
          <a:p>
            <a:r>
              <a:rPr lang="tr-TR" dirty="0" smtClean="0"/>
              <a:t>• </a:t>
            </a:r>
            <a:r>
              <a:rPr lang="tr-TR" dirty="0"/>
              <a:t>Tam gün çalışma ilkesi </a:t>
            </a:r>
            <a:endParaRPr lang="tr-TR" dirty="0" smtClean="0"/>
          </a:p>
          <a:p>
            <a:r>
              <a:rPr lang="tr-TR" dirty="0" smtClean="0"/>
              <a:t>• </a:t>
            </a:r>
            <a:r>
              <a:rPr lang="tr-TR" dirty="0"/>
              <a:t>Sosyalleştirme uygulamasının gelişimi ve karşılaşılan sorunlar</a:t>
            </a:r>
            <a:endParaRPr lang="tr-TR" dirty="0"/>
          </a:p>
        </p:txBody>
      </p:sp>
      <p:sp>
        <p:nvSpPr>
          <p:cNvPr id="4" name="Veri Yer Tutucusu 3">
            <a:extLst>
              <a:ext uri="{FF2B5EF4-FFF2-40B4-BE49-F238E27FC236}">
                <a16:creationId xmlns:a16="http://schemas.microsoft.com/office/drawing/2014/main" id="{1124543B-6AFE-55A3-80A0-09DB04541176}"/>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4D6B48A8-A3F3-3BDC-C970-636850E9091E}"/>
              </a:ext>
            </a:extLst>
          </p:cNvPr>
          <p:cNvSpPr>
            <a:spLocks noGrp="1"/>
          </p:cNvSpPr>
          <p:nvPr>
            <p:ph type="ftr" sz="quarter" idx="11"/>
          </p:nvPr>
        </p:nvSpPr>
        <p:spPr/>
        <p:txBody>
          <a:bodyPr/>
          <a:lstStyle/>
          <a:p>
            <a:r>
              <a:rPr lang="tr-TR" dirty="0" err="1" smtClean="0"/>
              <a:t>Öğr</a:t>
            </a:r>
            <a:r>
              <a:rPr lang="tr-TR" dirty="0" smtClean="0"/>
              <a:t>. Gör. Dr. Ayşe ÖZEFLANİLİ</a:t>
            </a:r>
            <a:endParaRPr lang="tr-TR" dirty="0"/>
          </a:p>
        </p:txBody>
      </p:sp>
      <p:sp>
        <p:nvSpPr>
          <p:cNvPr id="6" name="Slayt Numarası Yer Tutucusu 5">
            <a:extLst>
              <a:ext uri="{FF2B5EF4-FFF2-40B4-BE49-F238E27FC236}">
                <a16:creationId xmlns:a16="http://schemas.microsoft.com/office/drawing/2014/main" id="{2175ADDD-A240-51FF-6001-D894A710A3C9}"/>
              </a:ext>
            </a:extLst>
          </p:cNvPr>
          <p:cNvSpPr>
            <a:spLocks noGrp="1"/>
          </p:cNvSpPr>
          <p:nvPr>
            <p:ph type="sldNum" sz="quarter" idx="12"/>
          </p:nvPr>
        </p:nvSpPr>
        <p:spPr/>
        <p:txBody>
          <a:bodyPr/>
          <a:lstStyle/>
          <a:p>
            <a:fld id="{98D1A948-F723-44D0-9112-FAEB9D266EE7}" type="slidenum">
              <a:rPr lang="tr-TR" smtClean="0"/>
              <a:t>2</a:t>
            </a:fld>
            <a:endParaRPr lang="tr-TR"/>
          </a:p>
        </p:txBody>
      </p:sp>
    </p:spTree>
    <p:extLst>
      <p:ext uri="{BB962C8B-B14F-4D97-AF65-F5344CB8AC3E}">
        <p14:creationId xmlns:p14="http://schemas.microsoft.com/office/powerpoint/2010/main" val="51531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a:xfrm>
            <a:off x="1188719" y="1825625"/>
            <a:ext cx="10165080" cy="635264"/>
          </a:xfrm>
        </p:spPr>
        <p:txBody>
          <a:bodyPr>
            <a:normAutofit fontScale="90000"/>
          </a:bodyPr>
          <a:lstStyle/>
          <a:p>
            <a:r>
              <a:rPr lang="tr-TR" b="1" dirty="0"/>
              <a:t>1960’lı Yıllarda Dünyada Sağlık ve Sosyal Politika</a:t>
            </a:r>
            <a:br>
              <a:rPr lang="tr-TR" b="1" dirty="0"/>
            </a:br>
            <a:r>
              <a:rPr lang="tr-TR" b="1" dirty="0"/>
              <a:t/>
            </a:r>
            <a:br>
              <a:rPr lang="tr-TR" b="1" dirty="0"/>
            </a:br>
            <a:r>
              <a:rPr lang="tr-TR" b="1" dirty="0"/>
              <a:t/>
            </a:r>
            <a:br>
              <a:rPr lang="tr-TR" b="1" dirty="0"/>
            </a:br>
            <a:r>
              <a:rPr lang="tr-TR" b="1" dirty="0"/>
              <a:t/>
            </a:r>
            <a:br>
              <a:rPr lang="tr-TR" b="1" dirty="0"/>
            </a:br>
            <a:r>
              <a:rPr lang="tr-TR" b="1" dirty="0"/>
              <a:t/>
            </a:r>
            <a:br>
              <a:rPr lang="tr-TR" b="1" dirty="0"/>
            </a:br>
            <a:r>
              <a:rPr lang="tr-TR" b="1" dirty="0"/>
              <a:t/>
            </a:r>
            <a:br>
              <a:rPr lang="tr-TR" b="1" dirty="0"/>
            </a:br>
            <a:r>
              <a:rPr lang="tr-TR" b="1" dirty="0"/>
              <a:t/>
            </a:r>
            <a:br>
              <a:rPr lang="tr-TR" b="1" dirty="0"/>
            </a:br>
            <a:endParaRPr lang="tr-TR" dirty="0"/>
          </a:p>
        </p:txBody>
      </p:sp>
      <p:sp>
        <p:nvSpPr>
          <p:cNvPr id="3" name="İçerik Yer Tutucusu 2">
            <a:extLst>
              <a:ext uri="{FF2B5EF4-FFF2-40B4-BE49-F238E27FC236}">
                <a16:creationId xmlns:a16="http://schemas.microsoft.com/office/drawing/2014/main" id="{8B424127-1F6E-9CED-168B-91E82F1D8584}"/>
              </a:ext>
            </a:extLst>
          </p:cNvPr>
          <p:cNvSpPr>
            <a:spLocks noGrp="1"/>
          </p:cNvSpPr>
          <p:nvPr>
            <p:ph idx="1"/>
          </p:nvPr>
        </p:nvSpPr>
        <p:spPr/>
        <p:txBody>
          <a:bodyPr>
            <a:normAutofit fontScale="55000" lnSpcReduction="20000"/>
          </a:bodyPr>
          <a:lstStyle/>
          <a:p>
            <a:r>
              <a:rPr lang="tr-TR" dirty="0" smtClean="0"/>
              <a:t>İkinci </a:t>
            </a:r>
            <a:r>
              <a:rPr lang="tr-TR" dirty="0"/>
              <a:t>Dünya Savaşı sonrasında sosyal devlet anlayışı güçlenmiş; sağlık, eğitim, sosyal güvenlik ve çalışma hakkı uluslararası belgelerde temel insan hakları arasında kabul edilmeye başlanmıştır. Atlantik Şartı, </a:t>
            </a:r>
            <a:r>
              <a:rPr lang="tr-TR" dirty="0" err="1"/>
              <a:t>Philadelphia</a:t>
            </a:r>
            <a:r>
              <a:rPr lang="tr-TR" dirty="0"/>
              <a:t> Bildirgesi ve İnsan Hakları Evrensel Bildirgesi, bireylerin sosyal güvenlik ve sağlık hizmetlerinden yararlanmasını devletlerin temel sorumlulukları arasında değerlendirmiştir.</a:t>
            </a:r>
          </a:p>
          <a:p>
            <a:r>
              <a:rPr lang="tr-TR" dirty="0"/>
              <a:t>Bu dönemde birçok ülkede sağlık hizmetlerinin finansmanı, örgütlenmesi ve toplumun tamamına ulaştırılması konusunda kapsamlı reformlar yapılmıştır. İngiltere’de Ulusal Sağlık Hizmeti modeli, sağlık hizmetlerinin kamu tarafından finanse edilmesi ve toplumun bütününe sunulması açısından önemli bir örnek oluşturmuştur. Avrupa ülkelerinde hastane ve ilaç hizmetlerinin sosyal sigorta kapsamına alınması yaygınlaşmıştır.</a:t>
            </a:r>
          </a:p>
          <a:p>
            <a:endParaRPr lang="tr-TR" dirty="0"/>
          </a:p>
        </p:txBody>
      </p:sp>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2042146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b="1" dirty="0"/>
              <a:t>CUMHURİYET DÖNEMİNDE SAĞLIK ÖRGÜTLENMESİNİN GELİŞİMİ</a:t>
            </a:r>
          </a:p>
          <a:p>
            <a:r>
              <a:rPr lang="tr-TR" dirty="0"/>
              <a:t>1960–1980 dönemi, Türkiye’de sağlık hizmetlerinin toplumun bütününe eşit, ulaşılabilir ve bütüncül biçimde sunulmasına yönelik önemli düzenlemelerin yapıldığı bir dönemdir. Bu dönemin temel gelişmesi, 1961 yılında kabul edilen </a:t>
            </a:r>
            <a:r>
              <a:rPr lang="tr-TR" b="1" dirty="0"/>
              <a:t>224 sayılı Sağlık Hizmetlerinin Sosyalleştirilmesi Hakkında Kanun</a:t>
            </a:r>
            <a:r>
              <a:rPr lang="tr-TR" dirty="0"/>
              <a:t> olmuştur.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1559278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Kanun; sağlık hizmetlerinde eşitlik, ücretsiz hizmet, tam gün çalışma, kademeli hizmet sunumu, birinci basamağa öncelik, tek elden yönetim ve halkın katılımı ilkelerine dayanmıştır. Uygulamanın temel birimleri sağlık evleri, sağlık ocakları ve sağlık grup başkanlıklarıdır</a:t>
            </a:r>
            <a:r>
              <a:rPr lang="tr-TR" dirty="0" smtClean="0"/>
              <a:t>.</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3422429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Sağlık ocaklarında ana-çocuk sağlığı, aile planlaması, bulaşıcı hastalıklarla mücadele, çevre sağlığı, sağlık eğitimi, erken tanı, ayakta tedavi ve okul sağlığı gibi koruyucu ve tedavi edici hizmetler birlikte sunulmuştur. Böylece önceki dönemdeki tek amaçlı ve dikey örgütlenme yerine, çok amaçlı ve bütünleşmiş sağlık hizmeti modeli benimsenmiştir.</a:t>
            </a:r>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2375458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Sosyalleştirme uygulaması 1963 yılında Muş’ta başlamış, zaman içinde farklı illere yayılmış ve 1984 yılında ülke genelinde uygulanmaya başlanmıştır. Bu modelin gelişiminde Prof. Dr. Nusret Fişek’in toplumcu sağlık anlayışı ve birinci basamak hizmetlere verdiği önem belirleyici olmuştur.</a:t>
            </a:r>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3168274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1921–1937 yıllarındaki </a:t>
            </a:r>
            <a:r>
              <a:rPr lang="tr-TR" b="1" dirty="0"/>
              <a:t>Refik Saydam dönemi</a:t>
            </a:r>
            <a:r>
              <a:rPr lang="tr-TR" dirty="0"/>
              <a:t>, Türkiye’de modern sağlık örgütlenmesinin temellerinin atıldığı dönem olarak kabul edilmektedir. Bu dönemde merkeziyetçi bir yapı benimsenmiş, koruyucu sağlık hizmetlerine öncelik verilmiş ve sağlık insan gücünün artırılması amaçlanmıştır. Hekim, ebe, hemşire ve sağlık memuru yetiştirilmesi için eğitim programları geliştirilmiş; kamu hizmetinde çalışmayı teşvik etmek amacıyla yatılı öğrenci yurtları ve özendirici uygulamalar oluşturulmuştur.</a:t>
            </a:r>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2844551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1925 yılında hazırlanan ilk kapsamlı sağlık çalışma programında devletin sağlık teşkilatının kurulması, sağlık personeli sayısının artırılması, numune hastanelerinin açılması, ebe ve sağlık memurlarının yetiştirilmesi, doğum ve çocuk bakımevlerinin kurulması, verem sanatoryumlarının geliştirilmesi ve sağlık hizmetlerinin köylere kadar götürülmesi hedeflenmiştir. Ayrıca sıtma, frengi, trahom, verem, çiçek, tifo ve dizanteri gibi dönemin önemli bulaşıcı ve sosyal hastalıklarına karşı mücadele programları yürütülmüştür.</a:t>
            </a:r>
          </a:p>
          <a:p>
            <a:r>
              <a:rPr lang="tr-TR" dirty="0"/>
              <a:t>Bu dönemde Ankara, Sivas, Erzurum, Diyarbakır ve İstanbul’da numune hastaneleri açılmış; ilçelerde muayene ve tedavi evleri kurulmuştur. Doğum ve çocuk bakımevleri ile ruh ve sinir hastalıkları hastanelerinin sayısı artırılmıştır. Böylece hem yataklı tedavi hizmetlerinin kapasitesi genişletilmiş hem de sağlık hizmetlerinin taşra bölgelerine ulaştırılması hedeflenmiştir.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327072053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51</TotalTime>
  <Words>826</Words>
  <Application>Microsoft Office PowerPoint</Application>
  <PresentationFormat>Geniş ekran</PresentationFormat>
  <Paragraphs>65</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12</vt:i4>
      </vt:variant>
    </vt:vector>
  </HeadingPairs>
  <TitlesOfParts>
    <vt:vector size="17" baseType="lpstr">
      <vt:lpstr>Aptos</vt:lpstr>
      <vt:lpstr>Aptos Display</vt:lpstr>
      <vt:lpstr>Arial</vt:lpstr>
      <vt:lpstr>Office Teması</vt:lpstr>
      <vt:lpstr>Özel Tasarım</vt:lpstr>
      <vt:lpstr>HALK SAĞLIĞI</vt:lpstr>
      <vt:lpstr>PowerPoint Sunusu</vt:lpstr>
      <vt:lpstr>1960’lı Yıllarda Dünyada Sağlık ve Sosyal Politika       </vt:lpstr>
      <vt:lpstr>PowerPoint Sunusu</vt:lpstr>
      <vt:lpstr>PowerPoint Sunusu</vt:lpstr>
      <vt:lpstr>PowerPoint Sunusu</vt:lpstr>
      <vt:lpstr>PowerPoint Sunusu</vt:lpstr>
      <vt:lpstr>PowerPoint Sunusu</vt:lpstr>
      <vt:lpstr>PowerPoint Sunusu</vt:lpstr>
      <vt:lpstr>PowerPoint Sunusu</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SAĞLIĞI</dc:title>
  <dc:creator>EÖ</dc:creator>
  <cp:lastModifiedBy>xxxx</cp:lastModifiedBy>
  <cp:revision>13</cp:revision>
  <dcterms:created xsi:type="dcterms:W3CDTF">2026-04-02T07:47:59Z</dcterms:created>
  <dcterms:modified xsi:type="dcterms:W3CDTF">2026-06-23T11:31:25Z</dcterms:modified>
</cp:coreProperties>
</file>