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4" r:id="rId2"/>
    <p:sldId id="258" r:id="rId3"/>
    <p:sldId id="260" r:id="rId4"/>
    <p:sldId id="266" r:id="rId5"/>
    <p:sldId id="269" r:id="rId6"/>
    <p:sldId id="273" r:id="rId7"/>
    <p:sldId id="278"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1435624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259108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97CF93-8058-41EC-936C-62F9A05E95E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9106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27458531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97CF93-8058-41EC-936C-62F9A05E95E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31838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163832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709069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2308975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1961379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77A13D-02E2-4A62-B399-993DAA6089D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3861540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405414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77A13D-02E2-4A62-B399-993DAA6089DC}"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2760816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77A13D-02E2-4A62-B399-993DAA6089DC}" type="datetimeFigureOut">
              <a:rPr lang="tr-TR" smtClean="0"/>
              <a:t>11.09.2025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1437827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77A13D-02E2-4A62-B399-993DAA6089DC}" type="datetimeFigureOut">
              <a:rPr lang="tr-TR" smtClean="0"/>
              <a:t>11.09.2025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213248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1708426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677A13D-02E2-4A62-B399-993DAA6089D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97CF93-8058-41EC-936C-62F9A05E95E3}" type="slidenum">
              <a:rPr lang="tr-TR" smtClean="0"/>
              <a:t>‹#›</a:t>
            </a:fld>
            <a:endParaRPr lang="tr-TR"/>
          </a:p>
        </p:txBody>
      </p:sp>
    </p:spTree>
    <p:extLst>
      <p:ext uri="{BB962C8B-B14F-4D97-AF65-F5344CB8AC3E}">
        <p14:creationId xmlns:p14="http://schemas.microsoft.com/office/powerpoint/2010/main" val="1478396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677A13D-02E2-4A62-B399-993DAA6089DC}" type="datetimeFigureOut">
              <a:rPr lang="tr-TR" smtClean="0"/>
              <a:t>11.09.2025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B97CF93-8058-41EC-936C-62F9A05E95E3}" type="slidenum">
              <a:rPr lang="tr-TR" smtClean="0"/>
              <a:t>‹#›</a:t>
            </a:fld>
            <a:endParaRPr lang="tr-TR"/>
          </a:p>
        </p:txBody>
      </p:sp>
    </p:spTree>
    <p:extLst>
      <p:ext uri="{BB962C8B-B14F-4D97-AF65-F5344CB8AC3E}">
        <p14:creationId xmlns:p14="http://schemas.microsoft.com/office/powerpoint/2010/main" val="13720556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24A62E-0B02-416B-A8B5-0ECA4C1FFBBF}"/>
              </a:ext>
            </a:extLst>
          </p:cNvPr>
          <p:cNvSpPr>
            <a:spLocks noGrp="1"/>
          </p:cNvSpPr>
          <p:nvPr>
            <p:ph type="title"/>
          </p:nvPr>
        </p:nvSpPr>
        <p:spPr/>
        <p:txBody>
          <a:bodyPr/>
          <a:lstStyle/>
          <a:p>
            <a:pPr algn="ctr"/>
            <a:r>
              <a:rPr lang="tr-TR" dirty="0"/>
              <a:t>T.C. </a:t>
            </a:r>
            <a:br>
              <a:rPr lang="tr-TR" dirty="0"/>
            </a:br>
            <a:r>
              <a:rPr lang="tr-TR" dirty="0"/>
              <a:t>KASTAMONU ÜNİVERSİTESİ</a:t>
            </a:r>
          </a:p>
        </p:txBody>
      </p:sp>
      <p:sp>
        <p:nvSpPr>
          <p:cNvPr id="4" name="Başlık 1">
            <a:extLst>
              <a:ext uri="{FF2B5EF4-FFF2-40B4-BE49-F238E27FC236}">
                <a16:creationId xmlns:a16="http://schemas.microsoft.com/office/drawing/2014/main" id="{AC714E28-F5EE-43E4-AC27-36385A24F3C8}"/>
              </a:ext>
            </a:extLst>
          </p:cNvPr>
          <p:cNvSpPr txBox="1">
            <a:spLocks/>
          </p:cNvSpPr>
          <p:nvPr/>
        </p:nvSpPr>
        <p:spPr>
          <a:xfrm>
            <a:off x="2196685" y="2489982"/>
            <a:ext cx="8911687" cy="2152355"/>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dirty="0"/>
              <a:t>TURİZM FAKÜLTESİ</a:t>
            </a:r>
          </a:p>
          <a:p>
            <a:pPr algn="ctr"/>
            <a:endParaRPr lang="tr-TR" dirty="0"/>
          </a:p>
          <a:p>
            <a:pPr algn="ctr"/>
            <a:r>
              <a:rPr lang="tr-TR" dirty="0"/>
              <a:t>GASTRONOMİ VE MUTFAK SANATLARI BÖLÜMÜ</a:t>
            </a:r>
          </a:p>
        </p:txBody>
      </p:sp>
      <p:sp>
        <p:nvSpPr>
          <p:cNvPr id="5" name="İçerik Yer Tutucusu 2">
            <a:extLst>
              <a:ext uri="{FF2B5EF4-FFF2-40B4-BE49-F238E27FC236}">
                <a16:creationId xmlns:a16="http://schemas.microsoft.com/office/drawing/2014/main" id="{83391738-7444-4F3E-A688-924FAB07CD51}"/>
              </a:ext>
            </a:extLst>
          </p:cNvPr>
          <p:cNvSpPr>
            <a:spLocks noGrp="1"/>
          </p:cNvSpPr>
          <p:nvPr>
            <p:ph idx="1"/>
          </p:nvPr>
        </p:nvSpPr>
        <p:spPr>
          <a:xfrm>
            <a:off x="1800732" y="5104016"/>
            <a:ext cx="9720073" cy="705942"/>
          </a:xfrm>
        </p:spPr>
        <p:txBody>
          <a:bodyPr>
            <a:normAutofit fontScale="77500" lnSpcReduction="20000"/>
          </a:bodyPr>
          <a:lstStyle/>
          <a:p>
            <a:pPr marL="0" indent="0" algn="ctr">
              <a:buNone/>
            </a:pPr>
            <a:r>
              <a:rPr lang="tr-TR" sz="2400" dirty="0"/>
              <a:t>Anadolu Mutfağı Yöresel Yemekleri</a:t>
            </a:r>
          </a:p>
          <a:p>
            <a:pPr marL="0" indent="0" algn="ctr">
              <a:buNone/>
            </a:pPr>
            <a:r>
              <a:rPr lang="tr-TR" sz="2400" dirty="0"/>
              <a:t>Yemeğin Toplumsal İşlevleri</a:t>
            </a:r>
          </a:p>
          <a:p>
            <a:pPr marL="0" indent="0" algn="ctr">
              <a:buNone/>
            </a:pPr>
            <a:endParaRPr lang="tr-TR" sz="2400" dirty="0"/>
          </a:p>
        </p:txBody>
      </p:sp>
    </p:spTree>
    <p:extLst>
      <p:ext uri="{BB962C8B-B14F-4D97-AF65-F5344CB8AC3E}">
        <p14:creationId xmlns:p14="http://schemas.microsoft.com/office/powerpoint/2010/main" val="546137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000" dirty="0"/>
              <a:t>Antropolog </a:t>
            </a:r>
            <a:r>
              <a:rPr lang="tr-TR" sz="2000" dirty="0" err="1"/>
              <a:t>Bronislaw</a:t>
            </a:r>
            <a:r>
              <a:rPr lang="tr-TR" sz="2000" dirty="0"/>
              <a:t> </a:t>
            </a:r>
            <a:r>
              <a:rPr lang="tr-TR" sz="2000" dirty="0" err="1"/>
              <a:t>Malinowski</a:t>
            </a:r>
            <a:r>
              <a:rPr lang="tr-TR" sz="2000" dirty="0"/>
              <a:t>’ ye göre yemeğin çeşitli fonksiyonları vardır. Bunlar şöyle özetlenebilir:</a:t>
            </a:r>
          </a:p>
          <a:p>
            <a:r>
              <a:rPr lang="tr-TR" sz="2000" dirty="0"/>
              <a:t>Statünün ifade edilmesi olarak yemek</a:t>
            </a:r>
          </a:p>
          <a:p>
            <a:r>
              <a:rPr lang="tr-TR" sz="2000" dirty="0"/>
              <a:t>Dostluk, yakınlaşma ve iletişim aracı olarak yemek</a:t>
            </a:r>
          </a:p>
          <a:p>
            <a:r>
              <a:rPr lang="tr-TR" sz="2000" dirty="0"/>
              <a:t>Hediyeleşme ve paylaşma aracı olarak yemek</a:t>
            </a:r>
          </a:p>
          <a:p>
            <a:r>
              <a:rPr lang="tr-TR" sz="2000" dirty="0"/>
              <a:t>Ziyafet ve eğlence aracı olarak yemek</a:t>
            </a:r>
          </a:p>
          <a:p>
            <a:r>
              <a:rPr lang="tr-TR" sz="2000" dirty="0"/>
              <a:t>Törenler ve anma aracı olarak yemek</a:t>
            </a:r>
          </a:p>
        </p:txBody>
      </p:sp>
    </p:spTree>
    <p:extLst>
      <p:ext uri="{BB962C8B-B14F-4D97-AF65-F5344CB8AC3E}">
        <p14:creationId xmlns:p14="http://schemas.microsoft.com/office/powerpoint/2010/main" val="1806773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Statünün İfade Edilmesi Olarak Yemek</a:t>
            </a:r>
          </a:p>
        </p:txBody>
      </p:sp>
      <p:sp>
        <p:nvSpPr>
          <p:cNvPr id="3" name="İçerik Yer Tutucusu 2"/>
          <p:cNvSpPr>
            <a:spLocks noGrp="1"/>
          </p:cNvSpPr>
          <p:nvPr>
            <p:ph idx="1"/>
          </p:nvPr>
        </p:nvSpPr>
        <p:spPr/>
        <p:txBody>
          <a:bodyPr>
            <a:normAutofit/>
          </a:bodyPr>
          <a:lstStyle/>
          <a:p>
            <a:r>
              <a:rPr lang="tr-TR" sz="2000" dirty="0"/>
              <a:t>Yemek merasimleri davet sahibinin ne kadar güçlü ve zengin olduğunu göstermesi bakımından önemli bir gösteri alanı olarak kabul edilmektedir. Davetler, topluluk içerisinde dayanışmayı pekiştirmenin yanı sıra erkin temsili olarak bir sembol niteliğindedir. Ayrıca yemeğin nasıl servis edileceği de önemli bir konudur. Tarım toplumlarında yemeğin en güzel yerinin hane reisi olan erkek birey için uygun görülmesi veya hangi parçanın kimin hakkı olduğuna karar vermenin hane reisine bırakılması gücün temsilidir.</a:t>
            </a:r>
          </a:p>
        </p:txBody>
      </p:sp>
    </p:spTree>
    <p:extLst>
      <p:ext uri="{BB962C8B-B14F-4D97-AF65-F5344CB8AC3E}">
        <p14:creationId xmlns:p14="http://schemas.microsoft.com/office/powerpoint/2010/main" val="1840073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Dostluk, Yakınlaşma ve İletişim Aracı Olarak Yemek</a:t>
            </a:r>
          </a:p>
        </p:txBody>
      </p:sp>
      <p:sp>
        <p:nvSpPr>
          <p:cNvPr id="3" name="İçerik Yer Tutucusu 2"/>
          <p:cNvSpPr>
            <a:spLocks noGrp="1"/>
          </p:cNvSpPr>
          <p:nvPr>
            <p:ph idx="1"/>
          </p:nvPr>
        </p:nvSpPr>
        <p:spPr/>
        <p:txBody>
          <a:bodyPr>
            <a:noAutofit/>
          </a:bodyPr>
          <a:lstStyle/>
          <a:p>
            <a:r>
              <a:rPr lang="tr-TR" sz="2000" dirty="0"/>
              <a:t>Yemek, biyolojik ihtiyaçları gidermenin yanı sıra, önemli sosyal fonksiyonlara da sahiptir. Kutlama yemekleri, düğün, doğum günü, cenaze ve bayram günleri gibi insanların çeşitli duyguları paylaşmak için bir araya geldikleri önemli davetler sırasında ortama uygun yiyecek içecekler servis edilir. Bu bakımdan yiyecekler, insanların daha yakından kaynaşmaları, hoş sohbet etmeleri ve dost olabilmeleri için bir araç olarak kullanılmaktadır. Yiyecek ikramları, konukseverliğin bir ölçütü olarak değerlendirilmektedir. Yemek sayesinde insanlar bir araya gelir ve birbirleriyle iletişim sağlarlar. Yapılan resmi bir toplantının ardından konuklara ikramda bulunulması veya toplantının yemekle birlikte yapılması resmi havanın dağıtılmasını ve sonuçların daha olumlu olmasını sağlayabilir.</a:t>
            </a:r>
          </a:p>
        </p:txBody>
      </p:sp>
    </p:spTree>
    <p:extLst>
      <p:ext uri="{BB962C8B-B14F-4D97-AF65-F5344CB8AC3E}">
        <p14:creationId xmlns:p14="http://schemas.microsoft.com/office/powerpoint/2010/main" val="2588295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Hediyeleşme ve Paylaşma Aracı Olarak Yemek</a:t>
            </a:r>
          </a:p>
        </p:txBody>
      </p:sp>
      <p:sp>
        <p:nvSpPr>
          <p:cNvPr id="3" name="İçerik Yer Tutucusu 2"/>
          <p:cNvSpPr>
            <a:spLocks noGrp="1"/>
          </p:cNvSpPr>
          <p:nvPr>
            <p:ph idx="1"/>
          </p:nvPr>
        </p:nvSpPr>
        <p:spPr/>
        <p:txBody>
          <a:bodyPr>
            <a:normAutofit/>
          </a:bodyPr>
          <a:lstStyle/>
          <a:p>
            <a:r>
              <a:rPr lang="tr-TR" dirty="0"/>
              <a:t>İnsanlar, evrensel olarak, başkalarına yiyecek hediye ederek veya hediye verilmesi için yemek organizasyonu düzenleyerek onlara çeşitli duygularını ifade ederler. Çikolata, meyve, tatlı gibi çok yaygın olarak kullanılan hediyeler verilen kişiye olan sevgiyi, ilgiyi ve sempatiyi göstermek için çokça kullanılır. Yiyecek hediyeleri yardımlaşma olarak da kullanılmaktadır. Düşkünlere, yoksullara ve ihtiyaç sahiplerine yapılan yiyecek yardımları onlara insan olarak verilen değeri ifade eder.</a:t>
            </a:r>
          </a:p>
        </p:txBody>
      </p:sp>
    </p:spTree>
    <p:extLst>
      <p:ext uri="{BB962C8B-B14F-4D97-AF65-F5344CB8AC3E}">
        <p14:creationId xmlns:p14="http://schemas.microsoft.com/office/powerpoint/2010/main" val="170289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Ziyafet ve Eğlence Aracı Olarak Yemek</a:t>
            </a:r>
          </a:p>
        </p:txBody>
      </p:sp>
      <p:sp>
        <p:nvSpPr>
          <p:cNvPr id="3" name="İçerik Yer Tutucusu 2"/>
          <p:cNvSpPr>
            <a:spLocks noGrp="1"/>
          </p:cNvSpPr>
          <p:nvPr>
            <p:ph idx="1"/>
          </p:nvPr>
        </p:nvSpPr>
        <p:spPr/>
        <p:txBody>
          <a:bodyPr>
            <a:normAutofit/>
          </a:bodyPr>
          <a:lstStyle/>
          <a:p>
            <a:r>
              <a:rPr lang="tr-TR" sz="2000" dirty="0"/>
              <a:t>Mutlu günlerde bir araya gelmek ve güzel yemekler yemek ziyafet ve eğlence görevi görür. Çeşitli nedenlerle düzenlenen ziyafetler ve festivaller, yiyecekler yoluyla gerçekleşir. Yiyecek miktarı ve kalitesi bakımından çok çeşitlilik gösteren ziyafetler ve festivaller, kişisel kutlamalarda (yaş günü, evlenme, yıldönümü, bir başarıyı kutlama vs.) yiyeceklerin özelliği dikkati çeker. Örneğin bu durumlarda ender yiyecekler, en iyi kalite yiyecekler, pahalı yiyecekler ve hazırlanması zaman alan ve zor hazırlanan yiyecekler sunulması gelenektir.</a:t>
            </a:r>
          </a:p>
        </p:txBody>
      </p:sp>
    </p:spTree>
    <p:extLst>
      <p:ext uri="{BB962C8B-B14F-4D97-AF65-F5344CB8AC3E}">
        <p14:creationId xmlns:p14="http://schemas.microsoft.com/office/powerpoint/2010/main" val="2023416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Törenler ve Anma Aracı Olarak Yemek</a:t>
            </a:r>
          </a:p>
        </p:txBody>
      </p:sp>
      <p:sp>
        <p:nvSpPr>
          <p:cNvPr id="3" name="İçerik Yer Tutucusu 2"/>
          <p:cNvSpPr>
            <a:spLocks noGrp="1"/>
          </p:cNvSpPr>
          <p:nvPr>
            <p:ph idx="1"/>
          </p:nvPr>
        </p:nvSpPr>
        <p:spPr/>
        <p:txBody>
          <a:bodyPr>
            <a:normAutofit/>
          </a:bodyPr>
          <a:lstStyle/>
          <a:p>
            <a:r>
              <a:rPr lang="tr-TR" sz="2000" dirty="0"/>
              <a:t>Her toplumun bazı olayları kutlamak ve anmak için belli ritüelleri vardır. Ritüel, birey ya da toplumla ilgili bazı değerlerin, belirli zamanlarda, sembolik ve değişmeyen davranış biçimleri ile tekrarlanması olarak tanımlanır. Toplumsal hayata olan etkilerine bakıldığında ritüellerin sosyal bütünleşmenin önemli bileşenlerinden biri olduğu görülmektedir.</a:t>
            </a:r>
          </a:p>
        </p:txBody>
      </p:sp>
    </p:spTree>
    <p:extLst>
      <p:ext uri="{BB962C8B-B14F-4D97-AF65-F5344CB8AC3E}">
        <p14:creationId xmlns:p14="http://schemas.microsoft.com/office/powerpoint/2010/main" val="354550372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TotalTime>
  <Words>481</Words>
  <Application>Microsoft Office PowerPoint</Application>
  <PresentationFormat>Geniş ekran</PresentationFormat>
  <Paragraphs>22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T.C.  KASTAMONU ÜNİVERSİTESİ</vt:lpstr>
      <vt:lpstr>PowerPoint Sunusu</vt:lpstr>
      <vt:lpstr>Statünün İfade Edilmesi Olarak Yemek</vt:lpstr>
      <vt:lpstr>Dostluk, Yakınlaşma ve İletişim Aracı Olarak Yemek</vt:lpstr>
      <vt:lpstr>Hediyeleşme ve Paylaşma Aracı Olarak Yemek</vt:lpstr>
      <vt:lpstr>Ziyafet ve Eğlence Aracı Olarak Yemek</vt:lpstr>
      <vt:lpstr>Törenler ve Anma Aracı Olarak Yemek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YEMEĞİN TOPLUMSAL İŞLEVLERİ VE TÜRK YEMEK ADETLERİ</dc:title>
  <dc:creator>User</dc:creator>
  <cp:lastModifiedBy>pc</cp:lastModifiedBy>
  <cp:revision>9</cp:revision>
  <dcterms:created xsi:type="dcterms:W3CDTF">2022-12-14T12:01:04Z</dcterms:created>
  <dcterms:modified xsi:type="dcterms:W3CDTF">2025-09-11T10:58:59Z</dcterms:modified>
</cp:coreProperties>
</file>