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781" r:id="rId2"/>
    <p:sldId id="303" r:id="rId3"/>
    <p:sldId id="304" r:id="rId4"/>
    <p:sldId id="305" r:id="rId5"/>
    <p:sldId id="306" r:id="rId6"/>
    <p:sldId id="307" r:id="rId7"/>
    <p:sldId id="309" r:id="rId8"/>
    <p:sldId id="316" r:id="rId9"/>
    <p:sldId id="312" r:id="rId10"/>
    <p:sldId id="313" r:id="rId11"/>
    <p:sldId id="314" r:id="rId12"/>
    <p:sldId id="315" r:id="rId13"/>
    <p:sldId id="318" r:id="rId14"/>
    <p:sldId id="319" r:id="rId15"/>
    <p:sldId id="320" r:id="rId16"/>
    <p:sldId id="321" r:id="rId17"/>
    <p:sldId id="322" r:id="rId18"/>
    <p:sldId id="300" r:id="rId19"/>
    <p:sldId id="324" r:id="rId20"/>
    <p:sldId id="325" r:id="rId21"/>
    <p:sldId id="783" r:id="rId22"/>
    <p:sldId id="782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77" autoAdjust="0"/>
    <p:restoredTop sz="95000"/>
  </p:normalViewPr>
  <p:slideViewPr>
    <p:cSldViewPr snapToGrid="0">
      <p:cViewPr varScale="1">
        <p:scale>
          <a:sx n="117" d="100"/>
          <a:sy n="117" d="100"/>
        </p:scale>
        <p:origin x="1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0BFF5-EF67-477E-AA45-62CC5289B760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A7718-0B00-4536-A5BD-E42313F29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7097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Kasım indirimleri vb. zamanlarda tutundurma yapılıyor ama lojistik departmanı ile görüşülmeli..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A7718-0B00-4536-A5BD-E42313F2934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479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B42527-3CC9-4452-B33B-53B576A9E8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49F3507-DF4C-48C5-ADA7-64EEEDE06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4846"/>
            <a:ext cx="9144000" cy="165295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886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888B0E-3758-42BC-9D1A-334D3C025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93CA1ED-F879-493E-8178-8E8147D99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6030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D8CFF15-0F9D-4509-88CA-F90FCB4BBF89}"/>
              </a:ext>
            </a:extLst>
          </p:cNvPr>
          <p:cNvSpPr txBox="1"/>
          <p:nvPr userDrawn="1"/>
        </p:nvSpPr>
        <p:spPr>
          <a:xfrm>
            <a:off x="11007969" y="6251339"/>
            <a:ext cx="917331" cy="37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909C31A-05C7-4042-AC91-AFDE683E865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0281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2A4F4FD-CBA5-4F6E-A950-7B7D95D2E8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654675"/>
          </a:xfrm>
        </p:spPr>
        <p:txBody>
          <a:bodyPr vert="eaVert"/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B2D6568-A56C-45E9-80FF-A53AE9E54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65467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F15A7B82-B080-4DC5-84CD-9D6B5D3B516C}"/>
              </a:ext>
            </a:extLst>
          </p:cNvPr>
          <p:cNvSpPr txBox="1"/>
          <p:nvPr userDrawn="1"/>
        </p:nvSpPr>
        <p:spPr>
          <a:xfrm>
            <a:off x="11007969" y="6251339"/>
            <a:ext cx="917331" cy="37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909C31A-05C7-4042-AC91-AFDE683E865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382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+ 1 column" type="tx">
  <p:cSld name="Title + 1 colum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133" y="0"/>
            <a:ext cx="12192000" cy="106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5"/>
          <p:cNvSpPr/>
          <p:nvPr/>
        </p:nvSpPr>
        <p:spPr>
          <a:xfrm>
            <a:off x="2369700" y="697300"/>
            <a:ext cx="7452800" cy="729200"/>
          </a:xfrm>
          <a:prstGeom prst="rect">
            <a:avLst/>
          </a:prstGeom>
          <a:noFill/>
          <a:ln w="9525" cap="flat" cmpd="sng">
            <a:solidFill>
              <a:srgbClr val="22222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2413600" y="743351"/>
            <a:ext cx="7364800" cy="63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609600" y="1871075"/>
            <a:ext cx="10972800" cy="46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◉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5730200" y="6352999"/>
            <a:ext cx="731600" cy="4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2846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EB6209A-6EB6-4021-92BD-7E8E64133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046"/>
            <a:ext cx="10515600" cy="786322"/>
          </a:xfrm>
        </p:spPr>
        <p:txBody>
          <a:bodyPr/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87089-A786-4C22-AAEA-FE43B99D6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2601"/>
            <a:ext cx="10515600" cy="4728104"/>
          </a:xfrm>
          <a:ln>
            <a:noFill/>
          </a:ln>
        </p:spPr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0CA792EA-5E70-4E9B-9C15-270F13A7B538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10984"/>
            <a:ext cx="10515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40D2015B-BAED-47A0-948B-FDAAC6B3CC9C}"/>
              </a:ext>
            </a:extLst>
          </p:cNvPr>
          <p:cNvCxnSpPr>
            <a:cxnSpLocks/>
          </p:cNvCxnSpPr>
          <p:nvPr userDrawn="1"/>
        </p:nvCxnSpPr>
        <p:spPr>
          <a:xfrm>
            <a:off x="838200" y="6022321"/>
            <a:ext cx="10515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etin kutusu 3">
            <a:extLst>
              <a:ext uri="{FF2B5EF4-FFF2-40B4-BE49-F238E27FC236}">
                <a16:creationId xmlns:a16="http://schemas.microsoft.com/office/drawing/2014/main" id="{42749998-85B0-424A-A55A-AF66C1587592}"/>
              </a:ext>
            </a:extLst>
          </p:cNvPr>
          <p:cNvSpPr txBox="1"/>
          <p:nvPr userDrawn="1"/>
        </p:nvSpPr>
        <p:spPr>
          <a:xfrm>
            <a:off x="11007969" y="6251339"/>
            <a:ext cx="917331" cy="37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909C31A-05C7-4042-AC91-AFDE683E8654}" type="slidenum">
              <a:rPr lang="tr-TR" smtClean="0">
                <a:latin typeface="Candara" panose="020E0502030303020204" pitchFamily="34" charset="0"/>
              </a:rPr>
              <a:t>‹#›</a:t>
            </a:fld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45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3090CB1-1B42-4F17-9BF6-F298C50AB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247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4279AB-0CA6-4C44-99AE-F5351F089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185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70C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7" name="Düz Bağlayıcı 6">
            <a:extLst>
              <a:ext uri="{FF2B5EF4-FFF2-40B4-BE49-F238E27FC236}">
                <a16:creationId xmlns:a16="http://schemas.microsoft.com/office/drawing/2014/main" id="{96D41B5F-D7B9-4402-8770-641B1FE81301}"/>
              </a:ext>
            </a:extLst>
          </p:cNvPr>
          <p:cNvCxnSpPr>
            <a:cxnSpLocks/>
          </p:cNvCxnSpPr>
          <p:nvPr userDrawn="1"/>
        </p:nvCxnSpPr>
        <p:spPr>
          <a:xfrm>
            <a:off x="838200" y="4165013"/>
            <a:ext cx="10515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633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C85BA3F-64DC-4FDC-A7D3-4B2E74A6F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E17B25-2F33-4C2E-812B-9DC0CB939D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77242"/>
          </a:xfrm>
        </p:spPr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CB1D3B0-B2B0-4573-9E19-952E690DB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77242"/>
          </a:xfrm>
        </p:spPr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177A3449-D6B2-46C7-B797-63115AF01901}"/>
              </a:ext>
            </a:extLst>
          </p:cNvPr>
          <p:cNvSpPr txBox="1"/>
          <p:nvPr userDrawn="1"/>
        </p:nvSpPr>
        <p:spPr>
          <a:xfrm>
            <a:off x="11007969" y="6251339"/>
            <a:ext cx="917331" cy="37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909C31A-05C7-4042-AC91-AFDE683E865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765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8118DB-E0A1-4984-BC81-A64CB5879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F414395-A07D-4611-9C9B-A966C2355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95821CA-6D28-4141-88FF-E1B56747C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3005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3FC3348-90D4-4BB8-B9A1-BF8A09A1BF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2F614BF-024E-492B-85E5-D98F1519A1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3005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965447CD-6422-414E-9685-F0DBD4C23B41}"/>
              </a:ext>
            </a:extLst>
          </p:cNvPr>
          <p:cNvSpPr txBox="1"/>
          <p:nvPr userDrawn="1"/>
        </p:nvSpPr>
        <p:spPr>
          <a:xfrm>
            <a:off x="11007969" y="6251339"/>
            <a:ext cx="917331" cy="37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909C31A-05C7-4042-AC91-AFDE683E865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230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6143E62-DE7C-494E-984A-F66A418DE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3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39373D88-25C4-4E7B-8160-BB6C491124EE}"/>
              </a:ext>
            </a:extLst>
          </p:cNvPr>
          <p:cNvSpPr txBox="1"/>
          <p:nvPr userDrawn="1"/>
        </p:nvSpPr>
        <p:spPr>
          <a:xfrm>
            <a:off x="11007969" y="6251339"/>
            <a:ext cx="917331" cy="37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909C31A-05C7-4042-AC91-AFDE683E865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246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0F517EA4-FD67-4FB1-AFF8-CB47EC0DDA27}"/>
              </a:ext>
            </a:extLst>
          </p:cNvPr>
          <p:cNvSpPr txBox="1"/>
          <p:nvPr userDrawn="1"/>
        </p:nvSpPr>
        <p:spPr>
          <a:xfrm>
            <a:off x="11007969" y="6251339"/>
            <a:ext cx="917331" cy="37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909C31A-05C7-4042-AC91-AFDE683E865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48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3961234-C54F-4A40-A656-5C9296FAC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58FCD8-8304-4BEB-ABC5-A1479EFEE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2E8E688-CDE9-4C2B-B58A-21BF2F9F6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B07B863-A5FC-45BC-985D-2575F8763411}"/>
              </a:ext>
            </a:extLst>
          </p:cNvPr>
          <p:cNvSpPr txBox="1"/>
          <p:nvPr userDrawn="1"/>
        </p:nvSpPr>
        <p:spPr>
          <a:xfrm>
            <a:off x="11007969" y="6251339"/>
            <a:ext cx="917331" cy="37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909C31A-05C7-4042-AC91-AFDE683E865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1088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14D3699-9BBC-4EE0-A306-1E7D6BA4C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40D5405-EEDE-4374-8CF3-EC1BDF2659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1883E2E-94D8-4706-AE6C-ADF914D4A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D74B89E7-C153-4426-B60C-F2D4F7C1A770}"/>
              </a:ext>
            </a:extLst>
          </p:cNvPr>
          <p:cNvSpPr txBox="1"/>
          <p:nvPr userDrawn="1"/>
        </p:nvSpPr>
        <p:spPr>
          <a:xfrm>
            <a:off x="11007969" y="6251339"/>
            <a:ext cx="917331" cy="37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909C31A-05C7-4042-AC91-AFDE683E865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0110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DAC8106-A046-49CE-B735-2AB028788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0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Başlık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0E31019-8F46-4577-965A-EBE49177B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81665"/>
            <a:ext cx="10515600" cy="4534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848DF377-DA68-4CF9-B276-B24A3B10D67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9115" y="254070"/>
            <a:ext cx="853138" cy="853138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8ECCA533-9AF9-4B9E-9FBF-F6170460F66B}"/>
              </a:ext>
            </a:extLst>
          </p:cNvPr>
          <p:cNvSpPr txBox="1"/>
          <p:nvPr userDrawn="1"/>
        </p:nvSpPr>
        <p:spPr>
          <a:xfrm>
            <a:off x="3917461" y="6273040"/>
            <a:ext cx="469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>
                    <a:lumMod val="50000"/>
                  </a:schemeClr>
                </a:solidFill>
              </a:rPr>
              <a:t>Uzaktan Eğitim Uygulama ve Araştırma Merkezi</a:t>
            </a:r>
          </a:p>
        </p:txBody>
      </p:sp>
    </p:spTree>
    <p:extLst>
      <p:ext uri="{BB962C8B-B14F-4D97-AF65-F5344CB8AC3E}">
        <p14:creationId xmlns:p14="http://schemas.microsoft.com/office/powerpoint/2010/main" val="835297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Candara" panose="020E05020303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002C2B60-00DF-46D3-9216-B9DFB149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8" y="1397399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tr-TR" sz="4800" dirty="0">
                <a:solidFill>
                  <a:srgbClr val="FF0000"/>
                </a:solidFill>
              </a:rPr>
              <a:t>LOJİSTİK PLANLAMA DERSİ</a:t>
            </a:r>
            <a:br>
              <a:rPr lang="tr-TR" sz="4800" dirty="0">
                <a:solidFill>
                  <a:srgbClr val="FF0000"/>
                </a:solidFill>
              </a:rPr>
            </a:br>
            <a:br>
              <a:rPr lang="tr-TR" sz="4800" dirty="0">
                <a:solidFill>
                  <a:srgbClr val="FF0000"/>
                </a:solidFill>
              </a:rPr>
            </a:br>
            <a:r>
              <a:rPr lang="tr-TR" sz="4800" dirty="0">
                <a:solidFill>
                  <a:srgbClr val="FF0000"/>
                </a:solidFill>
              </a:rPr>
              <a:t>LOJİSTİĞİN İŞLETME FONKSİYONLARIYLA İLİŞKİSİ	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0CB6AC6-4622-4A66-8098-2684D4F27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01031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tr-TR" sz="2000" dirty="0"/>
              <a:t>14.</a:t>
            </a:r>
            <a:r>
              <a:rPr lang="sv-SE" sz="2000" dirty="0"/>
              <a:t>HAFTA</a:t>
            </a:r>
          </a:p>
          <a:p>
            <a:pPr algn="ctr"/>
            <a:r>
              <a:rPr lang="sv-SE" sz="2000" dirty="0"/>
              <a:t>Dr. </a:t>
            </a:r>
            <a:r>
              <a:rPr lang="sv-SE" sz="2000" dirty="0" err="1"/>
              <a:t>Öğr</a:t>
            </a:r>
            <a:r>
              <a:rPr lang="sv-SE" sz="2000" dirty="0"/>
              <a:t>. </a:t>
            </a:r>
            <a:r>
              <a:rPr lang="sv-SE" sz="2000" dirty="0" err="1"/>
              <a:t>Üyesi</a:t>
            </a:r>
            <a:r>
              <a:rPr lang="sv-SE" sz="2000" dirty="0"/>
              <a:t> Nazlıcan DİNDARİK</a:t>
            </a:r>
          </a:p>
          <a:p>
            <a:pPr algn="ctr"/>
            <a:r>
              <a:rPr lang="sv-SE" sz="2000" dirty="0"/>
              <a:t>ndindarik@kastamonu.edu.tr</a:t>
            </a:r>
          </a:p>
          <a:p>
            <a:pPr algn="ctr"/>
            <a:endParaRPr lang="tr-TR" sz="2000" dirty="0"/>
          </a:p>
          <a:p>
            <a:pPr algn="ctr"/>
            <a:endParaRPr lang="tr-TR" sz="2000" dirty="0"/>
          </a:p>
          <a:p>
            <a:pPr algn="ctr"/>
            <a:endParaRPr lang="tr-TR" sz="2000" dirty="0"/>
          </a:p>
          <a:p>
            <a:pPr algn="ctr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795580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Lojistik – Pazarlama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0990" indent="-380990" algn="just"/>
            <a:r>
              <a:rPr lang="tr-TR" sz="1867" b="1" u="sng" dirty="0"/>
              <a:t>Lojistiği etkileyen</a:t>
            </a:r>
            <a:r>
              <a:rPr lang="tr-TR" sz="1867" dirty="0"/>
              <a:t> </a:t>
            </a:r>
            <a:r>
              <a:rPr lang="tr-TR" sz="1867" b="1" u="sng" dirty="0"/>
              <a:t>bir diğer pazarlama alanı</a:t>
            </a:r>
            <a:r>
              <a:rPr lang="tr-TR" sz="1867" dirty="0"/>
              <a:t> ise </a:t>
            </a:r>
            <a:r>
              <a:rPr lang="tr-TR" sz="1867" b="1" u="sng" dirty="0">
                <a:solidFill>
                  <a:srgbClr val="C00000"/>
                </a:solidFill>
              </a:rPr>
              <a:t>ambalajlama</a:t>
            </a:r>
            <a:r>
              <a:rPr lang="tr-TR" sz="1867" dirty="0"/>
              <a:t>dır. </a:t>
            </a:r>
          </a:p>
          <a:p>
            <a:pPr marL="380990" indent="-380990" algn="just"/>
            <a:r>
              <a:rPr lang="tr-TR" sz="1867" b="1" u="sng" dirty="0"/>
              <a:t>Ambalajlama</a:t>
            </a:r>
            <a:r>
              <a:rPr lang="tr-TR" sz="1867" dirty="0"/>
              <a:t>, </a:t>
            </a:r>
            <a:r>
              <a:rPr lang="tr-TR" sz="1867" b="1" u="sng" dirty="0">
                <a:solidFill>
                  <a:srgbClr val="FF0000"/>
                </a:solidFill>
              </a:rPr>
              <a:t>perakende düzeyinde satışları etkileyen</a:t>
            </a:r>
            <a:r>
              <a:rPr lang="tr-TR" sz="1867" b="1" u="sng" dirty="0"/>
              <a:t> belirleyici bir faktör</a:t>
            </a:r>
            <a:r>
              <a:rPr lang="tr-TR" sz="1867" dirty="0"/>
              <a:t>dür. </a:t>
            </a:r>
          </a:p>
          <a:p>
            <a:pPr marL="380990" indent="-380990" algn="just"/>
            <a:r>
              <a:rPr lang="tr-TR" sz="1867" b="1" u="sng" dirty="0"/>
              <a:t>Pazarlama müdürü</a:t>
            </a:r>
            <a:r>
              <a:rPr lang="tr-TR" sz="1867" dirty="0"/>
              <a:t>, </a:t>
            </a:r>
            <a:r>
              <a:rPr lang="tr-TR" sz="1867" b="1" u="sng" dirty="0"/>
              <a:t>ambalajın görüntüsü</a:t>
            </a:r>
            <a:r>
              <a:rPr lang="tr-TR" sz="1867" dirty="0"/>
              <a:t>, </a:t>
            </a:r>
            <a:r>
              <a:rPr lang="tr-TR" sz="1867" b="1" u="sng" dirty="0"/>
              <a:t>sağladığı bilgi</a:t>
            </a:r>
            <a:r>
              <a:rPr lang="tr-TR" sz="1867" dirty="0"/>
              <a:t> ve </a:t>
            </a:r>
            <a:r>
              <a:rPr lang="tr-TR" sz="1867" b="1" u="sng" dirty="0"/>
              <a:t>diğer yönleriyle ilgilenecek</a:t>
            </a:r>
            <a:r>
              <a:rPr lang="tr-TR" sz="1867" dirty="0"/>
              <a:t>tir. </a:t>
            </a:r>
          </a:p>
          <a:p>
            <a:pPr marL="380990" indent="-380990" algn="just"/>
            <a:r>
              <a:rPr lang="tr-TR" sz="1867" b="1" u="sng" dirty="0"/>
              <a:t>Bir müşteri için</a:t>
            </a:r>
            <a:r>
              <a:rPr lang="tr-TR" sz="1867" dirty="0"/>
              <a:t> </a:t>
            </a:r>
            <a:r>
              <a:rPr lang="tr-TR" sz="1867" b="1" u="sng" dirty="0">
                <a:solidFill>
                  <a:srgbClr val="FF0000"/>
                </a:solidFill>
              </a:rPr>
              <a:t>perakende raflarındaki pek çok ürün karşılaştırıldığında</a:t>
            </a:r>
            <a:r>
              <a:rPr lang="tr-TR" sz="1867" dirty="0">
                <a:solidFill>
                  <a:srgbClr val="FF0000"/>
                </a:solidFill>
              </a:rPr>
              <a:t> </a:t>
            </a:r>
            <a:r>
              <a:rPr lang="tr-TR" sz="1867" b="1" u="sng" dirty="0">
                <a:solidFill>
                  <a:srgbClr val="FF0000"/>
                </a:solidFill>
              </a:rPr>
              <a:t>ambalaj</a:t>
            </a:r>
            <a:r>
              <a:rPr lang="tr-TR" sz="1867" dirty="0">
                <a:solidFill>
                  <a:srgbClr val="FF0000"/>
                </a:solidFill>
              </a:rPr>
              <a:t> </a:t>
            </a:r>
            <a:r>
              <a:rPr lang="tr-TR" sz="1867" b="1" u="sng" dirty="0">
                <a:solidFill>
                  <a:srgbClr val="FF0000"/>
                </a:solidFill>
              </a:rPr>
              <a:t>ürünü sattıra</a:t>
            </a:r>
            <a:r>
              <a:rPr lang="tr-TR" sz="1867" dirty="0"/>
              <a:t>bilir. </a:t>
            </a:r>
          </a:p>
          <a:p>
            <a:pPr marL="0" indent="0" algn="just">
              <a:buNone/>
            </a:pPr>
            <a:endParaRPr lang="tr-TR" sz="1867" b="1" u="sng" dirty="0"/>
          </a:p>
          <a:p>
            <a:pPr marL="380990" indent="-380990" algn="just">
              <a:buFont typeface="Wingdings" panose="05000000000000000000" pitchFamily="2" charset="2"/>
              <a:buChar char="Ø"/>
            </a:pPr>
            <a:r>
              <a:rPr lang="tr-TR" sz="1867" b="1" u="sng" dirty="0"/>
              <a:t>Ambalaj</a:t>
            </a:r>
            <a:r>
              <a:rPr lang="tr-TR" sz="1867" dirty="0"/>
              <a:t>, </a:t>
            </a:r>
            <a:r>
              <a:rPr lang="tr-TR" sz="1867" b="1" u="sng" dirty="0"/>
              <a:t>lojistik yöneticisi için de birkaç açıdan önemli</a:t>
            </a:r>
            <a:r>
              <a:rPr lang="tr-TR" sz="1867" dirty="0"/>
              <a:t>dir. </a:t>
            </a:r>
          </a:p>
          <a:p>
            <a:pPr marL="380990" indent="-380990" algn="just"/>
            <a:r>
              <a:rPr lang="tr-TR" sz="1867" b="1" u="sng" dirty="0"/>
              <a:t>Ambalajın boyutu</a:t>
            </a:r>
            <a:r>
              <a:rPr lang="tr-TR" sz="1867" b="1" dirty="0"/>
              <a:t> ve </a:t>
            </a:r>
            <a:r>
              <a:rPr lang="tr-TR" sz="1867" b="1" u="sng" dirty="0"/>
              <a:t>şekli,</a:t>
            </a:r>
            <a:r>
              <a:rPr lang="tr-TR" sz="1867" dirty="0"/>
              <a:t> </a:t>
            </a:r>
            <a:r>
              <a:rPr lang="tr-TR" sz="1867" b="1" u="sng" dirty="0"/>
              <a:t>endüstriyel paketleme işlemlerini</a:t>
            </a:r>
            <a:r>
              <a:rPr lang="tr-TR" sz="1867" dirty="0"/>
              <a:t> de </a:t>
            </a:r>
            <a:r>
              <a:rPr lang="tr-TR" sz="1867" b="1" u="sng" dirty="0"/>
              <a:t>etkileyecek</a:t>
            </a:r>
            <a:r>
              <a:rPr lang="tr-TR" sz="1867" dirty="0"/>
              <a:t>tir. </a:t>
            </a:r>
          </a:p>
          <a:p>
            <a:pPr marL="380990" indent="-380990" algn="just"/>
            <a:r>
              <a:rPr lang="tr-TR" sz="1867" b="1" u="sng" dirty="0"/>
              <a:t>Ambalajın sağlamlığıyla lojistik müdürü</a:t>
            </a:r>
            <a:r>
              <a:rPr lang="tr-TR" sz="1867" dirty="0"/>
              <a:t> de ilgilenir. </a:t>
            </a:r>
          </a:p>
          <a:p>
            <a:pPr marL="380990" indent="-380990" algn="just"/>
            <a:r>
              <a:rPr lang="tr-TR" sz="1867" b="1" u="sng" dirty="0"/>
              <a:t>Ambalajın fiziksel boyutları ve koruyucu özelliği</a:t>
            </a:r>
            <a:r>
              <a:rPr lang="tr-TR" sz="1867" dirty="0"/>
              <a:t>; </a:t>
            </a:r>
            <a:r>
              <a:rPr lang="tr-TR" sz="1867" b="1" u="sng" dirty="0"/>
              <a:t>nakliye, malzeme elden geçirme ve depolama alanlarındaki lojistik sistemi etki</a:t>
            </a:r>
            <a:r>
              <a:rPr lang="tr-TR" sz="1867" dirty="0"/>
              <a:t>ler. 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10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F80CDE2-852C-15A9-1412-FD0B16C1E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143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Lojistik – Pazarlama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133" b="1" u="sng" dirty="0">
                <a:solidFill>
                  <a:srgbClr val="C00000"/>
                </a:solidFill>
              </a:rPr>
              <a:t>3.TUTUNDURMA:</a:t>
            </a:r>
            <a:r>
              <a:rPr lang="tr-TR" sz="2133" dirty="0">
                <a:solidFill>
                  <a:srgbClr val="C00000"/>
                </a:solidFill>
              </a:rPr>
              <a:t> </a:t>
            </a:r>
            <a:r>
              <a:rPr lang="tr-TR" sz="2133" b="1" u="sng" dirty="0"/>
              <a:t>Bir organizasyonda en çok dikkat çeken pazarlama alanı</a:t>
            </a:r>
            <a:r>
              <a:rPr lang="tr-TR" sz="2133" dirty="0"/>
              <a:t>dır. </a:t>
            </a:r>
          </a:p>
          <a:p>
            <a:pPr marL="380990" indent="-380990" algn="just"/>
            <a:endParaRPr lang="tr-TR" sz="2133" dirty="0"/>
          </a:p>
          <a:p>
            <a:pPr marL="380990" indent="-380990" algn="just"/>
            <a:r>
              <a:rPr lang="tr-TR" sz="2133" b="1" u="sng" dirty="0"/>
              <a:t>Firmalar</a:t>
            </a:r>
            <a:r>
              <a:rPr lang="tr-TR" sz="2133" dirty="0"/>
              <a:t>, çoğu kez </a:t>
            </a:r>
            <a:r>
              <a:rPr lang="tr-TR" sz="2133" b="1" u="sng" dirty="0"/>
              <a:t>pazar paylarını artırmak için</a:t>
            </a:r>
            <a:r>
              <a:rPr lang="tr-TR" sz="2133" dirty="0"/>
              <a:t> </a:t>
            </a:r>
            <a:r>
              <a:rPr lang="tr-TR" sz="2133" b="1" u="sng" dirty="0"/>
              <a:t>ulusal reklâm kampanyalarına</a:t>
            </a:r>
            <a:r>
              <a:rPr lang="tr-TR" sz="2133" dirty="0"/>
              <a:t> </a:t>
            </a:r>
            <a:r>
              <a:rPr lang="tr-TR" sz="2133" b="1" dirty="0"/>
              <a:t>ve</a:t>
            </a:r>
            <a:r>
              <a:rPr lang="tr-TR" sz="2133" dirty="0"/>
              <a:t> </a:t>
            </a:r>
            <a:r>
              <a:rPr lang="tr-TR" sz="2133" b="1" u="sng" dirty="0"/>
              <a:t>promosyon uygulamalarına büyük ücretler harcamakta</a:t>
            </a:r>
            <a:r>
              <a:rPr lang="tr-TR" sz="2133" dirty="0"/>
              <a:t>dırlar. </a:t>
            </a:r>
          </a:p>
          <a:p>
            <a:pPr marL="380990" indent="-380990" algn="just"/>
            <a:endParaRPr lang="tr-TR" sz="2133" dirty="0"/>
          </a:p>
          <a:p>
            <a:pPr marL="380990" indent="-380990" algn="just"/>
            <a:r>
              <a:rPr lang="tr-TR" sz="2133" dirty="0"/>
              <a:t>Satışları teşvik etmek için promosyon çalışmalarını yürütecek olan </a:t>
            </a:r>
            <a:r>
              <a:rPr lang="tr-TR" sz="2133" b="1" u="sng" dirty="0"/>
              <a:t>promosyon yetkilileri</a:t>
            </a:r>
            <a:r>
              <a:rPr lang="tr-TR" sz="2133" dirty="0"/>
              <a:t>, </a:t>
            </a:r>
            <a:r>
              <a:rPr lang="tr-TR" sz="2133" b="1" u="sng" dirty="0"/>
              <a:t>organizasyonlarla ilgili olarak lojistik yöneticisine bilgi vermeli</a:t>
            </a:r>
            <a:r>
              <a:rPr lang="tr-TR" sz="2133" dirty="0"/>
              <a:t>dir. </a:t>
            </a:r>
          </a:p>
          <a:p>
            <a:pPr marL="380990" indent="-380990" algn="just"/>
            <a:endParaRPr lang="tr-TR" sz="2133" dirty="0"/>
          </a:p>
          <a:p>
            <a:pPr marL="380990" indent="-380990" algn="just"/>
            <a:r>
              <a:rPr lang="tr-TR" sz="2133" dirty="0"/>
              <a:t>Böylece </a:t>
            </a:r>
            <a:r>
              <a:rPr lang="tr-TR" sz="2133" b="1" u="sng" dirty="0"/>
              <a:t>müşteriye dağıtılmak istenen üründen yeterli stok miktarının olup olmadığını anlaya</a:t>
            </a:r>
            <a:r>
              <a:rPr lang="tr-TR" sz="2133" dirty="0"/>
              <a:t>bilirler.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11</a:t>
            </a:fld>
            <a:endParaRPr lang="en"/>
          </a:p>
        </p:txBody>
      </p:sp>
      <p:pic>
        <p:nvPicPr>
          <p:cNvPr id="3074" name="Picture 2" descr="Slay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8474" y="199557"/>
            <a:ext cx="1806479" cy="1353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855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Lojistik – Pazarlama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133" b="1" u="sng" dirty="0">
                <a:solidFill>
                  <a:srgbClr val="C00000"/>
                </a:solidFill>
              </a:rPr>
              <a:t>4. YER (DAĞITIM)</a:t>
            </a:r>
            <a:r>
              <a:rPr lang="tr-TR" sz="2133" dirty="0">
                <a:solidFill>
                  <a:srgbClr val="C00000"/>
                </a:solidFill>
              </a:rPr>
              <a:t>: </a:t>
            </a:r>
            <a:r>
              <a:rPr lang="tr-TR" sz="2133" b="1" u="sng" dirty="0"/>
              <a:t>Yerle ilgili kararlar</a:t>
            </a:r>
            <a:r>
              <a:rPr lang="tr-TR" sz="2133" dirty="0"/>
              <a:t>, </a:t>
            </a:r>
            <a:r>
              <a:rPr lang="tr-TR" sz="2133" b="1" u="sng" dirty="0"/>
              <a:t>dağıtım kanalı kararlarını kap</a:t>
            </a:r>
            <a:r>
              <a:rPr lang="tr-TR" sz="2133" dirty="0"/>
              <a:t>sar. </a:t>
            </a:r>
            <a:r>
              <a:rPr lang="tr-TR" sz="2133" b="1" u="sng" dirty="0"/>
              <a:t>Bir ürünün doğrudan perakendecilere mi satılacağı</a:t>
            </a:r>
            <a:r>
              <a:rPr lang="tr-TR" sz="2133" dirty="0"/>
              <a:t> </a:t>
            </a:r>
            <a:r>
              <a:rPr lang="tr-TR" sz="2133" b="1" u="sng" dirty="0"/>
              <a:t>yoksa toptancılar aracılığıyla mı satılacağına pazarlamacılar karar</a:t>
            </a:r>
            <a:r>
              <a:rPr lang="tr-TR" sz="2133" dirty="0"/>
              <a:t> verir. </a:t>
            </a:r>
          </a:p>
          <a:p>
            <a:pPr marL="0" indent="0" algn="just">
              <a:buNone/>
            </a:pPr>
            <a:endParaRPr lang="tr-TR" sz="2133" dirty="0"/>
          </a:p>
          <a:p>
            <a:pPr marL="0" indent="0" algn="just">
              <a:buNone/>
            </a:pPr>
            <a:r>
              <a:rPr lang="tr-TR" sz="2133" dirty="0"/>
              <a:t>Lojistik yöneticisi açısından </a:t>
            </a:r>
            <a:r>
              <a:rPr lang="tr-TR" sz="2133" b="1" u="sng" dirty="0"/>
              <a:t>bu tür kararlar</a:t>
            </a:r>
            <a:r>
              <a:rPr lang="tr-TR" sz="2133" dirty="0"/>
              <a:t> </a:t>
            </a:r>
            <a:r>
              <a:rPr lang="tr-TR" sz="2133" b="1" u="sng" dirty="0"/>
              <a:t>değişen lojistik sistem düzenlemeleri gerektirdiğinden</a:t>
            </a:r>
            <a:r>
              <a:rPr lang="tr-TR" sz="2133" dirty="0"/>
              <a:t> </a:t>
            </a:r>
            <a:r>
              <a:rPr lang="tr-TR" sz="2133" b="1" u="sng" dirty="0"/>
              <a:t>tüm sistemi önemli ölçüde etki</a:t>
            </a:r>
            <a:r>
              <a:rPr lang="tr-TR" sz="2133" dirty="0"/>
              <a:t>ler. </a:t>
            </a:r>
          </a:p>
          <a:p>
            <a:pPr marL="0" indent="0" algn="just">
              <a:buNone/>
            </a:pPr>
            <a:endParaRPr lang="tr-TR" sz="2133" dirty="0"/>
          </a:p>
          <a:p>
            <a:pPr marL="380990" indent="-380990" algn="just">
              <a:buFont typeface="Wingdings" panose="05000000000000000000" pitchFamily="2" charset="2"/>
              <a:buChar char="Ø"/>
            </a:pPr>
            <a:r>
              <a:rPr lang="tr-TR" sz="2133" b="1" u="sng" dirty="0"/>
              <a:t>Örneğin</a:t>
            </a:r>
            <a:r>
              <a:rPr lang="tr-TR" sz="2133" dirty="0"/>
              <a:t>; </a:t>
            </a:r>
            <a:r>
              <a:rPr lang="tr-TR" sz="2133" b="1" u="sng" dirty="0"/>
              <a:t>sadece toptancılarla çalışan şirketler</a:t>
            </a:r>
            <a:r>
              <a:rPr lang="tr-TR" sz="2133" dirty="0"/>
              <a:t>, </a:t>
            </a:r>
            <a:r>
              <a:rPr lang="tr-TR" sz="2133" b="1" u="sng" dirty="0"/>
              <a:t>doğrudan doğruya perakendecilerle çalışan şirketlerden</a:t>
            </a:r>
            <a:r>
              <a:rPr lang="tr-TR" sz="2133" dirty="0"/>
              <a:t> </a:t>
            </a:r>
            <a:r>
              <a:rPr lang="tr-TR" sz="2133" b="1" u="sng" dirty="0"/>
              <a:t>daha az problem yaşar</a:t>
            </a:r>
            <a:r>
              <a:rPr lang="tr-TR" sz="2133" dirty="0"/>
              <a:t>lar. </a:t>
            </a:r>
          </a:p>
          <a:p>
            <a:endParaRPr lang="tr-TR" sz="2133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12</a:t>
            </a:fld>
            <a:endParaRPr lang="en"/>
          </a:p>
        </p:txBody>
      </p:sp>
      <p:pic>
        <p:nvPicPr>
          <p:cNvPr id="4098" name="Picture 2" descr="Şehir İçi Direkt (Sıcak) Dağıtım Operasyonları | Lojistik Dünyas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465" y="5442883"/>
            <a:ext cx="3177804" cy="1415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615E82E3-6CFE-DD7B-0CCB-F019D00B50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02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Lojistik – Pazarlama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9113" y="2059799"/>
            <a:ext cx="10972800" cy="4696800"/>
          </a:xfrm>
        </p:spPr>
        <p:txBody>
          <a:bodyPr/>
          <a:lstStyle/>
          <a:p>
            <a:pPr marL="380990" indent="-380990" algn="just"/>
            <a:r>
              <a:rPr lang="tr-TR" sz="1867" dirty="0"/>
              <a:t>Ortalama olarak, </a:t>
            </a:r>
            <a:r>
              <a:rPr lang="tr-TR" sz="1867" b="1" u="sng" dirty="0"/>
              <a:t>toptancılar</a:t>
            </a:r>
            <a:r>
              <a:rPr lang="tr-TR" sz="1867" dirty="0"/>
              <a:t>, </a:t>
            </a:r>
            <a:r>
              <a:rPr lang="tr-TR" sz="1867" b="1" u="sng" dirty="0"/>
              <a:t>perakendecilerin</a:t>
            </a:r>
            <a:r>
              <a:rPr lang="tr-TR" sz="1867" dirty="0"/>
              <a:t> </a:t>
            </a:r>
            <a:r>
              <a:rPr lang="tr-TR" sz="1867" b="1" u="sng" dirty="0"/>
              <a:t>aldığından çok daha fazla miktarlarda mal satın alma eğiliminde</a:t>
            </a:r>
            <a:r>
              <a:rPr lang="tr-TR" sz="1867" dirty="0"/>
              <a:t>dirler. </a:t>
            </a:r>
          </a:p>
          <a:p>
            <a:pPr marL="380990" indent="-380990" algn="just"/>
            <a:endParaRPr lang="tr-TR" sz="1867" dirty="0"/>
          </a:p>
          <a:p>
            <a:pPr marL="380990" indent="-380990" algn="just"/>
            <a:r>
              <a:rPr lang="tr-TR" sz="1867" b="1" u="sng" dirty="0"/>
              <a:t>Siparişlerini daha düzenli aralıklarla verir</a:t>
            </a:r>
            <a:r>
              <a:rPr lang="tr-TR" sz="1867" dirty="0"/>
              <a:t>ler, </a:t>
            </a:r>
            <a:r>
              <a:rPr lang="tr-TR" sz="1867" b="1" u="sng" dirty="0"/>
              <a:t>stoklarını yönetmekte daha başarılı</a:t>
            </a:r>
            <a:r>
              <a:rPr lang="tr-TR" sz="1867" dirty="0"/>
              <a:t>dırlar. </a:t>
            </a:r>
          </a:p>
          <a:p>
            <a:pPr marL="380990" indent="-380990" algn="just"/>
            <a:endParaRPr lang="tr-TR" sz="1867" dirty="0"/>
          </a:p>
          <a:p>
            <a:pPr marL="380990" indent="-380990" algn="just"/>
            <a:r>
              <a:rPr lang="tr-TR" sz="1867" b="1" u="sng" dirty="0"/>
              <a:t>Toptancılarla çalışan bir dağıtım kanalı</a:t>
            </a:r>
            <a:r>
              <a:rPr lang="tr-TR" sz="1867" dirty="0"/>
              <a:t>, </a:t>
            </a:r>
            <a:r>
              <a:rPr lang="tr-TR" sz="1867" b="1" u="sng" dirty="0"/>
              <a:t>lojistik müdürünün işini kolay</a:t>
            </a:r>
            <a:r>
              <a:rPr lang="tr-TR" sz="1867" dirty="0"/>
              <a:t>laşır. </a:t>
            </a:r>
          </a:p>
          <a:p>
            <a:pPr marL="380990" indent="-380990" algn="just"/>
            <a:endParaRPr lang="tr-TR" sz="1867" dirty="0"/>
          </a:p>
          <a:p>
            <a:pPr marL="380990" indent="-380990" algn="just"/>
            <a:r>
              <a:rPr lang="tr-TR" sz="1867" b="1" u="sng" dirty="0"/>
              <a:t>Perakendeci ağı kurmak</a:t>
            </a:r>
            <a:r>
              <a:rPr lang="tr-TR" sz="1867" dirty="0"/>
              <a:t> ise özellikle </a:t>
            </a:r>
            <a:r>
              <a:rPr lang="tr-TR" sz="1867" b="1" u="sng" dirty="0"/>
              <a:t>küçük çaplı perakendecilerle çalışmak oldukça zor</a:t>
            </a:r>
            <a:r>
              <a:rPr lang="tr-TR" sz="1867" dirty="0"/>
              <a:t>dur. </a:t>
            </a:r>
          </a:p>
          <a:p>
            <a:pPr marL="380990" indent="-380990" algn="just"/>
            <a:endParaRPr lang="tr-TR" sz="1867" dirty="0"/>
          </a:p>
          <a:p>
            <a:pPr marL="380990" indent="-380990" algn="just"/>
            <a:r>
              <a:rPr lang="tr-TR" sz="1867" dirty="0"/>
              <a:t>Hem </a:t>
            </a:r>
            <a:r>
              <a:rPr lang="tr-TR" sz="1867" b="1" u="sng" dirty="0"/>
              <a:t>düşük miktarlarda sipariş verir</a:t>
            </a:r>
            <a:r>
              <a:rPr lang="tr-TR" sz="1867" dirty="0"/>
              <a:t>ler hem de </a:t>
            </a:r>
            <a:r>
              <a:rPr lang="tr-TR" sz="1867" b="1" u="sng" dirty="0" err="1"/>
              <a:t>teslimatların</a:t>
            </a:r>
            <a:r>
              <a:rPr lang="tr-TR" sz="1867" b="1" u="sng" dirty="0"/>
              <a:t> hızlı olmasını ister</a:t>
            </a:r>
            <a:r>
              <a:rPr lang="tr-TR" sz="1867" dirty="0"/>
              <a:t>ler.</a:t>
            </a:r>
          </a:p>
          <a:p>
            <a:endParaRPr lang="tr-TR" sz="1867" dirty="0"/>
          </a:p>
          <a:p>
            <a:endParaRPr lang="tr-TR" sz="1867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13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6B86CF8F-08A8-9963-8F0B-5F42D12F0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668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Lojistik – Satın Alma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1867" b="1" u="sng" dirty="0"/>
              <a:t>Tedarik</a:t>
            </a:r>
            <a:r>
              <a:rPr lang="tr-TR" sz="1867" dirty="0"/>
              <a:t>, firmanın </a:t>
            </a:r>
            <a:r>
              <a:rPr lang="tr-TR" sz="1867" b="1" u="sng" dirty="0"/>
              <a:t>hammadde, parça gibi üretim sürecinde kullanılan tüm malzemelerle, ekipman, makine</a:t>
            </a:r>
            <a:r>
              <a:rPr lang="tr-TR" sz="1867" b="1" dirty="0"/>
              <a:t> ve </a:t>
            </a:r>
            <a:r>
              <a:rPr lang="tr-TR" sz="1867" b="1" u="sng" dirty="0"/>
              <a:t>teçhizat gibi girdiler</a:t>
            </a:r>
            <a:r>
              <a:rPr lang="tr-TR" sz="1867" dirty="0"/>
              <a:t>in satın alınarak temin edilmesidir.   </a:t>
            </a:r>
          </a:p>
          <a:p>
            <a:pPr marL="0" indent="0" algn="just">
              <a:buNone/>
            </a:pPr>
            <a:endParaRPr lang="tr-TR" sz="1867" dirty="0"/>
          </a:p>
          <a:p>
            <a:pPr marL="0" indent="0" algn="just">
              <a:buNone/>
            </a:pPr>
            <a:r>
              <a:rPr lang="tr-TR" sz="1867" b="1" u="sng" dirty="0"/>
              <a:t>Satın alma terimi</a:t>
            </a:r>
            <a:r>
              <a:rPr lang="tr-TR" sz="1867" dirty="0"/>
              <a:t>, yukarıda tanımlanan </a:t>
            </a:r>
            <a:r>
              <a:rPr lang="tr-TR" sz="1867" b="1" u="sng" dirty="0"/>
              <a:t>girdileri satın almakla ilgili iken</a:t>
            </a:r>
            <a:r>
              <a:rPr lang="tr-TR" sz="1867" dirty="0"/>
              <a:t>, </a:t>
            </a:r>
            <a:r>
              <a:rPr lang="tr-TR" sz="1867" b="1" u="sng" dirty="0"/>
              <a:t>tedarik</a:t>
            </a:r>
            <a:r>
              <a:rPr lang="tr-TR" sz="1867" dirty="0"/>
              <a:t>; </a:t>
            </a:r>
            <a:r>
              <a:rPr lang="tr-TR" sz="1867" b="1" u="sng" dirty="0"/>
              <a:t>satın alma faaliyetlerine</a:t>
            </a:r>
            <a:r>
              <a:rPr lang="tr-TR" sz="1867" dirty="0"/>
              <a:t> </a:t>
            </a:r>
            <a:r>
              <a:rPr lang="tr-TR" sz="1867" b="1" u="sng" dirty="0"/>
              <a:t>depolama</a:t>
            </a:r>
            <a:r>
              <a:rPr lang="tr-TR" sz="1867" dirty="0"/>
              <a:t> ve </a:t>
            </a:r>
            <a:r>
              <a:rPr lang="tr-TR" sz="1867" b="1" u="sng" dirty="0"/>
              <a:t>gelen malzemelerin teslimiyle ilgili süreç</a:t>
            </a:r>
            <a:r>
              <a:rPr lang="tr-TR" sz="1867" dirty="0"/>
              <a:t>leri de ilave eder. </a:t>
            </a:r>
          </a:p>
          <a:p>
            <a:pPr marL="0" indent="0" algn="just">
              <a:buNone/>
            </a:pPr>
            <a:endParaRPr lang="tr-TR" sz="1867" dirty="0"/>
          </a:p>
          <a:p>
            <a:pPr marL="0" indent="0" algn="just">
              <a:buNone/>
            </a:pPr>
            <a:r>
              <a:rPr lang="tr-TR" sz="1867" b="1" u="sng" dirty="0"/>
              <a:t>Satın alma kararları</a:t>
            </a:r>
            <a:r>
              <a:rPr lang="tr-TR" sz="1867" dirty="0"/>
              <a:t>, </a:t>
            </a:r>
            <a:r>
              <a:rPr lang="tr-TR" sz="1867" b="1" u="sng" dirty="0"/>
              <a:t>lojistik maliyetleri etki</a:t>
            </a:r>
            <a:r>
              <a:rPr lang="tr-TR" sz="1867" dirty="0"/>
              <a:t>ler, bunun tersi de doğrudur. </a:t>
            </a:r>
            <a:r>
              <a:rPr lang="tr-TR" sz="1867" b="1" u="sng" dirty="0">
                <a:solidFill>
                  <a:srgbClr val="FF0000"/>
                </a:solidFill>
              </a:rPr>
              <a:t>Örneğin</a:t>
            </a:r>
            <a:r>
              <a:rPr lang="tr-TR" sz="1867" dirty="0">
                <a:solidFill>
                  <a:srgbClr val="FF0000"/>
                </a:solidFill>
              </a:rPr>
              <a:t>; </a:t>
            </a:r>
            <a:r>
              <a:rPr lang="tr-TR" sz="1867" b="1" u="sng" dirty="0"/>
              <a:t>nakliye anlaşmalarındaki</a:t>
            </a:r>
            <a:r>
              <a:rPr lang="tr-TR" sz="1867" dirty="0"/>
              <a:t> </a:t>
            </a:r>
            <a:r>
              <a:rPr lang="tr-TR" sz="1867" b="1" dirty="0"/>
              <a:t>ya da</a:t>
            </a:r>
            <a:r>
              <a:rPr lang="tr-TR" sz="1867" dirty="0"/>
              <a:t> </a:t>
            </a:r>
            <a:r>
              <a:rPr lang="tr-TR" sz="1867" b="1" u="sng" dirty="0"/>
              <a:t>depolama için boş alan yetersizlikleri</a:t>
            </a:r>
            <a:r>
              <a:rPr lang="tr-TR" sz="1867" dirty="0"/>
              <a:t> </a:t>
            </a:r>
            <a:r>
              <a:rPr lang="tr-TR" sz="1867" b="1" u="sng" dirty="0"/>
              <a:t>satın alma kararları açısından sıkıntı yaratacak</a:t>
            </a:r>
            <a:r>
              <a:rPr lang="tr-TR" sz="1867" dirty="0"/>
              <a:t>tır. </a:t>
            </a:r>
          </a:p>
          <a:p>
            <a:pPr marL="0" indent="0" algn="just">
              <a:buNone/>
            </a:pPr>
            <a:endParaRPr lang="tr-TR" sz="1867" dirty="0"/>
          </a:p>
          <a:p>
            <a:pPr marL="0" indent="0" algn="just">
              <a:buNone/>
            </a:pPr>
            <a:r>
              <a:rPr lang="tr-TR" sz="1867" b="1" u="sng" dirty="0"/>
              <a:t>Bazı durumlarda satın alma</a:t>
            </a:r>
            <a:r>
              <a:rPr lang="tr-TR" sz="1867" b="1" dirty="0"/>
              <a:t> ve </a:t>
            </a:r>
            <a:r>
              <a:rPr lang="tr-TR" sz="1867" b="1" u="sng" dirty="0"/>
              <a:t>lojistik arasındaki ilişki öylesine önemlidir ki</a:t>
            </a:r>
            <a:r>
              <a:rPr lang="tr-TR" sz="1867" dirty="0"/>
              <a:t> </a:t>
            </a:r>
            <a:r>
              <a:rPr lang="tr-TR" sz="1867" b="1" u="sng" dirty="0"/>
              <a:t>satın alma tamamen lojistik müdürün sorumluluğuna verile</a:t>
            </a:r>
            <a:r>
              <a:rPr lang="tr-TR" sz="1867" dirty="0"/>
              <a:t>bilir. </a:t>
            </a:r>
          </a:p>
          <a:p>
            <a:endParaRPr lang="tr-TR" sz="1867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14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C9AD93-6F49-C660-D610-7CBDC836A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234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Lojistik – Satın Alma İlişkisi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89527" y="1769164"/>
            <a:ext cx="10972800" cy="4210139"/>
          </a:xfrm>
        </p:spPr>
        <p:txBody>
          <a:bodyPr/>
          <a:lstStyle/>
          <a:p>
            <a:pPr marL="380990" indent="-380990" algn="just"/>
            <a:r>
              <a:rPr lang="tr-TR" sz="2400" b="1" u="sng" dirty="0"/>
              <a:t>Satın alınan malzeme</a:t>
            </a:r>
            <a:r>
              <a:rPr lang="tr-TR" sz="2400" b="1" dirty="0"/>
              <a:t> ve </a:t>
            </a:r>
            <a:r>
              <a:rPr lang="tr-TR" sz="2400" b="1" u="sng" dirty="0"/>
              <a:t>hizmetlerle ilgili olarak doğrudan maliyetlere odaklanmak doğru değil</a:t>
            </a:r>
            <a:r>
              <a:rPr lang="tr-TR" sz="2400" dirty="0"/>
              <a:t>dir. </a:t>
            </a:r>
          </a:p>
          <a:p>
            <a:pPr marL="380990" indent="-380990" algn="just"/>
            <a:r>
              <a:rPr lang="tr-TR" sz="2400" b="1" u="sng" dirty="0"/>
              <a:t>İyi bir satın alma müdürü</a:t>
            </a:r>
            <a:r>
              <a:rPr lang="tr-TR" sz="2400" dirty="0"/>
              <a:t>, </a:t>
            </a:r>
            <a:r>
              <a:rPr lang="tr-TR" sz="2400" b="1" u="sng" dirty="0"/>
              <a:t>ayrıca </a:t>
            </a:r>
            <a:r>
              <a:rPr lang="tr-TR" sz="2400" b="1" u="sng" dirty="0">
                <a:solidFill>
                  <a:srgbClr val="FF0000"/>
                </a:solidFill>
              </a:rPr>
              <a:t>kalitenin</a:t>
            </a:r>
            <a:r>
              <a:rPr lang="tr-TR" sz="2400" b="1" u="sng" dirty="0"/>
              <a:t> önemini</a:t>
            </a:r>
            <a:r>
              <a:rPr lang="tr-TR" sz="2400" b="1" dirty="0"/>
              <a:t> de </a:t>
            </a:r>
            <a:r>
              <a:rPr lang="tr-TR" sz="2400" b="1" u="sng" dirty="0"/>
              <a:t>fark edecek</a:t>
            </a:r>
            <a:r>
              <a:rPr lang="tr-TR" sz="2400" dirty="0"/>
              <a:t>tir. </a:t>
            </a:r>
          </a:p>
          <a:p>
            <a:pPr marL="380990" indent="-380990" algn="just"/>
            <a:r>
              <a:rPr lang="tr-TR" sz="2400" b="1" u="sng" dirty="0"/>
              <a:t>Diğer taraftan</a:t>
            </a:r>
            <a:r>
              <a:rPr lang="tr-TR" sz="2400" dirty="0"/>
              <a:t>, </a:t>
            </a:r>
            <a:r>
              <a:rPr lang="tr-TR" sz="2400" b="1" u="sng" dirty="0">
                <a:solidFill>
                  <a:srgbClr val="FF0000"/>
                </a:solidFill>
              </a:rPr>
              <a:t>teslimat hızını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b="1" dirty="0"/>
              <a:t>ve </a:t>
            </a:r>
            <a:r>
              <a:rPr lang="tr-TR" sz="2400" b="1" u="sng" dirty="0">
                <a:solidFill>
                  <a:srgbClr val="FF0000"/>
                </a:solidFill>
              </a:rPr>
              <a:t>güvenilirliğini</a:t>
            </a:r>
            <a:r>
              <a:rPr lang="tr-TR" sz="2400" dirty="0"/>
              <a:t> </a:t>
            </a:r>
            <a:r>
              <a:rPr lang="tr-TR" sz="2400" b="1" u="sng" dirty="0"/>
              <a:t>değerlendirmek oldukça zor</a:t>
            </a:r>
            <a:r>
              <a:rPr lang="tr-TR" sz="2400" dirty="0"/>
              <a:t>dur, </a:t>
            </a:r>
            <a:r>
              <a:rPr lang="tr-TR" sz="2400" b="1" u="sng" dirty="0"/>
              <a:t>çoğu kez </a:t>
            </a:r>
            <a:r>
              <a:rPr lang="tr-TR" sz="2400" b="1" u="sng" dirty="0">
                <a:solidFill>
                  <a:srgbClr val="FF0000"/>
                </a:solidFill>
              </a:rPr>
              <a:t>teslimat hızına gereken önem verilmeye</a:t>
            </a:r>
            <a:r>
              <a:rPr lang="tr-TR" sz="2400" dirty="0">
                <a:solidFill>
                  <a:srgbClr val="FF0000"/>
                </a:solidFill>
              </a:rPr>
              <a:t>bilir. </a:t>
            </a:r>
            <a:endParaRPr lang="tr-TR" sz="2400" dirty="0"/>
          </a:p>
          <a:p>
            <a:pPr marL="380990" indent="-380990" algn="just"/>
            <a:r>
              <a:rPr lang="tr-TR" sz="2400" b="1" u="sng" dirty="0"/>
              <a:t>Bir satıcının yeteneği</a:t>
            </a:r>
            <a:r>
              <a:rPr lang="tr-TR" sz="2400" dirty="0"/>
              <a:t>, </a:t>
            </a:r>
            <a:r>
              <a:rPr lang="tr-TR" sz="2400" b="1" u="sng" dirty="0"/>
              <a:t>güvenilirlik içinde bir malı gerektiği zamanda teslim edebilmesi</a:t>
            </a:r>
            <a:r>
              <a:rPr lang="tr-TR" sz="2400" dirty="0"/>
              <a:t>dir. </a:t>
            </a:r>
          </a:p>
          <a:p>
            <a:pPr marL="380990" indent="-380990" algn="just"/>
            <a:r>
              <a:rPr lang="tr-TR" sz="2400" b="1" u="sng" dirty="0"/>
              <a:t>Bu kriter</a:t>
            </a:r>
            <a:r>
              <a:rPr lang="tr-TR" sz="2400" dirty="0"/>
              <a:t>, </a:t>
            </a:r>
            <a:r>
              <a:rPr lang="tr-TR" sz="2400" b="1" u="sng" dirty="0"/>
              <a:t>satıcı seçiminde önemli noktalardan biri</a:t>
            </a:r>
            <a:r>
              <a:rPr lang="tr-TR" sz="2400" dirty="0"/>
              <a:t>dir. </a:t>
            </a:r>
          </a:p>
          <a:p>
            <a:pPr marL="380990" indent="-380990" algn="just"/>
            <a:r>
              <a:rPr lang="tr-TR" sz="2400" b="1" u="sng" dirty="0"/>
              <a:t>Ayrıca</a:t>
            </a:r>
            <a:r>
              <a:rPr lang="tr-TR" sz="2400" dirty="0"/>
              <a:t>, </a:t>
            </a:r>
            <a:r>
              <a:rPr lang="tr-TR" sz="2400" b="1" u="sng" dirty="0"/>
              <a:t>üretici bir tesis</a:t>
            </a:r>
            <a:r>
              <a:rPr lang="tr-TR" sz="2400" dirty="0"/>
              <a:t> eğer </a:t>
            </a:r>
            <a:r>
              <a:rPr lang="tr-TR" sz="2400" b="1" u="sng" dirty="0"/>
              <a:t>bayilerden depolara gelen taleplerle ilgili sürekli ve bütünleştirici bir bilgi akışına sahipse</a:t>
            </a:r>
            <a:r>
              <a:rPr lang="tr-TR" sz="2400" dirty="0"/>
              <a:t>, </a:t>
            </a:r>
            <a:r>
              <a:rPr lang="tr-TR" sz="2400" b="1" u="sng" dirty="0"/>
              <a:t>fiziksel dağıtım sisteminin çok daha etkili çalış</a:t>
            </a:r>
            <a:r>
              <a:rPr lang="tr-TR" sz="2400" dirty="0"/>
              <a:t>tığı söylenebilir.</a:t>
            </a:r>
          </a:p>
          <a:p>
            <a:endParaRPr lang="tr-TR" sz="2400" dirty="0"/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15</a:t>
            </a:fld>
            <a:endParaRPr lang="en"/>
          </a:p>
        </p:txBody>
      </p:sp>
      <p:grpSp>
        <p:nvGrpSpPr>
          <p:cNvPr id="5" name="Google Shape;496;p37"/>
          <p:cNvGrpSpPr/>
          <p:nvPr/>
        </p:nvGrpSpPr>
        <p:grpSpPr>
          <a:xfrm>
            <a:off x="9966175" y="1143381"/>
            <a:ext cx="462427" cy="310791"/>
            <a:chOff x="1241275" y="3718400"/>
            <a:chExt cx="450650" cy="302875"/>
          </a:xfrm>
        </p:grpSpPr>
        <p:sp>
          <p:nvSpPr>
            <p:cNvPr id="6" name="Google Shape;497;p37"/>
            <p:cNvSpPr/>
            <p:nvPr/>
          </p:nvSpPr>
          <p:spPr>
            <a:xfrm>
              <a:off x="1241275" y="3718400"/>
              <a:ext cx="450650" cy="302875"/>
            </a:xfrm>
            <a:custGeom>
              <a:avLst/>
              <a:gdLst/>
              <a:ahLst/>
              <a:cxnLst/>
              <a:rect l="l" t="t" r="r" b="b"/>
              <a:pathLst>
                <a:path w="18026" h="12115" extrusionOk="0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" name="Google Shape;498;p37"/>
            <p:cNvSpPr/>
            <p:nvPr/>
          </p:nvSpPr>
          <p:spPr>
            <a:xfrm>
              <a:off x="1293175" y="3895475"/>
              <a:ext cx="174050" cy="12225"/>
            </a:xfrm>
            <a:custGeom>
              <a:avLst/>
              <a:gdLst/>
              <a:ahLst/>
              <a:cxnLst/>
              <a:rect l="l" t="t" r="r" b="b"/>
              <a:pathLst>
                <a:path w="6962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" name="Google Shape;499;p37"/>
            <p:cNvSpPr/>
            <p:nvPr/>
          </p:nvSpPr>
          <p:spPr>
            <a:xfrm>
              <a:off x="1293175" y="3935775"/>
              <a:ext cx="122750" cy="12225"/>
            </a:xfrm>
            <a:custGeom>
              <a:avLst/>
              <a:gdLst/>
              <a:ahLst/>
              <a:cxnLst/>
              <a:rect l="l" t="t" r="r" b="b"/>
              <a:pathLst>
                <a:path w="4910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" name="Google Shape;500;p37"/>
            <p:cNvSpPr/>
            <p:nvPr/>
          </p:nvSpPr>
          <p:spPr>
            <a:xfrm>
              <a:off x="1570375" y="3901575"/>
              <a:ext cx="62300" cy="40325"/>
            </a:xfrm>
            <a:custGeom>
              <a:avLst/>
              <a:gdLst/>
              <a:ahLst/>
              <a:cxnLst/>
              <a:rect l="l" t="t" r="r" b="b"/>
              <a:pathLst>
                <a:path w="2492" h="1613" extrusionOk="0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10" name="Resim 9">
            <a:extLst>
              <a:ext uri="{FF2B5EF4-FFF2-40B4-BE49-F238E27FC236}">
                <a16:creationId xmlns:a16="http://schemas.microsoft.com/office/drawing/2014/main" id="{51982690-382E-8A72-0316-EB2A5573E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2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13600" y="101401"/>
            <a:ext cx="7364800" cy="1279150"/>
          </a:xfrm>
        </p:spPr>
        <p:txBody>
          <a:bodyPr/>
          <a:lstStyle/>
          <a:p>
            <a:r>
              <a:rPr lang="tr-TR" b="1" dirty="0"/>
              <a:t>4. Lojistik – İnsan Kaynakları Yönetimi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56199"/>
            <a:ext cx="10972800" cy="4696800"/>
          </a:xfrm>
        </p:spPr>
        <p:txBody>
          <a:bodyPr/>
          <a:lstStyle/>
          <a:p>
            <a:pPr marL="228594" indent="-228594" algn="just"/>
            <a:r>
              <a:rPr lang="tr-TR" sz="2000" dirty="0"/>
              <a:t>İnsan Kaynakları Yönetimi, </a:t>
            </a:r>
            <a:r>
              <a:rPr lang="tr-TR" sz="2000" b="1" u="sng" dirty="0"/>
              <a:t>bir organizasyondaki tüm seviyedeki personelin işe alınması</a:t>
            </a:r>
            <a:r>
              <a:rPr lang="tr-TR" sz="2000" dirty="0"/>
              <a:t>nı, </a:t>
            </a:r>
            <a:r>
              <a:rPr lang="tr-TR" sz="2000" b="1" u="sng" dirty="0"/>
              <a:t>istihdamını, eğitimini, geliştirilmesini, tazminatlarını ve işten çıkarılması gibi özel faaliyetleri </a:t>
            </a:r>
            <a:r>
              <a:rPr lang="tr-TR" sz="2000" dirty="0"/>
              <a:t>içerir. </a:t>
            </a:r>
          </a:p>
          <a:p>
            <a:pPr marL="228594" indent="-228594" algn="just"/>
            <a:r>
              <a:rPr lang="tr-TR" sz="2000" b="1" u="sng" dirty="0"/>
              <a:t>Lojistik</a:t>
            </a:r>
            <a:r>
              <a:rPr lang="tr-TR" sz="2000" dirty="0"/>
              <a:t>, </a:t>
            </a:r>
            <a:r>
              <a:rPr lang="tr-TR" sz="2000" b="1" u="sng" dirty="0"/>
              <a:t>insan kaynakları yönetimi faaliyetiyle yakından ilgili</a:t>
            </a:r>
            <a:r>
              <a:rPr lang="tr-TR" sz="2000" dirty="0"/>
              <a:t>dir. </a:t>
            </a:r>
          </a:p>
          <a:p>
            <a:pPr marL="228594" indent="-228594" algn="just"/>
            <a:r>
              <a:rPr lang="tr-TR" sz="2000" b="1" u="sng" dirty="0"/>
              <a:t>Lojistik</a:t>
            </a:r>
            <a:r>
              <a:rPr lang="tr-TR" sz="2000" dirty="0"/>
              <a:t>;   </a:t>
            </a:r>
            <a:r>
              <a:rPr lang="tr-TR" sz="2000" b="1" u="sng" dirty="0"/>
              <a:t>lojistik </a:t>
            </a:r>
            <a:r>
              <a:rPr lang="tr-TR" sz="2000" b="1" u="sng" dirty="0">
                <a:solidFill>
                  <a:srgbClr val="FF0000"/>
                </a:solidFill>
              </a:rPr>
              <a:t>çalışanlarının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b="1" u="sng" dirty="0">
                <a:solidFill>
                  <a:srgbClr val="FF0000"/>
                </a:solidFill>
              </a:rPr>
              <a:t>işe alımı</a:t>
            </a:r>
            <a:r>
              <a:rPr lang="tr-TR" sz="2000" b="1" u="sng" dirty="0"/>
              <a:t>, </a:t>
            </a:r>
            <a:r>
              <a:rPr lang="tr-TR" sz="2000" b="1" u="sng" dirty="0">
                <a:solidFill>
                  <a:srgbClr val="FF0000"/>
                </a:solidFill>
              </a:rPr>
              <a:t>kariyer gelişimi</a:t>
            </a:r>
            <a:r>
              <a:rPr lang="tr-TR" sz="2000" b="1" u="sng" dirty="0"/>
              <a:t>, </a:t>
            </a:r>
            <a:r>
              <a:rPr lang="tr-TR" sz="2000" b="1" u="sng" dirty="0">
                <a:solidFill>
                  <a:srgbClr val="FF0000"/>
                </a:solidFill>
              </a:rPr>
              <a:t>tazminatların ödenmesi </a:t>
            </a:r>
            <a:r>
              <a:rPr lang="tr-TR" sz="2000" b="1" u="sng" dirty="0"/>
              <a:t>gibi</a:t>
            </a:r>
            <a:r>
              <a:rPr lang="tr-TR" sz="2000" dirty="0"/>
              <a:t> meselelerle ilgili </a:t>
            </a:r>
            <a:r>
              <a:rPr lang="tr-TR" sz="2000" b="1" u="sng" dirty="0">
                <a:solidFill>
                  <a:srgbClr val="FF0000"/>
                </a:solidFill>
              </a:rPr>
              <a:t>konularda insan kaynakları yönetiminin tavsiye</a:t>
            </a:r>
            <a:r>
              <a:rPr lang="tr-TR" sz="2000" b="1" dirty="0">
                <a:solidFill>
                  <a:srgbClr val="FF0000"/>
                </a:solidFill>
              </a:rPr>
              <a:t> ve </a:t>
            </a:r>
            <a:r>
              <a:rPr lang="tr-TR" sz="2000" b="1" u="sng" dirty="0">
                <a:solidFill>
                  <a:srgbClr val="FF0000"/>
                </a:solidFill>
              </a:rPr>
              <a:t>yönlendirmelerini almalı</a:t>
            </a:r>
            <a:r>
              <a:rPr lang="tr-TR" sz="2000" dirty="0">
                <a:solidFill>
                  <a:srgbClr val="FF0000"/>
                </a:solidFill>
              </a:rPr>
              <a:t>dır. </a:t>
            </a:r>
          </a:p>
          <a:p>
            <a:pPr marL="228594" indent="-228594" algn="just"/>
            <a:r>
              <a:rPr lang="tr-TR" sz="2000" dirty="0"/>
              <a:t>Diğer yandan</a:t>
            </a:r>
            <a:r>
              <a:rPr lang="tr-TR" sz="2000" b="1" u="sng" dirty="0"/>
              <a:t>, lojistiğin emek yoğun</a:t>
            </a:r>
            <a:r>
              <a:rPr lang="tr-TR" sz="2000" dirty="0"/>
              <a:t>, ancak </a:t>
            </a:r>
            <a:r>
              <a:rPr lang="tr-TR" sz="2000" b="1" u="sng" dirty="0"/>
              <a:t>hizmet kalitesi yüksek bir iş kolu olduğu</a:t>
            </a:r>
            <a:r>
              <a:rPr lang="tr-TR" sz="2000" dirty="0"/>
              <a:t>, </a:t>
            </a:r>
            <a:r>
              <a:rPr lang="tr-TR" sz="2000" b="1" u="sng" dirty="0"/>
              <a:t>otomasyon</a:t>
            </a:r>
            <a:r>
              <a:rPr lang="tr-TR" sz="2000" dirty="0"/>
              <a:t>, </a:t>
            </a:r>
            <a:r>
              <a:rPr lang="tr-TR" sz="2000" b="1" dirty="0"/>
              <a:t>bilgi sistemleri</a:t>
            </a:r>
            <a:r>
              <a:rPr lang="tr-TR" sz="2000" dirty="0"/>
              <a:t> (IT) </a:t>
            </a:r>
            <a:r>
              <a:rPr lang="tr-TR" sz="2000" b="1" u="sng" dirty="0"/>
              <a:t>gibi teknolojilerin kullanıl</a:t>
            </a:r>
            <a:r>
              <a:rPr lang="tr-TR" sz="2000" dirty="0"/>
              <a:t>dığı, </a:t>
            </a:r>
            <a:r>
              <a:rPr lang="tr-TR" sz="2000" b="1" u="sng" dirty="0"/>
              <a:t>7 gün 24 saat çalışıldığı</a:t>
            </a:r>
            <a:r>
              <a:rPr lang="tr-TR" sz="2000" dirty="0"/>
              <a:t>, </a:t>
            </a:r>
            <a:r>
              <a:rPr lang="tr-TR" sz="2000" b="1" u="sng" dirty="0"/>
              <a:t>on-</a:t>
            </a:r>
            <a:r>
              <a:rPr lang="tr-TR" sz="2000" b="1" u="sng" dirty="0" err="1"/>
              <a:t>line</a:t>
            </a:r>
            <a:r>
              <a:rPr lang="tr-TR" sz="2000" b="1" u="sng" dirty="0"/>
              <a:t> kontrol gerektirdiği düşünüldüğünde </a:t>
            </a:r>
            <a:r>
              <a:rPr lang="tr-TR" sz="2000" b="1" u="sng" dirty="0">
                <a:solidFill>
                  <a:srgbClr val="FF0000"/>
                </a:solidFill>
              </a:rPr>
              <a:t>insana yapılacak yatırımın ne kadar önemli</a:t>
            </a:r>
            <a:r>
              <a:rPr lang="tr-TR" sz="2000" dirty="0">
                <a:solidFill>
                  <a:srgbClr val="FF0000"/>
                </a:solidFill>
              </a:rPr>
              <a:t> o</a:t>
            </a:r>
            <a:r>
              <a:rPr lang="tr-TR" sz="2000" dirty="0"/>
              <a:t>lduğunu göstermektedir. </a:t>
            </a:r>
          </a:p>
          <a:p>
            <a:pPr marL="228594" indent="-228594" algn="just"/>
            <a:r>
              <a:rPr lang="tr-TR" sz="2000" b="1" u="sng" dirty="0"/>
              <a:t>Bu iki alan</a:t>
            </a:r>
            <a:r>
              <a:rPr lang="tr-TR" sz="2000" dirty="0"/>
              <a:t> </a:t>
            </a:r>
            <a:r>
              <a:rPr lang="tr-TR" sz="2000" b="1" u="sng" dirty="0"/>
              <a:t>mesleki eğitim ve gelişim konularında</a:t>
            </a:r>
            <a:r>
              <a:rPr lang="tr-TR" sz="2000" dirty="0"/>
              <a:t> da </a:t>
            </a:r>
            <a:r>
              <a:rPr lang="tr-TR" sz="2000" b="1" u="sng" dirty="0"/>
              <a:t>ortak çalışmak durumunda</a:t>
            </a:r>
            <a:r>
              <a:rPr lang="tr-TR" sz="2000" dirty="0"/>
              <a:t>dırlar. </a:t>
            </a:r>
          </a:p>
          <a:p>
            <a:pPr marL="228594" indent="-228594" algn="just"/>
            <a:r>
              <a:rPr lang="tr-TR" sz="2000" dirty="0"/>
              <a:t>Tüm düzeylerdeki </a:t>
            </a:r>
            <a:r>
              <a:rPr lang="tr-TR" sz="2000" b="1" u="sng" dirty="0"/>
              <a:t>lojistik personeli</a:t>
            </a:r>
            <a:r>
              <a:rPr lang="tr-TR" sz="2000" dirty="0"/>
              <a:t>, </a:t>
            </a:r>
            <a:r>
              <a:rPr lang="tr-TR" sz="2000" b="1" u="sng" dirty="0"/>
              <a:t>görevlerini nasıl yapacakları konusunda</a:t>
            </a:r>
            <a:r>
              <a:rPr lang="tr-TR" sz="2000" dirty="0"/>
              <a:t> ve </a:t>
            </a:r>
            <a:r>
              <a:rPr lang="tr-TR" sz="2000" b="1" u="sng" dirty="0"/>
              <a:t>kendilerini devamlı geliştirmelerine yardımcı olmak üzere</a:t>
            </a:r>
            <a:r>
              <a:rPr lang="tr-TR" sz="2000" dirty="0"/>
              <a:t> </a:t>
            </a:r>
            <a:r>
              <a:rPr lang="tr-TR" sz="2000" b="1" u="sng" dirty="0"/>
              <a:t>eğitime</a:t>
            </a:r>
            <a:r>
              <a:rPr lang="tr-TR" sz="2000" dirty="0"/>
              <a:t> </a:t>
            </a:r>
            <a:r>
              <a:rPr lang="tr-TR" sz="2000" b="1" u="sng" dirty="0"/>
              <a:t>tabii tutulmalı</a:t>
            </a:r>
            <a:r>
              <a:rPr lang="tr-TR" sz="2000" dirty="0"/>
              <a:t>dır.</a:t>
            </a:r>
          </a:p>
          <a:p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16</a:t>
            </a:fld>
            <a:endParaRPr lang="en"/>
          </a:p>
        </p:txBody>
      </p:sp>
      <p:sp>
        <p:nvSpPr>
          <p:cNvPr id="5" name="Dikdörtgen 4"/>
          <p:cNvSpPr/>
          <p:nvPr/>
        </p:nvSpPr>
        <p:spPr>
          <a:xfrm>
            <a:off x="6461800" y="889854"/>
            <a:ext cx="5568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400" dirty="0">
                <a:solidFill>
                  <a:schemeClr val="bg1"/>
                </a:solidFill>
                <a:latin typeface="Raleway"/>
                <a:ea typeface="Raleway"/>
                <a:cs typeface="Raleway"/>
                <a:sym typeface="Raleway"/>
              </a:rPr>
              <a:t>👪</a:t>
            </a:r>
            <a:endParaRPr lang="tr-TR" sz="2400" dirty="0">
              <a:solidFill>
                <a:schemeClr val="bg1"/>
              </a:solidFill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DC1B19CE-E53B-0308-146B-DA00252E5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806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13600" y="713056"/>
            <a:ext cx="7364800" cy="637200"/>
          </a:xfrm>
        </p:spPr>
        <p:txBody>
          <a:bodyPr/>
          <a:lstStyle/>
          <a:p>
            <a:r>
              <a:rPr lang="tr-TR" b="1" dirty="0"/>
              <a:t>5. Lojistik – Finans İlişkisi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1867" b="1" u="sng" dirty="0"/>
              <a:t>Lojistikle ilişkileri açısından</a:t>
            </a:r>
            <a:r>
              <a:rPr lang="tr-TR" sz="1867" dirty="0"/>
              <a:t>, </a:t>
            </a:r>
            <a:r>
              <a:rPr lang="tr-TR" sz="1867" b="1" dirty="0"/>
              <a:t>finansla ilgili</a:t>
            </a:r>
            <a:r>
              <a:rPr lang="tr-TR" sz="1867" dirty="0"/>
              <a:t> </a:t>
            </a:r>
            <a:r>
              <a:rPr lang="tr-TR" sz="1867" b="1" u="sng" dirty="0"/>
              <a:t>iki özel konu</a:t>
            </a:r>
            <a:r>
              <a:rPr lang="tr-TR" sz="1867" dirty="0"/>
              <a:t>ya değinmek gerekir. </a:t>
            </a:r>
          </a:p>
          <a:p>
            <a:pPr marL="0" indent="0" algn="just">
              <a:buNone/>
            </a:pPr>
            <a:endParaRPr lang="tr-TR" sz="1867" dirty="0"/>
          </a:p>
          <a:p>
            <a:pPr marL="0" indent="0" algn="just">
              <a:buNone/>
            </a:pPr>
            <a:r>
              <a:rPr lang="tr-TR" sz="1867" dirty="0"/>
              <a:t>Birincisi, bir organizasyonun </a:t>
            </a:r>
            <a:r>
              <a:rPr lang="tr-TR" sz="1867" b="1" u="sng" dirty="0">
                <a:solidFill>
                  <a:srgbClr val="C00000"/>
                </a:solidFill>
              </a:rPr>
              <a:t>finansal yönetimi oldukça önemli</a:t>
            </a:r>
            <a:r>
              <a:rPr lang="tr-TR" sz="1867" dirty="0">
                <a:solidFill>
                  <a:srgbClr val="C00000"/>
                </a:solidFill>
              </a:rPr>
              <a:t>dir</a:t>
            </a:r>
            <a:r>
              <a:rPr lang="tr-TR" sz="1867" dirty="0"/>
              <a:t>. </a:t>
            </a:r>
          </a:p>
          <a:p>
            <a:pPr marL="0" indent="0" algn="just">
              <a:buNone/>
            </a:pPr>
            <a:endParaRPr lang="tr-TR" sz="1867" dirty="0"/>
          </a:p>
          <a:p>
            <a:pPr marL="380990" indent="-380990" algn="just"/>
            <a:r>
              <a:rPr lang="tr-TR" sz="1867" b="1" u="sng" dirty="0"/>
              <a:t>Lojistik müdürü</a:t>
            </a:r>
            <a:r>
              <a:rPr lang="tr-TR" sz="1867" dirty="0"/>
              <a:t>, bir organizasyonun sermayesi için </a:t>
            </a:r>
            <a:r>
              <a:rPr lang="tr-TR" sz="1867" b="1" u="sng" dirty="0"/>
              <a:t>pazarlama ve üretim gibi alanlarla sık sık mücadele</a:t>
            </a:r>
            <a:r>
              <a:rPr lang="tr-TR" sz="1867" dirty="0"/>
              <a:t> eder. </a:t>
            </a:r>
          </a:p>
          <a:p>
            <a:pPr marL="0" indent="0" algn="just">
              <a:buNone/>
            </a:pPr>
            <a:r>
              <a:rPr lang="tr-TR" sz="1867" b="1" u="sng" dirty="0">
                <a:solidFill>
                  <a:srgbClr val="C00000"/>
                </a:solidFill>
              </a:rPr>
              <a:t>Örneğin</a:t>
            </a:r>
            <a:r>
              <a:rPr lang="tr-TR" sz="1867" dirty="0">
                <a:solidFill>
                  <a:srgbClr val="C00000"/>
                </a:solidFill>
              </a:rPr>
              <a:t>; </a:t>
            </a:r>
            <a:r>
              <a:rPr lang="tr-TR" sz="1867" b="1" u="sng" dirty="0"/>
              <a:t>lojistik yöneticisi</a:t>
            </a:r>
            <a:r>
              <a:rPr lang="tr-TR" sz="1867" dirty="0"/>
              <a:t> </a:t>
            </a:r>
            <a:r>
              <a:rPr lang="tr-TR" sz="1867" b="1" u="sng" dirty="0"/>
              <a:t>daha iyi hizmet</a:t>
            </a:r>
            <a:r>
              <a:rPr lang="tr-TR" sz="1867" dirty="0"/>
              <a:t> </a:t>
            </a:r>
            <a:r>
              <a:rPr lang="tr-TR" sz="1867" b="1" u="sng" dirty="0"/>
              <a:t>sunulması için bir depo temin edilmesini</a:t>
            </a:r>
            <a:r>
              <a:rPr lang="tr-TR" sz="1867" dirty="0"/>
              <a:t> </a:t>
            </a:r>
            <a:r>
              <a:rPr lang="tr-TR" sz="1867" b="1" dirty="0"/>
              <a:t>ya da</a:t>
            </a:r>
            <a:r>
              <a:rPr lang="tr-TR" sz="1867" dirty="0"/>
              <a:t> </a:t>
            </a:r>
            <a:r>
              <a:rPr lang="tr-TR" sz="1867" b="1" u="sng" dirty="0"/>
              <a:t>kamyon filosu alınmasını isteye</a:t>
            </a:r>
            <a:r>
              <a:rPr lang="tr-TR" sz="1867" dirty="0"/>
              <a:t>bilir. </a:t>
            </a:r>
          </a:p>
          <a:p>
            <a:pPr marL="380990" indent="-380990" algn="just"/>
            <a:r>
              <a:rPr lang="tr-TR" sz="1867" b="1" u="sng" dirty="0"/>
              <a:t>Bütün bunlar sermaye gerektiren işler</a:t>
            </a:r>
            <a:r>
              <a:rPr lang="tr-TR" sz="1867" dirty="0"/>
              <a:t>dir ve </a:t>
            </a:r>
            <a:r>
              <a:rPr lang="tr-TR" sz="1867" b="1" u="sng" dirty="0"/>
              <a:t>sermaye kıt ve pahalı bir kaynak</a:t>
            </a:r>
            <a:r>
              <a:rPr lang="tr-TR" sz="1867" dirty="0"/>
              <a:t>tır. </a:t>
            </a:r>
          </a:p>
          <a:p>
            <a:pPr marL="380990" indent="-380990" algn="just"/>
            <a:r>
              <a:rPr lang="tr-TR" sz="1867" b="1" u="sng" dirty="0"/>
              <a:t>Lojistik yöneticisi</a:t>
            </a:r>
            <a:r>
              <a:rPr lang="tr-TR" sz="1867" dirty="0"/>
              <a:t>, şirketin </a:t>
            </a:r>
            <a:r>
              <a:rPr lang="tr-TR" sz="1867" b="1" u="sng" dirty="0"/>
              <a:t>bu tür faaliyetlere niçin para harcaması gerektiğini</a:t>
            </a:r>
            <a:r>
              <a:rPr lang="tr-TR" sz="1867" dirty="0"/>
              <a:t>, </a:t>
            </a:r>
            <a:r>
              <a:rPr lang="tr-TR" sz="1867" b="1" u="sng" dirty="0"/>
              <a:t>yeni bir makine satın almaktan</a:t>
            </a:r>
            <a:r>
              <a:rPr lang="tr-TR" sz="1867" dirty="0"/>
              <a:t>, </a:t>
            </a:r>
            <a:r>
              <a:rPr lang="tr-TR" sz="1867" b="1" u="sng" dirty="0"/>
              <a:t>yeni bir reklâm kampanyasına</a:t>
            </a:r>
            <a:r>
              <a:rPr lang="tr-TR" sz="1867" b="1" dirty="0"/>
              <a:t> ya da </a:t>
            </a:r>
            <a:r>
              <a:rPr lang="tr-TR" sz="1867" b="1" u="sng" dirty="0"/>
              <a:t>başka bir yatırıma para aktarmaktansa</a:t>
            </a:r>
            <a:r>
              <a:rPr lang="tr-TR" sz="1867" dirty="0"/>
              <a:t>, </a:t>
            </a:r>
            <a:r>
              <a:rPr lang="tr-TR" sz="1867" b="1" u="sng" dirty="0"/>
              <a:t>niçin bu alana para harcaması gerektiğini açıklamak zorunda</a:t>
            </a:r>
            <a:r>
              <a:rPr lang="tr-TR" sz="1867" dirty="0"/>
              <a:t>dır. </a:t>
            </a:r>
          </a:p>
          <a:p>
            <a:pPr marL="0" indent="0" algn="just">
              <a:buNone/>
            </a:pPr>
            <a:endParaRPr lang="tr-TR" sz="1867" dirty="0"/>
          </a:p>
          <a:p>
            <a:pPr marL="152396" indent="0">
              <a:buNone/>
            </a:pPr>
            <a:endParaRPr lang="tr-TR" sz="1867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17</a:t>
            </a:fld>
            <a:endParaRPr lang="en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5832" y="2349215"/>
            <a:ext cx="2246168" cy="1044571"/>
          </a:xfrm>
          <a:prstGeom prst="rect">
            <a:avLst/>
          </a:prstGeom>
        </p:spPr>
      </p:pic>
      <p:grpSp>
        <p:nvGrpSpPr>
          <p:cNvPr id="8" name="Google Shape;875;p38"/>
          <p:cNvGrpSpPr/>
          <p:nvPr/>
        </p:nvGrpSpPr>
        <p:grpSpPr>
          <a:xfrm>
            <a:off x="8826263" y="779660"/>
            <a:ext cx="377391" cy="554004"/>
            <a:chOff x="655600" y="3183978"/>
            <a:chExt cx="490627" cy="720234"/>
          </a:xfrm>
        </p:grpSpPr>
        <p:sp>
          <p:nvSpPr>
            <p:cNvPr id="9" name="Google Shape;876;p38"/>
            <p:cNvSpPr/>
            <p:nvPr/>
          </p:nvSpPr>
          <p:spPr>
            <a:xfrm>
              <a:off x="781315" y="3461564"/>
              <a:ext cx="274086" cy="162243"/>
            </a:xfrm>
            <a:custGeom>
              <a:avLst/>
              <a:gdLst/>
              <a:ahLst/>
              <a:cxnLst/>
              <a:rect l="l" t="t" r="r" b="b"/>
              <a:pathLst>
                <a:path w="513" h="302" extrusionOk="0">
                  <a:moveTo>
                    <a:pt x="447" y="170"/>
                  </a:moveTo>
                  <a:cubicBezTo>
                    <a:pt x="454" y="167"/>
                    <a:pt x="462" y="168"/>
                    <a:pt x="468" y="172"/>
                  </a:cubicBezTo>
                  <a:cubicBezTo>
                    <a:pt x="474" y="175"/>
                    <a:pt x="478" y="182"/>
                    <a:pt x="479" y="189"/>
                  </a:cubicBezTo>
                  <a:cubicBezTo>
                    <a:pt x="511" y="137"/>
                    <a:pt x="511" y="137"/>
                    <a:pt x="511" y="137"/>
                  </a:cubicBezTo>
                  <a:cubicBezTo>
                    <a:pt x="513" y="133"/>
                    <a:pt x="511" y="127"/>
                    <a:pt x="507" y="125"/>
                  </a:cubicBezTo>
                  <a:cubicBezTo>
                    <a:pt x="466" y="104"/>
                    <a:pt x="418" y="87"/>
                    <a:pt x="363" y="73"/>
                  </a:cubicBezTo>
                  <a:cubicBezTo>
                    <a:pt x="339" y="68"/>
                    <a:pt x="220" y="38"/>
                    <a:pt x="197" y="31"/>
                  </a:cubicBezTo>
                  <a:cubicBezTo>
                    <a:pt x="153" y="20"/>
                    <a:pt x="118" y="10"/>
                    <a:pt x="89" y="1"/>
                  </a:cubicBezTo>
                  <a:cubicBezTo>
                    <a:pt x="85" y="0"/>
                    <a:pt x="80" y="2"/>
                    <a:pt x="78" y="6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4" y="76"/>
                    <a:pt x="51" y="78"/>
                    <a:pt x="49" y="77"/>
                  </a:cubicBezTo>
                  <a:cubicBezTo>
                    <a:pt x="45" y="76"/>
                    <a:pt x="41" y="74"/>
                    <a:pt x="39" y="69"/>
                  </a:cubicBezTo>
                  <a:cubicBezTo>
                    <a:pt x="38" y="67"/>
                    <a:pt x="38" y="64"/>
                    <a:pt x="37" y="61"/>
                  </a:cubicBezTo>
                  <a:cubicBezTo>
                    <a:pt x="35" y="52"/>
                    <a:pt x="27" y="48"/>
                    <a:pt x="19" y="53"/>
                  </a:cubicBezTo>
                  <a:cubicBezTo>
                    <a:pt x="12" y="58"/>
                    <a:pt x="7" y="66"/>
                    <a:pt x="4" y="74"/>
                  </a:cubicBezTo>
                  <a:cubicBezTo>
                    <a:pt x="1" y="83"/>
                    <a:pt x="0" y="93"/>
                    <a:pt x="3" y="101"/>
                  </a:cubicBezTo>
                  <a:cubicBezTo>
                    <a:pt x="6" y="109"/>
                    <a:pt x="15" y="111"/>
                    <a:pt x="22" y="106"/>
                  </a:cubicBezTo>
                  <a:cubicBezTo>
                    <a:pt x="24" y="104"/>
                    <a:pt x="26" y="102"/>
                    <a:pt x="29" y="100"/>
                  </a:cubicBezTo>
                  <a:cubicBezTo>
                    <a:pt x="33" y="97"/>
                    <a:pt x="37" y="98"/>
                    <a:pt x="41" y="100"/>
                  </a:cubicBezTo>
                  <a:cubicBezTo>
                    <a:pt x="44" y="101"/>
                    <a:pt x="44" y="103"/>
                    <a:pt x="45" y="106"/>
                  </a:cubicBezTo>
                  <a:cubicBezTo>
                    <a:pt x="20" y="179"/>
                    <a:pt x="20" y="179"/>
                    <a:pt x="20" y="179"/>
                  </a:cubicBezTo>
                  <a:cubicBezTo>
                    <a:pt x="18" y="183"/>
                    <a:pt x="21" y="188"/>
                    <a:pt x="25" y="189"/>
                  </a:cubicBezTo>
                  <a:cubicBezTo>
                    <a:pt x="53" y="198"/>
                    <a:pt x="81" y="206"/>
                    <a:pt x="111" y="214"/>
                  </a:cubicBezTo>
                  <a:cubicBezTo>
                    <a:pt x="135" y="220"/>
                    <a:pt x="278" y="256"/>
                    <a:pt x="301" y="261"/>
                  </a:cubicBezTo>
                  <a:cubicBezTo>
                    <a:pt x="346" y="272"/>
                    <a:pt x="380" y="285"/>
                    <a:pt x="404" y="299"/>
                  </a:cubicBezTo>
                  <a:cubicBezTo>
                    <a:pt x="408" y="302"/>
                    <a:pt x="414" y="300"/>
                    <a:pt x="416" y="296"/>
                  </a:cubicBezTo>
                  <a:cubicBezTo>
                    <a:pt x="446" y="245"/>
                    <a:pt x="446" y="245"/>
                    <a:pt x="446" y="245"/>
                  </a:cubicBezTo>
                  <a:cubicBezTo>
                    <a:pt x="439" y="248"/>
                    <a:pt x="432" y="247"/>
                    <a:pt x="425" y="243"/>
                  </a:cubicBezTo>
                  <a:cubicBezTo>
                    <a:pt x="419" y="240"/>
                    <a:pt x="415" y="234"/>
                    <a:pt x="414" y="226"/>
                  </a:cubicBezTo>
                  <a:cubicBezTo>
                    <a:pt x="412" y="216"/>
                    <a:pt x="415" y="204"/>
                    <a:pt x="422" y="193"/>
                  </a:cubicBezTo>
                  <a:cubicBezTo>
                    <a:pt x="428" y="182"/>
                    <a:pt x="437" y="173"/>
                    <a:pt x="447" y="17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877;p38"/>
            <p:cNvSpPr/>
            <p:nvPr/>
          </p:nvSpPr>
          <p:spPr>
            <a:xfrm>
              <a:off x="850087" y="3183978"/>
              <a:ext cx="259850" cy="244775"/>
            </a:xfrm>
            <a:custGeom>
              <a:avLst/>
              <a:gdLst/>
              <a:ahLst/>
              <a:cxnLst/>
              <a:rect l="l" t="t" r="r" b="b"/>
              <a:pathLst>
                <a:path w="486" h="456" extrusionOk="0">
                  <a:moveTo>
                    <a:pt x="0" y="212"/>
                  </a:moveTo>
                  <a:cubicBezTo>
                    <a:pt x="4" y="206"/>
                    <a:pt x="11" y="203"/>
                    <a:pt x="18" y="203"/>
                  </a:cubicBezTo>
                  <a:cubicBezTo>
                    <a:pt x="26" y="203"/>
                    <a:pt x="32" y="206"/>
                    <a:pt x="37" y="212"/>
                  </a:cubicBezTo>
                  <a:cubicBezTo>
                    <a:pt x="44" y="220"/>
                    <a:pt x="48" y="232"/>
                    <a:pt x="47" y="245"/>
                  </a:cubicBezTo>
                  <a:cubicBezTo>
                    <a:pt x="48" y="258"/>
                    <a:pt x="44" y="269"/>
                    <a:pt x="37" y="277"/>
                  </a:cubicBezTo>
                  <a:cubicBezTo>
                    <a:pt x="32" y="283"/>
                    <a:pt x="26" y="286"/>
                    <a:pt x="18" y="286"/>
                  </a:cubicBezTo>
                  <a:cubicBezTo>
                    <a:pt x="11" y="286"/>
                    <a:pt x="4" y="283"/>
                    <a:pt x="0" y="277"/>
                  </a:cubicBezTo>
                  <a:cubicBezTo>
                    <a:pt x="0" y="331"/>
                    <a:pt x="0" y="331"/>
                    <a:pt x="0" y="331"/>
                  </a:cubicBezTo>
                  <a:cubicBezTo>
                    <a:pt x="0" y="336"/>
                    <a:pt x="4" y="340"/>
                    <a:pt x="9" y="340"/>
                  </a:cubicBezTo>
                  <a:cubicBezTo>
                    <a:pt x="31" y="337"/>
                    <a:pt x="55" y="336"/>
                    <a:pt x="83" y="336"/>
                  </a:cubicBezTo>
                  <a:cubicBezTo>
                    <a:pt x="202" y="336"/>
                    <a:pt x="321" y="425"/>
                    <a:pt x="321" y="425"/>
                  </a:cubicBezTo>
                  <a:cubicBezTo>
                    <a:pt x="368" y="456"/>
                    <a:pt x="397" y="454"/>
                    <a:pt x="436" y="417"/>
                  </a:cubicBezTo>
                  <a:cubicBezTo>
                    <a:pt x="436" y="417"/>
                    <a:pt x="486" y="374"/>
                    <a:pt x="486" y="334"/>
                  </a:cubicBezTo>
                  <a:cubicBezTo>
                    <a:pt x="486" y="273"/>
                    <a:pt x="343" y="186"/>
                    <a:pt x="190" y="155"/>
                  </a:cubicBezTo>
                  <a:cubicBezTo>
                    <a:pt x="190" y="49"/>
                    <a:pt x="190" y="49"/>
                    <a:pt x="190" y="49"/>
                  </a:cubicBezTo>
                  <a:cubicBezTo>
                    <a:pt x="190" y="22"/>
                    <a:pt x="163" y="0"/>
                    <a:pt x="13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27" y="0"/>
                    <a:pt x="0" y="22"/>
                    <a:pt x="0" y="49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48"/>
                    <a:pt x="0" y="148"/>
                    <a:pt x="0" y="148"/>
                  </a:cubicBezTo>
                  <a:lnTo>
                    <a:pt x="0" y="2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878;p38"/>
            <p:cNvSpPr/>
            <p:nvPr/>
          </p:nvSpPr>
          <p:spPr>
            <a:xfrm>
              <a:off x="655600" y="3264496"/>
              <a:ext cx="213333" cy="294294"/>
            </a:xfrm>
            <a:custGeom>
              <a:avLst/>
              <a:gdLst/>
              <a:ahLst/>
              <a:cxnLst/>
              <a:rect l="l" t="t" r="r" b="b"/>
              <a:pathLst>
                <a:path w="399" h="548" extrusionOk="0">
                  <a:moveTo>
                    <a:pt x="242" y="541"/>
                  </a:moveTo>
                  <a:cubicBezTo>
                    <a:pt x="262" y="483"/>
                    <a:pt x="262" y="483"/>
                    <a:pt x="262" y="483"/>
                  </a:cubicBezTo>
                  <a:cubicBezTo>
                    <a:pt x="255" y="488"/>
                    <a:pt x="248" y="489"/>
                    <a:pt x="241" y="486"/>
                  </a:cubicBezTo>
                  <a:cubicBezTo>
                    <a:pt x="234" y="484"/>
                    <a:pt x="229" y="479"/>
                    <a:pt x="226" y="472"/>
                  </a:cubicBezTo>
                  <a:cubicBezTo>
                    <a:pt x="222" y="462"/>
                    <a:pt x="223" y="450"/>
                    <a:pt x="227" y="437"/>
                  </a:cubicBezTo>
                  <a:cubicBezTo>
                    <a:pt x="231" y="425"/>
                    <a:pt x="238" y="415"/>
                    <a:pt x="247" y="410"/>
                  </a:cubicBezTo>
                  <a:cubicBezTo>
                    <a:pt x="254" y="406"/>
                    <a:pt x="261" y="405"/>
                    <a:pt x="268" y="407"/>
                  </a:cubicBezTo>
                  <a:cubicBezTo>
                    <a:pt x="275" y="409"/>
                    <a:pt x="280" y="415"/>
                    <a:pt x="283" y="422"/>
                  </a:cubicBezTo>
                  <a:cubicBezTo>
                    <a:pt x="301" y="369"/>
                    <a:pt x="301" y="369"/>
                    <a:pt x="301" y="369"/>
                  </a:cubicBezTo>
                  <a:cubicBezTo>
                    <a:pt x="302" y="364"/>
                    <a:pt x="300" y="359"/>
                    <a:pt x="296" y="358"/>
                  </a:cubicBezTo>
                  <a:cubicBezTo>
                    <a:pt x="238" y="335"/>
                    <a:pt x="219" y="315"/>
                    <a:pt x="219" y="287"/>
                  </a:cubicBezTo>
                  <a:cubicBezTo>
                    <a:pt x="219" y="250"/>
                    <a:pt x="254" y="211"/>
                    <a:pt x="343" y="194"/>
                  </a:cubicBezTo>
                  <a:cubicBezTo>
                    <a:pt x="347" y="193"/>
                    <a:pt x="350" y="190"/>
                    <a:pt x="350" y="186"/>
                  </a:cubicBezTo>
                  <a:cubicBezTo>
                    <a:pt x="350" y="111"/>
                    <a:pt x="350" y="111"/>
                    <a:pt x="350" y="111"/>
                  </a:cubicBezTo>
                  <a:cubicBezTo>
                    <a:pt x="351" y="109"/>
                    <a:pt x="353" y="107"/>
                    <a:pt x="355" y="107"/>
                  </a:cubicBezTo>
                  <a:cubicBezTo>
                    <a:pt x="360" y="106"/>
                    <a:pt x="364" y="107"/>
                    <a:pt x="367" y="111"/>
                  </a:cubicBezTo>
                  <a:cubicBezTo>
                    <a:pt x="369" y="113"/>
                    <a:pt x="370" y="116"/>
                    <a:pt x="371" y="118"/>
                  </a:cubicBezTo>
                  <a:cubicBezTo>
                    <a:pt x="376" y="126"/>
                    <a:pt x="385" y="127"/>
                    <a:pt x="391" y="120"/>
                  </a:cubicBezTo>
                  <a:cubicBezTo>
                    <a:pt x="397" y="113"/>
                    <a:pt x="399" y="104"/>
                    <a:pt x="399" y="95"/>
                  </a:cubicBezTo>
                  <a:cubicBezTo>
                    <a:pt x="399" y="86"/>
                    <a:pt x="397" y="76"/>
                    <a:pt x="391" y="69"/>
                  </a:cubicBezTo>
                  <a:cubicBezTo>
                    <a:pt x="385" y="63"/>
                    <a:pt x="376" y="63"/>
                    <a:pt x="371" y="71"/>
                  </a:cubicBezTo>
                  <a:cubicBezTo>
                    <a:pt x="370" y="73"/>
                    <a:pt x="369" y="76"/>
                    <a:pt x="367" y="78"/>
                  </a:cubicBezTo>
                  <a:cubicBezTo>
                    <a:pt x="364" y="83"/>
                    <a:pt x="360" y="83"/>
                    <a:pt x="355" y="83"/>
                  </a:cubicBezTo>
                  <a:cubicBezTo>
                    <a:pt x="353" y="82"/>
                    <a:pt x="351" y="80"/>
                    <a:pt x="350" y="78"/>
                  </a:cubicBezTo>
                  <a:cubicBezTo>
                    <a:pt x="350" y="9"/>
                    <a:pt x="350" y="9"/>
                    <a:pt x="350" y="9"/>
                  </a:cubicBezTo>
                  <a:cubicBezTo>
                    <a:pt x="350" y="4"/>
                    <a:pt x="346" y="0"/>
                    <a:pt x="341" y="1"/>
                  </a:cubicBezTo>
                  <a:cubicBezTo>
                    <a:pt x="117" y="30"/>
                    <a:pt x="0" y="150"/>
                    <a:pt x="0" y="292"/>
                  </a:cubicBezTo>
                  <a:cubicBezTo>
                    <a:pt x="0" y="428"/>
                    <a:pt x="100" y="499"/>
                    <a:pt x="231" y="546"/>
                  </a:cubicBezTo>
                  <a:cubicBezTo>
                    <a:pt x="236" y="548"/>
                    <a:pt x="240" y="546"/>
                    <a:pt x="242" y="5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879;p38"/>
            <p:cNvSpPr/>
            <p:nvPr/>
          </p:nvSpPr>
          <p:spPr>
            <a:xfrm>
              <a:off x="673846" y="3654405"/>
              <a:ext cx="303960" cy="249807"/>
            </a:xfrm>
            <a:custGeom>
              <a:avLst/>
              <a:gdLst/>
              <a:ahLst/>
              <a:cxnLst/>
              <a:rect l="l" t="t" r="r" b="b"/>
              <a:pathLst>
                <a:path w="569" h="465" extrusionOk="0">
                  <a:moveTo>
                    <a:pt x="520" y="368"/>
                  </a:moveTo>
                  <a:cubicBezTo>
                    <a:pt x="520" y="233"/>
                    <a:pt x="520" y="233"/>
                    <a:pt x="520" y="233"/>
                  </a:cubicBezTo>
                  <a:cubicBezTo>
                    <a:pt x="521" y="231"/>
                    <a:pt x="523" y="229"/>
                    <a:pt x="525" y="229"/>
                  </a:cubicBezTo>
                  <a:cubicBezTo>
                    <a:pt x="530" y="229"/>
                    <a:pt x="534" y="229"/>
                    <a:pt x="537" y="233"/>
                  </a:cubicBezTo>
                  <a:cubicBezTo>
                    <a:pt x="539" y="236"/>
                    <a:pt x="540" y="238"/>
                    <a:pt x="542" y="241"/>
                  </a:cubicBezTo>
                  <a:cubicBezTo>
                    <a:pt x="546" y="248"/>
                    <a:pt x="556" y="249"/>
                    <a:pt x="561" y="242"/>
                  </a:cubicBezTo>
                  <a:cubicBezTo>
                    <a:pt x="567" y="236"/>
                    <a:pt x="569" y="226"/>
                    <a:pt x="569" y="217"/>
                  </a:cubicBezTo>
                  <a:cubicBezTo>
                    <a:pt x="569" y="208"/>
                    <a:pt x="567" y="199"/>
                    <a:pt x="561" y="192"/>
                  </a:cubicBezTo>
                  <a:cubicBezTo>
                    <a:pt x="556" y="185"/>
                    <a:pt x="546" y="186"/>
                    <a:pt x="542" y="194"/>
                  </a:cubicBezTo>
                  <a:cubicBezTo>
                    <a:pt x="540" y="196"/>
                    <a:pt x="539" y="199"/>
                    <a:pt x="537" y="201"/>
                  </a:cubicBezTo>
                  <a:cubicBezTo>
                    <a:pt x="534" y="205"/>
                    <a:pt x="530" y="205"/>
                    <a:pt x="525" y="205"/>
                  </a:cubicBezTo>
                  <a:cubicBezTo>
                    <a:pt x="523" y="205"/>
                    <a:pt x="521" y="203"/>
                    <a:pt x="520" y="201"/>
                  </a:cubicBezTo>
                  <a:cubicBezTo>
                    <a:pt x="520" y="133"/>
                    <a:pt x="520" y="133"/>
                    <a:pt x="520" y="133"/>
                  </a:cubicBezTo>
                  <a:cubicBezTo>
                    <a:pt x="520" y="128"/>
                    <a:pt x="516" y="124"/>
                    <a:pt x="511" y="124"/>
                  </a:cubicBezTo>
                  <a:cubicBezTo>
                    <a:pt x="489" y="127"/>
                    <a:pt x="464" y="129"/>
                    <a:pt x="436" y="129"/>
                  </a:cubicBezTo>
                  <a:cubicBezTo>
                    <a:pt x="317" y="129"/>
                    <a:pt x="154" y="29"/>
                    <a:pt x="154" y="29"/>
                  </a:cubicBezTo>
                  <a:cubicBezTo>
                    <a:pt x="110" y="0"/>
                    <a:pt x="67" y="8"/>
                    <a:pt x="30" y="51"/>
                  </a:cubicBezTo>
                  <a:cubicBezTo>
                    <a:pt x="30" y="51"/>
                    <a:pt x="0" y="88"/>
                    <a:pt x="0" y="130"/>
                  </a:cubicBezTo>
                  <a:cubicBezTo>
                    <a:pt x="0" y="194"/>
                    <a:pt x="169" y="278"/>
                    <a:pt x="330" y="309"/>
                  </a:cubicBezTo>
                  <a:cubicBezTo>
                    <a:pt x="330" y="416"/>
                    <a:pt x="330" y="416"/>
                    <a:pt x="330" y="416"/>
                  </a:cubicBezTo>
                  <a:cubicBezTo>
                    <a:pt x="330" y="443"/>
                    <a:pt x="357" y="465"/>
                    <a:pt x="390" y="465"/>
                  </a:cubicBezTo>
                  <a:cubicBezTo>
                    <a:pt x="460" y="465"/>
                    <a:pt x="460" y="465"/>
                    <a:pt x="460" y="465"/>
                  </a:cubicBezTo>
                  <a:cubicBezTo>
                    <a:pt x="493" y="465"/>
                    <a:pt x="520" y="443"/>
                    <a:pt x="520" y="416"/>
                  </a:cubicBezTo>
                  <a:cubicBezTo>
                    <a:pt x="520" y="368"/>
                    <a:pt x="520" y="368"/>
                    <a:pt x="520" y="3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880;p38"/>
            <p:cNvSpPr/>
            <p:nvPr/>
          </p:nvSpPr>
          <p:spPr>
            <a:xfrm>
              <a:off x="959159" y="3535238"/>
              <a:ext cx="187068" cy="287248"/>
            </a:xfrm>
            <a:custGeom>
              <a:avLst/>
              <a:gdLst/>
              <a:ahLst/>
              <a:cxnLst/>
              <a:rect l="l" t="t" r="r" b="b"/>
              <a:pathLst>
                <a:path w="350" h="535" extrusionOk="0">
                  <a:moveTo>
                    <a:pt x="201" y="3"/>
                  </a:moveTo>
                  <a:cubicBezTo>
                    <a:pt x="197" y="0"/>
                    <a:pt x="192" y="2"/>
                    <a:pt x="190" y="6"/>
                  </a:cubicBezTo>
                  <a:cubicBezTo>
                    <a:pt x="150" y="73"/>
                    <a:pt x="150" y="73"/>
                    <a:pt x="150" y="73"/>
                  </a:cubicBezTo>
                  <a:cubicBezTo>
                    <a:pt x="148" y="74"/>
                    <a:pt x="146" y="75"/>
                    <a:pt x="143" y="74"/>
                  </a:cubicBezTo>
                  <a:cubicBezTo>
                    <a:pt x="139" y="72"/>
                    <a:pt x="135" y="70"/>
                    <a:pt x="135" y="64"/>
                  </a:cubicBezTo>
                  <a:cubicBezTo>
                    <a:pt x="135" y="62"/>
                    <a:pt x="135" y="59"/>
                    <a:pt x="135" y="56"/>
                  </a:cubicBezTo>
                  <a:cubicBezTo>
                    <a:pt x="135" y="47"/>
                    <a:pt x="127" y="41"/>
                    <a:pt x="119" y="44"/>
                  </a:cubicBezTo>
                  <a:cubicBezTo>
                    <a:pt x="111" y="47"/>
                    <a:pt x="104" y="55"/>
                    <a:pt x="100" y="62"/>
                  </a:cubicBezTo>
                  <a:cubicBezTo>
                    <a:pt x="95" y="70"/>
                    <a:pt x="92" y="79"/>
                    <a:pt x="93" y="88"/>
                  </a:cubicBezTo>
                  <a:cubicBezTo>
                    <a:pt x="95" y="96"/>
                    <a:pt x="103" y="101"/>
                    <a:pt x="111" y="97"/>
                  </a:cubicBezTo>
                  <a:cubicBezTo>
                    <a:pt x="114" y="95"/>
                    <a:pt x="116" y="94"/>
                    <a:pt x="119" y="92"/>
                  </a:cubicBezTo>
                  <a:cubicBezTo>
                    <a:pt x="123" y="90"/>
                    <a:pt x="127" y="92"/>
                    <a:pt x="131" y="95"/>
                  </a:cubicBezTo>
                  <a:cubicBezTo>
                    <a:pt x="133" y="96"/>
                    <a:pt x="133" y="99"/>
                    <a:pt x="133" y="101"/>
                  </a:cubicBezTo>
                  <a:cubicBezTo>
                    <a:pt x="94" y="168"/>
                    <a:pt x="94" y="168"/>
                    <a:pt x="94" y="168"/>
                  </a:cubicBezTo>
                  <a:cubicBezTo>
                    <a:pt x="91" y="171"/>
                    <a:pt x="92" y="176"/>
                    <a:pt x="96" y="179"/>
                  </a:cubicBezTo>
                  <a:cubicBezTo>
                    <a:pt x="123" y="201"/>
                    <a:pt x="131" y="223"/>
                    <a:pt x="131" y="240"/>
                  </a:cubicBezTo>
                  <a:cubicBezTo>
                    <a:pt x="131" y="283"/>
                    <a:pt x="96" y="324"/>
                    <a:pt x="7" y="342"/>
                  </a:cubicBezTo>
                  <a:cubicBezTo>
                    <a:pt x="3" y="342"/>
                    <a:pt x="0" y="346"/>
                    <a:pt x="0" y="350"/>
                  </a:cubicBezTo>
                  <a:cubicBezTo>
                    <a:pt x="0" y="407"/>
                    <a:pt x="0" y="407"/>
                    <a:pt x="0" y="407"/>
                  </a:cubicBezTo>
                  <a:cubicBezTo>
                    <a:pt x="4" y="401"/>
                    <a:pt x="11" y="397"/>
                    <a:pt x="19" y="397"/>
                  </a:cubicBezTo>
                  <a:cubicBezTo>
                    <a:pt x="26" y="397"/>
                    <a:pt x="33" y="401"/>
                    <a:pt x="37" y="406"/>
                  </a:cubicBezTo>
                  <a:cubicBezTo>
                    <a:pt x="44" y="415"/>
                    <a:pt x="48" y="426"/>
                    <a:pt x="48" y="439"/>
                  </a:cubicBezTo>
                  <a:cubicBezTo>
                    <a:pt x="48" y="452"/>
                    <a:pt x="44" y="464"/>
                    <a:pt x="37" y="472"/>
                  </a:cubicBezTo>
                  <a:cubicBezTo>
                    <a:pt x="33" y="478"/>
                    <a:pt x="26" y="481"/>
                    <a:pt x="19" y="481"/>
                  </a:cubicBezTo>
                  <a:cubicBezTo>
                    <a:pt x="11" y="481"/>
                    <a:pt x="4" y="478"/>
                    <a:pt x="0" y="472"/>
                  </a:cubicBezTo>
                  <a:cubicBezTo>
                    <a:pt x="0" y="526"/>
                    <a:pt x="0" y="526"/>
                    <a:pt x="0" y="526"/>
                  </a:cubicBezTo>
                  <a:cubicBezTo>
                    <a:pt x="0" y="531"/>
                    <a:pt x="4" y="535"/>
                    <a:pt x="9" y="535"/>
                  </a:cubicBezTo>
                  <a:cubicBezTo>
                    <a:pt x="245" y="503"/>
                    <a:pt x="350" y="374"/>
                    <a:pt x="350" y="237"/>
                  </a:cubicBezTo>
                  <a:cubicBezTo>
                    <a:pt x="350" y="143"/>
                    <a:pt x="301" y="62"/>
                    <a:pt x="201" y="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5" name="Resim 4">
            <a:extLst>
              <a:ext uri="{FF2B5EF4-FFF2-40B4-BE49-F238E27FC236}">
                <a16:creationId xmlns:a16="http://schemas.microsoft.com/office/drawing/2014/main" id="{06AB0FA3-2AF3-12B2-B54B-C4A8D8F8BF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457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4278" y="1286774"/>
            <a:ext cx="10419523" cy="5032375"/>
          </a:xfrm>
        </p:spPr>
        <p:txBody>
          <a:bodyPr/>
          <a:lstStyle/>
          <a:p>
            <a:pPr marL="0" indent="0">
              <a:buNone/>
            </a:pPr>
            <a:r>
              <a:rPr lang="tr-TR" sz="2400" b="1" u="sng" dirty="0"/>
              <a:t>İkinci önemli alan </a:t>
            </a:r>
            <a:r>
              <a:rPr lang="tr-TR" sz="2400" dirty="0"/>
              <a:t>ise </a:t>
            </a:r>
            <a:r>
              <a:rPr lang="tr-TR" sz="2400" b="1" u="sng" dirty="0">
                <a:solidFill>
                  <a:srgbClr val="C00000"/>
                </a:solidFill>
              </a:rPr>
              <a:t>stoklar</a:t>
            </a:r>
            <a:r>
              <a:rPr lang="tr-TR" sz="2400" dirty="0"/>
              <a:t>dır. </a:t>
            </a:r>
          </a:p>
          <a:p>
            <a:pPr marL="380990" indent="-380990"/>
            <a:endParaRPr lang="tr-TR" sz="2133" dirty="0"/>
          </a:p>
          <a:p>
            <a:pPr marL="380990" indent="-380990" algn="just"/>
            <a:r>
              <a:rPr lang="tr-TR" sz="1867" b="1" u="sng" dirty="0"/>
              <a:t>Lojistik yöneticisi</a:t>
            </a:r>
            <a:r>
              <a:rPr lang="tr-TR" sz="1867" dirty="0"/>
              <a:t>, </a:t>
            </a:r>
            <a:r>
              <a:rPr lang="tr-TR" sz="1867" b="1" u="sng" dirty="0"/>
              <a:t>finans yöneticisiyle stoklarını sık sık koordine etmek durumunda</a:t>
            </a:r>
            <a:r>
              <a:rPr lang="tr-TR" sz="1867" dirty="0"/>
              <a:t>dır. </a:t>
            </a:r>
          </a:p>
          <a:p>
            <a:pPr marL="380990" indent="-380990"/>
            <a:endParaRPr lang="tr-TR" sz="1867" dirty="0"/>
          </a:p>
          <a:p>
            <a:pPr marL="380990" indent="-380990" algn="just"/>
            <a:r>
              <a:rPr lang="tr-TR" sz="1867" dirty="0"/>
              <a:t>Çünkü; </a:t>
            </a:r>
            <a:r>
              <a:rPr lang="tr-TR" sz="1867" b="1" u="sng" dirty="0" err="1"/>
              <a:t>stoğa</a:t>
            </a:r>
            <a:r>
              <a:rPr lang="tr-TR" sz="1867" b="1" u="sng" dirty="0"/>
              <a:t> gereğinden fazla bağlanan para başka yere aktarılmak yerine gereksiz yere buraya yatırıl</a:t>
            </a:r>
            <a:r>
              <a:rPr lang="tr-TR" sz="1867" dirty="0"/>
              <a:t>mıştır. </a:t>
            </a:r>
          </a:p>
          <a:p>
            <a:pPr marL="380990" indent="-380990"/>
            <a:endParaRPr lang="tr-TR" sz="1867" dirty="0"/>
          </a:p>
          <a:p>
            <a:pPr marL="380990" indent="-380990" algn="just"/>
            <a:r>
              <a:rPr lang="tr-TR" sz="1867" b="1" u="sng" dirty="0"/>
              <a:t>Sonuçta</a:t>
            </a:r>
            <a:r>
              <a:rPr lang="tr-TR" sz="1867" dirty="0"/>
              <a:t>, </a:t>
            </a:r>
            <a:r>
              <a:rPr lang="tr-TR" sz="1867" b="1" u="sng" dirty="0"/>
              <a:t>iyi tasarlanmış bir lojistik sistem</a:t>
            </a:r>
            <a:r>
              <a:rPr lang="tr-TR" sz="1867" dirty="0"/>
              <a:t>, </a:t>
            </a:r>
            <a:r>
              <a:rPr lang="tr-TR" sz="1867" b="1" u="sng" dirty="0"/>
              <a:t>firmanın finansal kontrolüne doğrudan ve çok büyük </a:t>
            </a:r>
            <a:r>
              <a:rPr lang="tr-TR" sz="2133" b="1" u="sng" dirty="0"/>
              <a:t>bir katkı</a:t>
            </a:r>
            <a:r>
              <a:rPr lang="tr-TR" sz="2133" dirty="0"/>
              <a:t> sağlayacaktır.</a:t>
            </a:r>
          </a:p>
          <a:p>
            <a:endParaRPr lang="tr-TR" sz="24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>
                <a:latin typeface="+mn-lt"/>
              </a:rPr>
              <a:t>5. Lojistik – Finans İlişkisi </a:t>
            </a:r>
          </a:p>
        </p:txBody>
      </p:sp>
      <p:pic>
        <p:nvPicPr>
          <p:cNvPr id="6146" name="Picture 2" descr="Stok Nedir? |Kobilgi.net - Kobiler İçin Bilgi Platform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199" y="4417695"/>
            <a:ext cx="2840601" cy="1598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oogle Shape;875;p38"/>
          <p:cNvGrpSpPr/>
          <p:nvPr/>
        </p:nvGrpSpPr>
        <p:grpSpPr>
          <a:xfrm>
            <a:off x="9112491" y="325332"/>
            <a:ext cx="377391" cy="554004"/>
            <a:chOff x="655600" y="3183978"/>
            <a:chExt cx="490627" cy="720234"/>
          </a:xfrm>
        </p:grpSpPr>
        <p:sp>
          <p:nvSpPr>
            <p:cNvPr id="12" name="Google Shape;876;p38"/>
            <p:cNvSpPr/>
            <p:nvPr/>
          </p:nvSpPr>
          <p:spPr>
            <a:xfrm>
              <a:off x="781315" y="3461564"/>
              <a:ext cx="274086" cy="162243"/>
            </a:xfrm>
            <a:custGeom>
              <a:avLst/>
              <a:gdLst/>
              <a:ahLst/>
              <a:cxnLst/>
              <a:rect l="l" t="t" r="r" b="b"/>
              <a:pathLst>
                <a:path w="513" h="302" extrusionOk="0">
                  <a:moveTo>
                    <a:pt x="447" y="170"/>
                  </a:moveTo>
                  <a:cubicBezTo>
                    <a:pt x="454" y="167"/>
                    <a:pt x="462" y="168"/>
                    <a:pt x="468" y="172"/>
                  </a:cubicBezTo>
                  <a:cubicBezTo>
                    <a:pt x="474" y="175"/>
                    <a:pt x="478" y="182"/>
                    <a:pt x="479" y="189"/>
                  </a:cubicBezTo>
                  <a:cubicBezTo>
                    <a:pt x="511" y="137"/>
                    <a:pt x="511" y="137"/>
                    <a:pt x="511" y="137"/>
                  </a:cubicBezTo>
                  <a:cubicBezTo>
                    <a:pt x="513" y="133"/>
                    <a:pt x="511" y="127"/>
                    <a:pt x="507" y="125"/>
                  </a:cubicBezTo>
                  <a:cubicBezTo>
                    <a:pt x="466" y="104"/>
                    <a:pt x="418" y="87"/>
                    <a:pt x="363" y="73"/>
                  </a:cubicBezTo>
                  <a:cubicBezTo>
                    <a:pt x="339" y="68"/>
                    <a:pt x="220" y="38"/>
                    <a:pt x="197" y="31"/>
                  </a:cubicBezTo>
                  <a:cubicBezTo>
                    <a:pt x="153" y="20"/>
                    <a:pt x="118" y="10"/>
                    <a:pt x="89" y="1"/>
                  </a:cubicBezTo>
                  <a:cubicBezTo>
                    <a:pt x="85" y="0"/>
                    <a:pt x="80" y="2"/>
                    <a:pt x="78" y="6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4" y="76"/>
                    <a:pt x="51" y="78"/>
                    <a:pt x="49" y="77"/>
                  </a:cubicBezTo>
                  <a:cubicBezTo>
                    <a:pt x="45" y="76"/>
                    <a:pt x="41" y="74"/>
                    <a:pt x="39" y="69"/>
                  </a:cubicBezTo>
                  <a:cubicBezTo>
                    <a:pt x="38" y="67"/>
                    <a:pt x="38" y="64"/>
                    <a:pt x="37" y="61"/>
                  </a:cubicBezTo>
                  <a:cubicBezTo>
                    <a:pt x="35" y="52"/>
                    <a:pt x="27" y="48"/>
                    <a:pt x="19" y="53"/>
                  </a:cubicBezTo>
                  <a:cubicBezTo>
                    <a:pt x="12" y="58"/>
                    <a:pt x="7" y="66"/>
                    <a:pt x="4" y="74"/>
                  </a:cubicBezTo>
                  <a:cubicBezTo>
                    <a:pt x="1" y="83"/>
                    <a:pt x="0" y="93"/>
                    <a:pt x="3" y="101"/>
                  </a:cubicBezTo>
                  <a:cubicBezTo>
                    <a:pt x="6" y="109"/>
                    <a:pt x="15" y="111"/>
                    <a:pt x="22" y="106"/>
                  </a:cubicBezTo>
                  <a:cubicBezTo>
                    <a:pt x="24" y="104"/>
                    <a:pt x="26" y="102"/>
                    <a:pt x="29" y="100"/>
                  </a:cubicBezTo>
                  <a:cubicBezTo>
                    <a:pt x="33" y="97"/>
                    <a:pt x="37" y="98"/>
                    <a:pt x="41" y="100"/>
                  </a:cubicBezTo>
                  <a:cubicBezTo>
                    <a:pt x="44" y="101"/>
                    <a:pt x="44" y="103"/>
                    <a:pt x="45" y="106"/>
                  </a:cubicBezTo>
                  <a:cubicBezTo>
                    <a:pt x="20" y="179"/>
                    <a:pt x="20" y="179"/>
                    <a:pt x="20" y="179"/>
                  </a:cubicBezTo>
                  <a:cubicBezTo>
                    <a:pt x="18" y="183"/>
                    <a:pt x="21" y="188"/>
                    <a:pt x="25" y="189"/>
                  </a:cubicBezTo>
                  <a:cubicBezTo>
                    <a:pt x="53" y="198"/>
                    <a:pt x="81" y="206"/>
                    <a:pt x="111" y="214"/>
                  </a:cubicBezTo>
                  <a:cubicBezTo>
                    <a:pt x="135" y="220"/>
                    <a:pt x="278" y="256"/>
                    <a:pt x="301" y="261"/>
                  </a:cubicBezTo>
                  <a:cubicBezTo>
                    <a:pt x="346" y="272"/>
                    <a:pt x="380" y="285"/>
                    <a:pt x="404" y="299"/>
                  </a:cubicBezTo>
                  <a:cubicBezTo>
                    <a:pt x="408" y="302"/>
                    <a:pt x="414" y="300"/>
                    <a:pt x="416" y="296"/>
                  </a:cubicBezTo>
                  <a:cubicBezTo>
                    <a:pt x="446" y="245"/>
                    <a:pt x="446" y="245"/>
                    <a:pt x="446" y="245"/>
                  </a:cubicBezTo>
                  <a:cubicBezTo>
                    <a:pt x="439" y="248"/>
                    <a:pt x="432" y="247"/>
                    <a:pt x="425" y="243"/>
                  </a:cubicBezTo>
                  <a:cubicBezTo>
                    <a:pt x="419" y="240"/>
                    <a:pt x="415" y="234"/>
                    <a:pt x="414" y="226"/>
                  </a:cubicBezTo>
                  <a:cubicBezTo>
                    <a:pt x="412" y="216"/>
                    <a:pt x="415" y="204"/>
                    <a:pt x="422" y="193"/>
                  </a:cubicBezTo>
                  <a:cubicBezTo>
                    <a:pt x="428" y="182"/>
                    <a:pt x="437" y="173"/>
                    <a:pt x="447" y="17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877;p38"/>
            <p:cNvSpPr/>
            <p:nvPr/>
          </p:nvSpPr>
          <p:spPr>
            <a:xfrm>
              <a:off x="850087" y="3183978"/>
              <a:ext cx="259850" cy="244775"/>
            </a:xfrm>
            <a:custGeom>
              <a:avLst/>
              <a:gdLst/>
              <a:ahLst/>
              <a:cxnLst/>
              <a:rect l="l" t="t" r="r" b="b"/>
              <a:pathLst>
                <a:path w="486" h="456" extrusionOk="0">
                  <a:moveTo>
                    <a:pt x="0" y="212"/>
                  </a:moveTo>
                  <a:cubicBezTo>
                    <a:pt x="4" y="206"/>
                    <a:pt x="11" y="203"/>
                    <a:pt x="18" y="203"/>
                  </a:cubicBezTo>
                  <a:cubicBezTo>
                    <a:pt x="26" y="203"/>
                    <a:pt x="32" y="206"/>
                    <a:pt x="37" y="212"/>
                  </a:cubicBezTo>
                  <a:cubicBezTo>
                    <a:pt x="44" y="220"/>
                    <a:pt x="48" y="232"/>
                    <a:pt x="47" y="245"/>
                  </a:cubicBezTo>
                  <a:cubicBezTo>
                    <a:pt x="48" y="258"/>
                    <a:pt x="44" y="269"/>
                    <a:pt x="37" y="277"/>
                  </a:cubicBezTo>
                  <a:cubicBezTo>
                    <a:pt x="32" y="283"/>
                    <a:pt x="26" y="286"/>
                    <a:pt x="18" y="286"/>
                  </a:cubicBezTo>
                  <a:cubicBezTo>
                    <a:pt x="11" y="286"/>
                    <a:pt x="4" y="283"/>
                    <a:pt x="0" y="277"/>
                  </a:cubicBezTo>
                  <a:cubicBezTo>
                    <a:pt x="0" y="331"/>
                    <a:pt x="0" y="331"/>
                    <a:pt x="0" y="331"/>
                  </a:cubicBezTo>
                  <a:cubicBezTo>
                    <a:pt x="0" y="336"/>
                    <a:pt x="4" y="340"/>
                    <a:pt x="9" y="340"/>
                  </a:cubicBezTo>
                  <a:cubicBezTo>
                    <a:pt x="31" y="337"/>
                    <a:pt x="55" y="336"/>
                    <a:pt x="83" y="336"/>
                  </a:cubicBezTo>
                  <a:cubicBezTo>
                    <a:pt x="202" y="336"/>
                    <a:pt x="321" y="425"/>
                    <a:pt x="321" y="425"/>
                  </a:cubicBezTo>
                  <a:cubicBezTo>
                    <a:pt x="368" y="456"/>
                    <a:pt x="397" y="454"/>
                    <a:pt x="436" y="417"/>
                  </a:cubicBezTo>
                  <a:cubicBezTo>
                    <a:pt x="436" y="417"/>
                    <a:pt x="486" y="374"/>
                    <a:pt x="486" y="334"/>
                  </a:cubicBezTo>
                  <a:cubicBezTo>
                    <a:pt x="486" y="273"/>
                    <a:pt x="343" y="186"/>
                    <a:pt x="190" y="155"/>
                  </a:cubicBezTo>
                  <a:cubicBezTo>
                    <a:pt x="190" y="49"/>
                    <a:pt x="190" y="49"/>
                    <a:pt x="190" y="49"/>
                  </a:cubicBezTo>
                  <a:cubicBezTo>
                    <a:pt x="190" y="22"/>
                    <a:pt x="163" y="0"/>
                    <a:pt x="13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27" y="0"/>
                    <a:pt x="0" y="22"/>
                    <a:pt x="0" y="49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48"/>
                    <a:pt x="0" y="148"/>
                    <a:pt x="0" y="148"/>
                  </a:cubicBezTo>
                  <a:lnTo>
                    <a:pt x="0" y="2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878;p38"/>
            <p:cNvSpPr/>
            <p:nvPr/>
          </p:nvSpPr>
          <p:spPr>
            <a:xfrm>
              <a:off x="655600" y="3264496"/>
              <a:ext cx="213333" cy="294294"/>
            </a:xfrm>
            <a:custGeom>
              <a:avLst/>
              <a:gdLst/>
              <a:ahLst/>
              <a:cxnLst/>
              <a:rect l="l" t="t" r="r" b="b"/>
              <a:pathLst>
                <a:path w="399" h="548" extrusionOk="0">
                  <a:moveTo>
                    <a:pt x="242" y="541"/>
                  </a:moveTo>
                  <a:cubicBezTo>
                    <a:pt x="262" y="483"/>
                    <a:pt x="262" y="483"/>
                    <a:pt x="262" y="483"/>
                  </a:cubicBezTo>
                  <a:cubicBezTo>
                    <a:pt x="255" y="488"/>
                    <a:pt x="248" y="489"/>
                    <a:pt x="241" y="486"/>
                  </a:cubicBezTo>
                  <a:cubicBezTo>
                    <a:pt x="234" y="484"/>
                    <a:pt x="229" y="479"/>
                    <a:pt x="226" y="472"/>
                  </a:cubicBezTo>
                  <a:cubicBezTo>
                    <a:pt x="222" y="462"/>
                    <a:pt x="223" y="450"/>
                    <a:pt x="227" y="437"/>
                  </a:cubicBezTo>
                  <a:cubicBezTo>
                    <a:pt x="231" y="425"/>
                    <a:pt x="238" y="415"/>
                    <a:pt x="247" y="410"/>
                  </a:cubicBezTo>
                  <a:cubicBezTo>
                    <a:pt x="254" y="406"/>
                    <a:pt x="261" y="405"/>
                    <a:pt x="268" y="407"/>
                  </a:cubicBezTo>
                  <a:cubicBezTo>
                    <a:pt x="275" y="409"/>
                    <a:pt x="280" y="415"/>
                    <a:pt x="283" y="422"/>
                  </a:cubicBezTo>
                  <a:cubicBezTo>
                    <a:pt x="301" y="369"/>
                    <a:pt x="301" y="369"/>
                    <a:pt x="301" y="369"/>
                  </a:cubicBezTo>
                  <a:cubicBezTo>
                    <a:pt x="302" y="364"/>
                    <a:pt x="300" y="359"/>
                    <a:pt x="296" y="358"/>
                  </a:cubicBezTo>
                  <a:cubicBezTo>
                    <a:pt x="238" y="335"/>
                    <a:pt x="219" y="315"/>
                    <a:pt x="219" y="287"/>
                  </a:cubicBezTo>
                  <a:cubicBezTo>
                    <a:pt x="219" y="250"/>
                    <a:pt x="254" y="211"/>
                    <a:pt x="343" y="194"/>
                  </a:cubicBezTo>
                  <a:cubicBezTo>
                    <a:pt x="347" y="193"/>
                    <a:pt x="350" y="190"/>
                    <a:pt x="350" y="186"/>
                  </a:cubicBezTo>
                  <a:cubicBezTo>
                    <a:pt x="350" y="111"/>
                    <a:pt x="350" y="111"/>
                    <a:pt x="350" y="111"/>
                  </a:cubicBezTo>
                  <a:cubicBezTo>
                    <a:pt x="351" y="109"/>
                    <a:pt x="353" y="107"/>
                    <a:pt x="355" y="107"/>
                  </a:cubicBezTo>
                  <a:cubicBezTo>
                    <a:pt x="360" y="106"/>
                    <a:pt x="364" y="107"/>
                    <a:pt x="367" y="111"/>
                  </a:cubicBezTo>
                  <a:cubicBezTo>
                    <a:pt x="369" y="113"/>
                    <a:pt x="370" y="116"/>
                    <a:pt x="371" y="118"/>
                  </a:cubicBezTo>
                  <a:cubicBezTo>
                    <a:pt x="376" y="126"/>
                    <a:pt x="385" y="127"/>
                    <a:pt x="391" y="120"/>
                  </a:cubicBezTo>
                  <a:cubicBezTo>
                    <a:pt x="397" y="113"/>
                    <a:pt x="399" y="104"/>
                    <a:pt x="399" y="95"/>
                  </a:cubicBezTo>
                  <a:cubicBezTo>
                    <a:pt x="399" y="86"/>
                    <a:pt x="397" y="76"/>
                    <a:pt x="391" y="69"/>
                  </a:cubicBezTo>
                  <a:cubicBezTo>
                    <a:pt x="385" y="63"/>
                    <a:pt x="376" y="63"/>
                    <a:pt x="371" y="71"/>
                  </a:cubicBezTo>
                  <a:cubicBezTo>
                    <a:pt x="370" y="73"/>
                    <a:pt x="369" y="76"/>
                    <a:pt x="367" y="78"/>
                  </a:cubicBezTo>
                  <a:cubicBezTo>
                    <a:pt x="364" y="83"/>
                    <a:pt x="360" y="83"/>
                    <a:pt x="355" y="83"/>
                  </a:cubicBezTo>
                  <a:cubicBezTo>
                    <a:pt x="353" y="82"/>
                    <a:pt x="351" y="80"/>
                    <a:pt x="350" y="78"/>
                  </a:cubicBezTo>
                  <a:cubicBezTo>
                    <a:pt x="350" y="9"/>
                    <a:pt x="350" y="9"/>
                    <a:pt x="350" y="9"/>
                  </a:cubicBezTo>
                  <a:cubicBezTo>
                    <a:pt x="350" y="4"/>
                    <a:pt x="346" y="0"/>
                    <a:pt x="341" y="1"/>
                  </a:cubicBezTo>
                  <a:cubicBezTo>
                    <a:pt x="117" y="30"/>
                    <a:pt x="0" y="150"/>
                    <a:pt x="0" y="292"/>
                  </a:cubicBezTo>
                  <a:cubicBezTo>
                    <a:pt x="0" y="428"/>
                    <a:pt x="100" y="499"/>
                    <a:pt x="231" y="546"/>
                  </a:cubicBezTo>
                  <a:cubicBezTo>
                    <a:pt x="236" y="548"/>
                    <a:pt x="240" y="546"/>
                    <a:pt x="242" y="5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879;p38"/>
            <p:cNvSpPr/>
            <p:nvPr/>
          </p:nvSpPr>
          <p:spPr>
            <a:xfrm>
              <a:off x="673846" y="3654405"/>
              <a:ext cx="303960" cy="249807"/>
            </a:xfrm>
            <a:custGeom>
              <a:avLst/>
              <a:gdLst/>
              <a:ahLst/>
              <a:cxnLst/>
              <a:rect l="l" t="t" r="r" b="b"/>
              <a:pathLst>
                <a:path w="569" h="465" extrusionOk="0">
                  <a:moveTo>
                    <a:pt x="520" y="368"/>
                  </a:moveTo>
                  <a:cubicBezTo>
                    <a:pt x="520" y="233"/>
                    <a:pt x="520" y="233"/>
                    <a:pt x="520" y="233"/>
                  </a:cubicBezTo>
                  <a:cubicBezTo>
                    <a:pt x="521" y="231"/>
                    <a:pt x="523" y="229"/>
                    <a:pt x="525" y="229"/>
                  </a:cubicBezTo>
                  <a:cubicBezTo>
                    <a:pt x="530" y="229"/>
                    <a:pt x="534" y="229"/>
                    <a:pt x="537" y="233"/>
                  </a:cubicBezTo>
                  <a:cubicBezTo>
                    <a:pt x="539" y="236"/>
                    <a:pt x="540" y="238"/>
                    <a:pt x="542" y="241"/>
                  </a:cubicBezTo>
                  <a:cubicBezTo>
                    <a:pt x="546" y="248"/>
                    <a:pt x="556" y="249"/>
                    <a:pt x="561" y="242"/>
                  </a:cubicBezTo>
                  <a:cubicBezTo>
                    <a:pt x="567" y="236"/>
                    <a:pt x="569" y="226"/>
                    <a:pt x="569" y="217"/>
                  </a:cubicBezTo>
                  <a:cubicBezTo>
                    <a:pt x="569" y="208"/>
                    <a:pt x="567" y="199"/>
                    <a:pt x="561" y="192"/>
                  </a:cubicBezTo>
                  <a:cubicBezTo>
                    <a:pt x="556" y="185"/>
                    <a:pt x="546" y="186"/>
                    <a:pt x="542" y="194"/>
                  </a:cubicBezTo>
                  <a:cubicBezTo>
                    <a:pt x="540" y="196"/>
                    <a:pt x="539" y="199"/>
                    <a:pt x="537" y="201"/>
                  </a:cubicBezTo>
                  <a:cubicBezTo>
                    <a:pt x="534" y="205"/>
                    <a:pt x="530" y="205"/>
                    <a:pt x="525" y="205"/>
                  </a:cubicBezTo>
                  <a:cubicBezTo>
                    <a:pt x="523" y="205"/>
                    <a:pt x="521" y="203"/>
                    <a:pt x="520" y="201"/>
                  </a:cubicBezTo>
                  <a:cubicBezTo>
                    <a:pt x="520" y="133"/>
                    <a:pt x="520" y="133"/>
                    <a:pt x="520" y="133"/>
                  </a:cubicBezTo>
                  <a:cubicBezTo>
                    <a:pt x="520" y="128"/>
                    <a:pt x="516" y="124"/>
                    <a:pt x="511" y="124"/>
                  </a:cubicBezTo>
                  <a:cubicBezTo>
                    <a:pt x="489" y="127"/>
                    <a:pt x="464" y="129"/>
                    <a:pt x="436" y="129"/>
                  </a:cubicBezTo>
                  <a:cubicBezTo>
                    <a:pt x="317" y="129"/>
                    <a:pt x="154" y="29"/>
                    <a:pt x="154" y="29"/>
                  </a:cubicBezTo>
                  <a:cubicBezTo>
                    <a:pt x="110" y="0"/>
                    <a:pt x="67" y="8"/>
                    <a:pt x="30" y="51"/>
                  </a:cubicBezTo>
                  <a:cubicBezTo>
                    <a:pt x="30" y="51"/>
                    <a:pt x="0" y="88"/>
                    <a:pt x="0" y="130"/>
                  </a:cubicBezTo>
                  <a:cubicBezTo>
                    <a:pt x="0" y="194"/>
                    <a:pt x="169" y="278"/>
                    <a:pt x="330" y="309"/>
                  </a:cubicBezTo>
                  <a:cubicBezTo>
                    <a:pt x="330" y="416"/>
                    <a:pt x="330" y="416"/>
                    <a:pt x="330" y="416"/>
                  </a:cubicBezTo>
                  <a:cubicBezTo>
                    <a:pt x="330" y="443"/>
                    <a:pt x="357" y="465"/>
                    <a:pt x="390" y="465"/>
                  </a:cubicBezTo>
                  <a:cubicBezTo>
                    <a:pt x="460" y="465"/>
                    <a:pt x="460" y="465"/>
                    <a:pt x="460" y="465"/>
                  </a:cubicBezTo>
                  <a:cubicBezTo>
                    <a:pt x="493" y="465"/>
                    <a:pt x="520" y="443"/>
                    <a:pt x="520" y="416"/>
                  </a:cubicBezTo>
                  <a:cubicBezTo>
                    <a:pt x="520" y="368"/>
                    <a:pt x="520" y="368"/>
                    <a:pt x="520" y="3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880;p38"/>
            <p:cNvSpPr/>
            <p:nvPr/>
          </p:nvSpPr>
          <p:spPr>
            <a:xfrm>
              <a:off x="959159" y="3535238"/>
              <a:ext cx="187068" cy="287248"/>
            </a:xfrm>
            <a:custGeom>
              <a:avLst/>
              <a:gdLst/>
              <a:ahLst/>
              <a:cxnLst/>
              <a:rect l="l" t="t" r="r" b="b"/>
              <a:pathLst>
                <a:path w="350" h="535" extrusionOk="0">
                  <a:moveTo>
                    <a:pt x="201" y="3"/>
                  </a:moveTo>
                  <a:cubicBezTo>
                    <a:pt x="197" y="0"/>
                    <a:pt x="192" y="2"/>
                    <a:pt x="190" y="6"/>
                  </a:cubicBezTo>
                  <a:cubicBezTo>
                    <a:pt x="150" y="73"/>
                    <a:pt x="150" y="73"/>
                    <a:pt x="150" y="73"/>
                  </a:cubicBezTo>
                  <a:cubicBezTo>
                    <a:pt x="148" y="74"/>
                    <a:pt x="146" y="75"/>
                    <a:pt x="143" y="74"/>
                  </a:cubicBezTo>
                  <a:cubicBezTo>
                    <a:pt x="139" y="72"/>
                    <a:pt x="135" y="70"/>
                    <a:pt x="135" y="64"/>
                  </a:cubicBezTo>
                  <a:cubicBezTo>
                    <a:pt x="135" y="62"/>
                    <a:pt x="135" y="59"/>
                    <a:pt x="135" y="56"/>
                  </a:cubicBezTo>
                  <a:cubicBezTo>
                    <a:pt x="135" y="47"/>
                    <a:pt x="127" y="41"/>
                    <a:pt x="119" y="44"/>
                  </a:cubicBezTo>
                  <a:cubicBezTo>
                    <a:pt x="111" y="47"/>
                    <a:pt x="104" y="55"/>
                    <a:pt x="100" y="62"/>
                  </a:cubicBezTo>
                  <a:cubicBezTo>
                    <a:pt x="95" y="70"/>
                    <a:pt x="92" y="79"/>
                    <a:pt x="93" y="88"/>
                  </a:cubicBezTo>
                  <a:cubicBezTo>
                    <a:pt x="95" y="96"/>
                    <a:pt x="103" y="101"/>
                    <a:pt x="111" y="97"/>
                  </a:cubicBezTo>
                  <a:cubicBezTo>
                    <a:pt x="114" y="95"/>
                    <a:pt x="116" y="94"/>
                    <a:pt x="119" y="92"/>
                  </a:cubicBezTo>
                  <a:cubicBezTo>
                    <a:pt x="123" y="90"/>
                    <a:pt x="127" y="92"/>
                    <a:pt x="131" y="95"/>
                  </a:cubicBezTo>
                  <a:cubicBezTo>
                    <a:pt x="133" y="96"/>
                    <a:pt x="133" y="99"/>
                    <a:pt x="133" y="101"/>
                  </a:cubicBezTo>
                  <a:cubicBezTo>
                    <a:pt x="94" y="168"/>
                    <a:pt x="94" y="168"/>
                    <a:pt x="94" y="168"/>
                  </a:cubicBezTo>
                  <a:cubicBezTo>
                    <a:pt x="91" y="171"/>
                    <a:pt x="92" y="176"/>
                    <a:pt x="96" y="179"/>
                  </a:cubicBezTo>
                  <a:cubicBezTo>
                    <a:pt x="123" y="201"/>
                    <a:pt x="131" y="223"/>
                    <a:pt x="131" y="240"/>
                  </a:cubicBezTo>
                  <a:cubicBezTo>
                    <a:pt x="131" y="283"/>
                    <a:pt x="96" y="324"/>
                    <a:pt x="7" y="342"/>
                  </a:cubicBezTo>
                  <a:cubicBezTo>
                    <a:pt x="3" y="342"/>
                    <a:pt x="0" y="346"/>
                    <a:pt x="0" y="350"/>
                  </a:cubicBezTo>
                  <a:cubicBezTo>
                    <a:pt x="0" y="407"/>
                    <a:pt x="0" y="407"/>
                    <a:pt x="0" y="407"/>
                  </a:cubicBezTo>
                  <a:cubicBezTo>
                    <a:pt x="4" y="401"/>
                    <a:pt x="11" y="397"/>
                    <a:pt x="19" y="397"/>
                  </a:cubicBezTo>
                  <a:cubicBezTo>
                    <a:pt x="26" y="397"/>
                    <a:pt x="33" y="401"/>
                    <a:pt x="37" y="406"/>
                  </a:cubicBezTo>
                  <a:cubicBezTo>
                    <a:pt x="44" y="415"/>
                    <a:pt x="48" y="426"/>
                    <a:pt x="48" y="439"/>
                  </a:cubicBezTo>
                  <a:cubicBezTo>
                    <a:pt x="48" y="452"/>
                    <a:pt x="44" y="464"/>
                    <a:pt x="37" y="472"/>
                  </a:cubicBezTo>
                  <a:cubicBezTo>
                    <a:pt x="33" y="478"/>
                    <a:pt x="26" y="481"/>
                    <a:pt x="19" y="481"/>
                  </a:cubicBezTo>
                  <a:cubicBezTo>
                    <a:pt x="11" y="481"/>
                    <a:pt x="4" y="478"/>
                    <a:pt x="0" y="472"/>
                  </a:cubicBezTo>
                  <a:cubicBezTo>
                    <a:pt x="0" y="526"/>
                    <a:pt x="0" y="526"/>
                    <a:pt x="0" y="526"/>
                  </a:cubicBezTo>
                  <a:cubicBezTo>
                    <a:pt x="0" y="531"/>
                    <a:pt x="4" y="535"/>
                    <a:pt x="9" y="535"/>
                  </a:cubicBezTo>
                  <a:cubicBezTo>
                    <a:pt x="245" y="503"/>
                    <a:pt x="350" y="374"/>
                    <a:pt x="350" y="237"/>
                  </a:cubicBezTo>
                  <a:cubicBezTo>
                    <a:pt x="350" y="143"/>
                    <a:pt x="301" y="62"/>
                    <a:pt x="201" y="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" name="Resim 1">
            <a:extLst>
              <a:ext uri="{FF2B5EF4-FFF2-40B4-BE49-F238E27FC236}">
                <a16:creationId xmlns:a16="http://schemas.microsoft.com/office/drawing/2014/main" id="{1B28B40C-A1DC-E1C0-3145-6307093B1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79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 6. Lojistik – Muhasebe İlişkisi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3491" y="1540565"/>
            <a:ext cx="10972800" cy="4536786"/>
          </a:xfrm>
        </p:spPr>
        <p:txBody>
          <a:bodyPr/>
          <a:lstStyle/>
          <a:p>
            <a:pPr marL="228594" indent="-228594" algn="just"/>
            <a:r>
              <a:rPr lang="tr-TR" sz="2400" dirty="0"/>
              <a:t>Lojistik; diğer fonksiyonlarla maliyet alışverişleri doğrultusunda karar alan yani </a:t>
            </a:r>
            <a:r>
              <a:rPr lang="tr-TR" sz="2400" b="1" u="sng" dirty="0">
                <a:solidFill>
                  <a:srgbClr val="FF0000"/>
                </a:solidFill>
              </a:rPr>
              <a:t>maliyetleri veri olarak işleyen bir alt sistemdir. </a:t>
            </a:r>
            <a:endParaRPr lang="tr-TR" sz="2400" dirty="0"/>
          </a:p>
          <a:p>
            <a:pPr marL="228594" indent="-228594" algn="just"/>
            <a:r>
              <a:rPr lang="tr-TR" sz="2400" dirty="0"/>
              <a:t>Bu nedenle </a:t>
            </a:r>
            <a:r>
              <a:rPr lang="tr-TR" sz="2400" b="1" dirty="0">
                <a:solidFill>
                  <a:srgbClr val="FF0000"/>
                </a:solidFill>
              </a:rPr>
              <a:t>istendiğinde maliyet dataları verebilecek şekilde tasarlanmış bir muhasebe sistemi</a:t>
            </a:r>
            <a:r>
              <a:rPr lang="tr-TR" sz="2400" dirty="0"/>
              <a:t>, lojistik için faydalı bir kaynaktır. </a:t>
            </a:r>
          </a:p>
          <a:p>
            <a:pPr marL="228594" indent="-228594" algn="just"/>
            <a:r>
              <a:rPr lang="tr-TR" sz="2400" dirty="0"/>
              <a:t>Özellikle </a:t>
            </a:r>
            <a:r>
              <a:rPr lang="tr-TR" sz="2400" b="1" u="sng" dirty="0"/>
              <a:t>nakliye ve depolamayla ilgili maliyet verilerinin zamanında alınması önemlidir. </a:t>
            </a:r>
          </a:p>
          <a:p>
            <a:pPr marL="228594" indent="-228594" algn="just"/>
            <a:r>
              <a:rPr lang="tr-TR" sz="2400" dirty="0"/>
              <a:t>Sonuç olarak, bir firmanın muhasebe sisteminin lojistiğin ihtiyaç duyduğu bilgi ihtiyaçlarını karşılayacak hale getirilmesi gereklidir. </a:t>
            </a:r>
          </a:p>
          <a:p>
            <a:pPr marL="228594" indent="-228594" algn="just"/>
            <a:r>
              <a:rPr lang="tr-TR" sz="2400" dirty="0"/>
              <a:t>Bu iki fonksiyonu daha </a:t>
            </a:r>
            <a:r>
              <a:rPr lang="tr-TR" sz="2400" b="1" dirty="0">
                <a:solidFill>
                  <a:srgbClr val="FF0000"/>
                </a:solidFill>
              </a:rPr>
              <a:t>iyi şekilde planlayan ve koordine eden firma rekabet avantajı için bir potansiyel ele geçirecektir.</a:t>
            </a:r>
          </a:p>
          <a:p>
            <a:endParaRPr lang="tr-TR" sz="2400" dirty="0"/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19</a:t>
            </a:fld>
            <a:endParaRPr lang="en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2619" y="5182341"/>
            <a:ext cx="1758373" cy="1055024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9529" y="863264"/>
            <a:ext cx="463336" cy="341405"/>
          </a:xfrm>
          <a:prstGeom prst="rect">
            <a:avLst/>
          </a:prstGeom>
          <a:ln>
            <a:noFill/>
          </a:ln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D33D08F0-6E39-E9C7-4002-60E9AB86F8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392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329118" y="101401"/>
            <a:ext cx="6449281" cy="1279150"/>
          </a:xfrm>
        </p:spPr>
        <p:txBody>
          <a:bodyPr/>
          <a:lstStyle/>
          <a:p>
            <a:r>
              <a:rPr lang="tr-TR" b="1" dirty="0"/>
              <a:t> Lojistiğin İşletme Fonksiyonlarıyla İlişkisi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848677"/>
            <a:ext cx="10972800" cy="4228673"/>
          </a:xfrm>
        </p:spPr>
        <p:txBody>
          <a:bodyPr/>
          <a:lstStyle/>
          <a:p>
            <a:pPr marL="380990" indent="-380990" algn="just"/>
            <a:r>
              <a:rPr lang="tr-TR" sz="2400" b="1" u="sng" dirty="0"/>
              <a:t>Lojistik sistem tasarımı</a:t>
            </a:r>
            <a:r>
              <a:rPr lang="tr-TR" sz="2400" b="1" dirty="0"/>
              <a:t> ve </a:t>
            </a:r>
            <a:r>
              <a:rPr lang="tr-TR" sz="2400" b="1" u="sng" dirty="0"/>
              <a:t>yönetimi,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pek çok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yönetim fonksiyonunun işlevini etki</a:t>
            </a:r>
            <a:r>
              <a:rPr lang="tr-TR" sz="2400" dirty="0"/>
              <a:t>ler. </a:t>
            </a:r>
          </a:p>
          <a:p>
            <a:pPr marL="380990" indent="-380990" algn="just"/>
            <a:r>
              <a:rPr lang="tr-TR" sz="2400" b="1" u="sng" dirty="0"/>
              <a:t>Bu fonksiyonlar</a:t>
            </a:r>
            <a:r>
              <a:rPr lang="tr-TR" sz="2400" dirty="0"/>
              <a:t>, </a:t>
            </a:r>
            <a:r>
              <a:rPr lang="tr-TR" sz="2400" b="1" u="sng" dirty="0"/>
              <a:t>her bir firma tarafından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farklı şekillerde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gruplandırılabilir</a:t>
            </a:r>
            <a:r>
              <a:rPr lang="tr-TR" sz="2400" dirty="0"/>
              <a:t> ve </a:t>
            </a:r>
            <a:r>
              <a:rPr lang="tr-TR" sz="2400" b="1" u="sng" dirty="0">
                <a:solidFill>
                  <a:srgbClr val="FF0000"/>
                </a:solidFill>
              </a:rPr>
              <a:t>isimlendirile</a:t>
            </a:r>
            <a:r>
              <a:rPr lang="tr-TR" sz="2400" dirty="0"/>
              <a:t>bilir. </a:t>
            </a:r>
          </a:p>
          <a:p>
            <a:pPr marL="0" indent="0" algn="just">
              <a:buNone/>
            </a:pPr>
            <a:r>
              <a:rPr lang="tr-TR" sz="2400" b="1" u="sng" dirty="0">
                <a:solidFill>
                  <a:srgbClr val="FF0000"/>
                </a:solidFill>
              </a:rPr>
              <a:t>Örneğin</a:t>
            </a:r>
            <a:r>
              <a:rPr lang="tr-TR" sz="2400" dirty="0"/>
              <a:t>; </a:t>
            </a:r>
            <a:r>
              <a:rPr lang="tr-TR" sz="2400" b="1" u="sng" dirty="0">
                <a:solidFill>
                  <a:srgbClr val="FF0000"/>
                </a:solidFill>
              </a:rPr>
              <a:t>Kore’de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yapılan bir araştırmada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lojistiğin, en fazla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fiziksel dağıtımı</a:t>
            </a:r>
            <a:r>
              <a:rPr lang="tr-TR" sz="2400" dirty="0"/>
              <a:t>, daha </a:t>
            </a:r>
            <a:r>
              <a:rPr lang="tr-TR" sz="2400" b="1" u="sng" dirty="0">
                <a:solidFill>
                  <a:srgbClr val="FF0000"/>
                </a:solidFill>
              </a:rPr>
              <a:t>sonra</a:t>
            </a:r>
            <a:r>
              <a:rPr lang="tr-TR" sz="2400" b="1" dirty="0"/>
              <a:t> da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imalat</a:t>
            </a:r>
            <a:r>
              <a:rPr lang="tr-TR" sz="2400" b="1" u="sng" dirty="0"/>
              <a:t> ve </a:t>
            </a:r>
            <a:r>
              <a:rPr lang="tr-TR" sz="2400" b="1" u="sng" dirty="0">
                <a:solidFill>
                  <a:srgbClr val="FF0000"/>
                </a:solidFill>
              </a:rPr>
              <a:t>satın alma fonksiyonu</a:t>
            </a:r>
            <a:r>
              <a:rPr lang="tr-TR" sz="2400" b="1" u="sng" dirty="0"/>
              <a:t>nu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etki</a:t>
            </a:r>
            <a:r>
              <a:rPr lang="tr-TR" sz="2400" b="1" u="sng" dirty="0"/>
              <a:t>lediği</a:t>
            </a:r>
            <a:r>
              <a:rPr lang="tr-TR" sz="2400" dirty="0"/>
              <a:t> belirlenmiştir.</a:t>
            </a:r>
          </a:p>
          <a:p>
            <a:pPr marL="0" indent="0" algn="just">
              <a:buNone/>
            </a:pPr>
            <a:r>
              <a:rPr lang="tr-TR" sz="2400" dirty="0"/>
              <a:t>Ancak, </a:t>
            </a:r>
            <a:r>
              <a:rPr lang="tr-TR" sz="2400" b="1" u="sng" dirty="0"/>
              <a:t>unutulmaması gereken</a:t>
            </a:r>
            <a:r>
              <a:rPr lang="tr-TR" sz="2400" dirty="0"/>
              <a:t> </a:t>
            </a:r>
            <a:r>
              <a:rPr lang="tr-TR" sz="2400" b="1" u="sng" dirty="0"/>
              <a:t>lojistiğin</a:t>
            </a:r>
            <a:r>
              <a:rPr lang="tr-TR" sz="2400" dirty="0"/>
              <a:t> </a:t>
            </a:r>
            <a:r>
              <a:rPr lang="tr-TR" sz="2400" b="1" u="sng" dirty="0"/>
              <a:t>üretim, pazarlama, satın alma/tedarik, insan kaynakları, kalite, finans ve muhasebe ile olan ilişkisi</a:t>
            </a:r>
            <a:r>
              <a:rPr lang="tr-TR" sz="2400" dirty="0"/>
              <a:t>dir. </a:t>
            </a:r>
          </a:p>
          <a:p>
            <a:pPr marL="380990" indent="-380990" algn="just"/>
            <a:endParaRPr lang="tr-TR" sz="2400" dirty="0"/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</a:t>
            </a:fld>
            <a:endParaRPr lang="en"/>
          </a:p>
        </p:txBody>
      </p:sp>
      <p:grpSp>
        <p:nvGrpSpPr>
          <p:cNvPr id="6" name="Google Shape;821;p38"/>
          <p:cNvGrpSpPr/>
          <p:nvPr/>
        </p:nvGrpSpPr>
        <p:grpSpPr>
          <a:xfrm>
            <a:off x="2775172" y="796356"/>
            <a:ext cx="553947" cy="531193"/>
            <a:chOff x="8074325" y="4438852"/>
            <a:chExt cx="720160" cy="690579"/>
          </a:xfrm>
        </p:grpSpPr>
        <p:sp>
          <p:nvSpPr>
            <p:cNvPr id="7" name="Google Shape;822;p38"/>
            <p:cNvSpPr/>
            <p:nvPr/>
          </p:nvSpPr>
          <p:spPr>
            <a:xfrm>
              <a:off x="8177523" y="4784253"/>
              <a:ext cx="257327" cy="345178"/>
            </a:xfrm>
            <a:custGeom>
              <a:avLst/>
              <a:gdLst/>
              <a:ahLst/>
              <a:cxnLst/>
              <a:rect l="l" t="t" r="r" b="b"/>
              <a:pathLst>
                <a:path w="402" h="539" extrusionOk="0">
                  <a:moveTo>
                    <a:pt x="52" y="231"/>
                  </a:moveTo>
                  <a:cubicBezTo>
                    <a:pt x="0" y="320"/>
                    <a:pt x="31" y="435"/>
                    <a:pt x="120" y="487"/>
                  </a:cubicBezTo>
                  <a:cubicBezTo>
                    <a:pt x="210" y="539"/>
                    <a:pt x="325" y="508"/>
                    <a:pt x="377" y="418"/>
                  </a:cubicBezTo>
                  <a:cubicBezTo>
                    <a:pt x="394" y="388"/>
                    <a:pt x="402" y="355"/>
                    <a:pt x="402" y="323"/>
                  </a:cubicBezTo>
                  <a:cubicBezTo>
                    <a:pt x="402" y="323"/>
                    <a:pt x="402" y="323"/>
                    <a:pt x="402" y="323"/>
                  </a:cubicBezTo>
                  <a:cubicBezTo>
                    <a:pt x="402" y="0"/>
                    <a:pt x="402" y="0"/>
                    <a:pt x="402" y="0"/>
                  </a:cubicBezTo>
                  <a:cubicBezTo>
                    <a:pt x="122" y="161"/>
                    <a:pt x="122" y="161"/>
                    <a:pt x="122" y="161"/>
                  </a:cubicBezTo>
                  <a:cubicBezTo>
                    <a:pt x="122" y="161"/>
                    <a:pt x="122" y="161"/>
                    <a:pt x="122" y="161"/>
                  </a:cubicBezTo>
                  <a:cubicBezTo>
                    <a:pt x="94" y="177"/>
                    <a:pt x="69" y="201"/>
                    <a:pt x="52" y="2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823;p38"/>
            <p:cNvSpPr/>
            <p:nvPr/>
          </p:nvSpPr>
          <p:spPr>
            <a:xfrm>
              <a:off x="8434850" y="4438852"/>
              <a:ext cx="257327" cy="345401"/>
            </a:xfrm>
            <a:custGeom>
              <a:avLst/>
              <a:gdLst/>
              <a:ahLst/>
              <a:cxnLst/>
              <a:rect l="l" t="t" r="r" b="b"/>
              <a:pathLst>
                <a:path w="402" h="539" extrusionOk="0">
                  <a:moveTo>
                    <a:pt x="350" y="308"/>
                  </a:moveTo>
                  <a:cubicBezTo>
                    <a:pt x="402" y="218"/>
                    <a:pt x="371" y="103"/>
                    <a:pt x="281" y="51"/>
                  </a:cubicBezTo>
                  <a:cubicBezTo>
                    <a:pt x="191" y="0"/>
                    <a:pt x="77" y="30"/>
                    <a:pt x="25" y="120"/>
                  </a:cubicBezTo>
                  <a:cubicBezTo>
                    <a:pt x="8" y="150"/>
                    <a:pt x="0" y="183"/>
                    <a:pt x="0" y="215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539"/>
                    <a:pt x="0" y="539"/>
                    <a:pt x="0" y="539"/>
                  </a:cubicBezTo>
                  <a:cubicBezTo>
                    <a:pt x="280" y="377"/>
                    <a:pt x="280" y="377"/>
                    <a:pt x="280" y="377"/>
                  </a:cubicBezTo>
                  <a:cubicBezTo>
                    <a:pt x="280" y="377"/>
                    <a:pt x="280" y="377"/>
                    <a:pt x="280" y="377"/>
                  </a:cubicBezTo>
                  <a:cubicBezTo>
                    <a:pt x="308" y="361"/>
                    <a:pt x="332" y="338"/>
                    <a:pt x="350" y="30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824;p38"/>
            <p:cNvSpPr/>
            <p:nvPr/>
          </p:nvSpPr>
          <p:spPr>
            <a:xfrm>
              <a:off x="8434850" y="4663708"/>
              <a:ext cx="359635" cy="240202"/>
            </a:xfrm>
            <a:custGeom>
              <a:avLst/>
              <a:gdLst/>
              <a:ahLst/>
              <a:cxnLst/>
              <a:rect l="l" t="t" r="r" b="b"/>
              <a:pathLst>
                <a:path w="562" h="375" extrusionOk="0">
                  <a:moveTo>
                    <a:pt x="375" y="375"/>
                  </a:moveTo>
                  <a:cubicBezTo>
                    <a:pt x="478" y="375"/>
                    <a:pt x="562" y="291"/>
                    <a:pt x="562" y="188"/>
                  </a:cubicBezTo>
                  <a:cubicBezTo>
                    <a:pt x="562" y="84"/>
                    <a:pt x="478" y="0"/>
                    <a:pt x="375" y="0"/>
                  </a:cubicBezTo>
                  <a:cubicBezTo>
                    <a:pt x="340" y="0"/>
                    <a:pt x="308" y="9"/>
                    <a:pt x="280" y="26"/>
                  </a:cubicBezTo>
                  <a:cubicBezTo>
                    <a:pt x="280" y="26"/>
                    <a:pt x="280" y="26"/>
                    <a:pt x="280" y="26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280" y="349"/>
                    <a:pt x="280" y="349"/>
                    <a:pt x="280" y="349"/>
                  </a:cubicBezTo>
                  <a:cubicBezTo>
                    <a:pt x="280" y="349"/>
                    <a:pt x="280" y="349"/>
                    <a:pt x="280" y="349"/>
                  </a:cubicBezTo>
                  <a:cubicBezTo>
                    <a:pt x="308" y="366"/>
                    <a:pt x="340" y="375"/>
                    <a:pt x="375" y="3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825;p38"/>
            <p:cNvSpPr/>
            <p:nvPr/>
          </p:nvSpPr>
          <p:spPr>
            <a:xfrm>
              <a:off x="8434850" y="4784253"/>
              <a:ext cx="257327" cy="345178"/>
            </a:xfrm>
            <a:custGeom>
              <a:avLst/>
              <a:gdLst/>
              <a:ahLst/>
              <a:cxnLst/>
              <a:rect l="l" t="t" r="r" b="b"/>
              <a:pathLst>
                <a:path w="402" h="539" extrusionOk="0">
                  <a:moveTo>
                    <a:pt x="25" y="418"/>
                  </a:moveTo>
                  <a:cubicBezTo>
                    <a:pt x="77" y="508"/>
                    <a:pt x="191" y="539"/>
                    <a:pt x="281" y="487"/>
                  </a:cubicBezTo>
                  <a:cubicBezTo>
                    <a:pt x="371" y="435"/>
                    <a:pt x="402" y="320"/>
                    <a:pt x="350" y="231"/>
                  </a:cubicBezTo>
                  <a:cubicBezTo>
                    <a:pt x="332" y="201"/>
                    <a:pt x="308" y="177"/>
                    <a:pt x="280" y="161"/>
                  </a:cubicBezTo>
                  <a:cubicBezTo>
                    <a:pt x="280" y="161"/>
                    <a:pt x="280" y="161"/>
                    <a:pt x="280" y="16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23"/>
                    <a:pt x="0" y="323"/>
                    <a:pt x="0" y="323"/>
                  </a:cubicBezTo>
                  <a:cubicBezTo>
                    <a:pt x="0" y="323"/>
                    <a:pt x="0" y="323"/>
                    <a:pt x="0" y="323"/>
                  </a:cubicBezTo>
                  <a:cubicBezTo>
                    <a:pt x="0" y="355"/>
                    <a:pt x="8" y="388"/>
                    <a:pt x="25" y="4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826;p38"/>
            <p:cNvSpPr/>
            <p:nvPr/>
          </p:nvSpPr>
          <p:spPr>
            <a:xfrm>
              <a:off x="8074325" y="4663708"/>
              <a:ext cx="360524" cy="240202"/>
            </a:xfrm>
            <a:custGeom>
              <a:avLst/>
              <a:gdLst/>
              <a:ahLst/>
              <a:cxnLst/>
              <a:rect l="l" t="t" r="r" b="b"/>
              <a:pathLst>
                <a:path w="563" h="375" extrusionOk="0">
                  <a:moveTo>
                    <a:pt x="188" y="0"/>
                  </a:moveTo>
                  <a:cubicBezTo>
                    <a:pt x="84" y="0"/>
                    <a:pt x="0" y="84"/>
                    <a:pt x="0" y="188"/>
                  </a:cubicBezTo>
                  <a:cubicBezTo>
                    <a:pt x="0" y="291"/>
                    <a:pt x="84" y="375"/>
                    <a:pt x="188" y="375"/>
                  </a:cubicBezTo>
                  <a:cubicBezTo>
                    <a:pt x="222" y="375"/>
                    <a:pt x="255" y="366"/>
                    <a:pt x="283" y="349"/>
                  </a:cubicBezTo>
                  <a:cubicBezTo>
                    <a:pt x="283" y="349"/>
                    <a:pt x="283" y="349"/>
                    <a:pt x="283" y="349"/>
                  </a:cubicBezTo>
                  <a:cubicBezTo>
                    <a:pt x="563" y="188"/>
                    <a:pt x="563" y="188"/>
                    <a:pt x="563" y="188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55" y="9"/>
                    <a:pt x="222" y="0"/>
                    <a:pt x="1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827;p38"/>
            <p:cNvSpPr/>
            <p:nvPr/>
          </p:nvSpPr>
          <p:spPr>
            <a:xfrm>
              <a:off x="8177523" y="4438852"/>
              <a:ext cx="257327" cy="345401"/>
            </a:xfrm>
            <a:custGeom>
              <a:avLst/>
              <a:gdLst/>
              <a:ahLst/>
              <a:cxnLst/>
              <a:rect l="l" t="t" r="r" b="b"/>
              <a:pathLst>
                <a:path w="402" h="539" extrusionOk="0">
                  <a:moveTo>
                    <a:pt x="377" y="120"/>
                  </a:moveTo>
                  <a:cubicBezTo>
                    <a:pt x="325" y="30"/>
                    <a:pt x="210" y="0"/>
                    <a:pt x="120" y="51"/>
                  </a:cubicBezTo>
                  <a:cubicBezTo>
                    <a:pt x="31" y="103"/>
                    <a:pt x="0" y="218"/>
                    <a:pt x="52" y="308"/>
                  </a:cubicBezTo>
                  <a:cubicBezTo>
                    <a:pt x="69" y="338"/>
                    <a:pt x="94" y="361"/>
                    <a:pt x="122" y="377"/>
                  </a:cubicBezTo>
                  <a:cubicBezTo>
                    <a:pt x="122" y="377"/>
                    <a:pt x="122" y="377"/>
                    <a:pt x="122" y="377"/>
                  </a:cubicBezTo>
                  <a:cubicBezTo>
                    <a:pt x="402" y="539"/>
                    <a:pt x="402" y="539"/>
                    <a:pt x="402" y="539"/>
                  </a:cubicBezTo>
                  <a:cubicBezTo>
                    <a:pt x="402" y="215"/>
                    <a:pt x="402" y="215"/>
                    <a:pt x="402" y="215"/>
                  </a:cubicBezTo>
                  <a:cubicBezTo>
                    <a:pt x="402" y="215"/>
                    <a:pt x="402" y="215"/>
                    <a:pt x="402" y="215"/>
                  </a:cubicBezTo>
                  <a:cubicBezTo>
                    <a:pt x="402" y="183"/>
                    <a:pt x="394" y="150"/>
                    <a:pt x="377" y="1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86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5" name="Resim 4">
            <a:extLst>
              <a:ext uri="{FF2B5EF4-FFF2-40B4-BE49-F238E27FC236}">
                <a16:creationId xmlns:a16="http://schemas.microsoft.com/office/drawing/2014/main" id="{1A1FD44F-CD99-2F90-0E8B-28159B757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383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7. Lojistik – Kalite İlişkisi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0990" indent="-380990" algn="just"/>
            <a:r>
              <a:rPr lang="tr-TR" sz="1867" dirty="0"/>
              <a:t>Lojistik birimlerdeki </a:t>
            </a:r>
            <a:r>
              <a:rPr lang="tr-TR" sz="1867" b="1" dirty="0">
                <a:solidFill>
                  <a:srgbClr val="FF0000"/>
                </a:solidFill>
              </a:rPr>
              <a:t>performans,</a:t>
            </a:r>
            <a:r>
              <a:rPr lang="tr-TR" sz="1867" dirty="0"/>
              <a:t> müşteri memnuniyetini doğrudan etkilediğinden çoğu firma lojistik departmanına resmi olarak kalite süreci uygulamalıdır. </a:t>
            </a:r>
          </a:p>
          <a:p>
            <a:pPr marL="380990" indent="-380990" algn="just"/>
            <a:endParaRPr lang="tr-TR" sz="1867" dirty="0"/>
          </a:p>
          <a:p>
            <a:pPr marL="380990" indent="-380990" algn="just"/>
            <a:r>
              <a:rPr lang="tr-TR" sz="1867" dirty="0"/>
              <a:t>Bir firma, </a:t>
            </a:r>
            <a:r>
              <a:rPr lang="tr-TR" sz="1867" u="sng" dirty="0"/>
              <a:t>tüm işletmeye kalite yönetim sürecini iyi bir şekilde uyguladığında</a:t>
            </a:r>
            <a:r>
              <a:rPr lang="tr-TR" sz="1867" dirty="0"/>
              <a:t>, </a:t>
            </a:r>
            <a:r>
              <a:rPr lang="tr-TR" sz="1867" b="1" dirty="0"/>
              <a:t>lojistik birimi de bu başarıyı eninde sonunda takip edecektir.</a:t>
            </a:r>
          </a:p>
          <a:p>
            <a:pPr marL="380990" indent="-380990" algn="just"/>
            <a:endParaRPr lang="tr-TR" sz="1867" dirty="0"/>
          </a:p>
          <a:p>
            <a:pPr marL="380990" indent="-380990" algn="just"/>
            <a:r>
              <a:rPr lang="tr-TR" sz="1867" dirty="0"/>
              <a:t>Belirli </a:t>
            </a:r>
            <a:r>
              <a:rPr lang="tr-TR" sz="1867" b="1" dirty="0">
                <a:solidFill>
                  <a:srgbClr val="FF0000"/>
                </a:solidFill>
              </a:rPr>
              <a:t>kalite standartlarına sahip </a:t>
            </a:r>
            <a:r>
              <a:rPr lang="tr-TR" sz="1867" dirty="0"/>
              <a:t>olan ve bunu lojistik dahil olmak üzere </a:t>
            </a:r>
            <a:r>
              <a:rPr lang="tr-TR" sz="1867" b="1" dirty="0"/>
              <a:t>tüm departmanlarında uygulamayı başaran firmalar</a:t>
            </a:r>
            <a:r>
              <a:rPr lang="tr-TR" sz="1867" dirty="0"/>
              <a:t>, </a:t>
            </a:r>
            <a:r>
              <a:rPr lang="tr-TR" sz="1867" b="1" dirty="0">
                <a:solidFill>
                  <a:srgbClr val="FF0000"/>
                </a:solidFill>
              </a:rPr>
              <a:t>müşteri memnuniyetini üst düzeye çıkararak rekabet ortamında liderliğe oynayabilirler.</a:t>
            </a:r>
          </a:p>
          <a:p>
            <a:pPr marL="380990" indent="-380990" algn="just"/>
            <a:endParaRPr lang="tr-TR" sz="1867" dirty="0"/>
          </a:p>
          <a:p>
            <a:pPr marL="380990" indent="-380990" algn="just"/>
            <a:r>
              <a:rPr lang="tr-TR" sz="1867" dirty="0"/>
              <a:t>Kalite yönetiminin iyi uygulandığı firmalarda </a:t>
            </a:r>
            <a:r>
              <a:rPr lang="tr-TR" sz="1867" b="1" dirty="0"/>
              <a:t>iç müşteri olarak da tarif edilen çalışanlar da çalışma şartlarından ve örgütün ikliminden olumlu bir şekilde etkilenerek uzun yıllar firmaya sadık bir şekilde kariyerlerine devam edebilmektedir</a:t>
            </a:r>
            <a:r>
              <a:rPr lang="tr-TR" sz="1867" dirty="0"/>
              <a:t>.</a:t>
            </a:r>
          </a:p>
          <a:p>
            <a:endParaRPr lang="tr-TR" sz="1867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20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3440134-80F7-D831-5C55-2E3B43AF5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8131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8EFEBB-6047-28DA-5C98-757AF6186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KAYNAKÇA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C6FADD-C6A2-FEA2-B972-66973BF56D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tr-TR" sz="1800" dirty="0" err="1"/>
              <a:t>Canıtez</a:t>
            </a:r>
            <a:r>
              <a:rPr lang="tr-TR" sz="1800" dirty="0"/>
              <a:t>, M. (2011). </a:t>
            </a:r>
            <a:r>
              <a:rPr lang="tr-TR" sz="1800" i="1" dirty="0"/>
              <a:t>Uluslararası pazarlamada lojistik ve uygulamalar</a:t>
            </a:r>
            <a:r>
              <a:rPr lang="tr-TR" sz="1800" dirty="0"/>
              <a:t> (2. baskı, 320 s.). Gazi Kitabevi. ISBN 978‑605‑580‑428‑2</a:t>
            </a:r>
          </a:p>
          <a:p>
            <a:pPr algn="just"/>
            <a:endParaRPr lang="tr-TR" sz="1800" dirty="0"/>
          </a:p>
          <a:p>
            <a:pPr algn="just"/>
            <a:r>
              <a:rPr lang="tr-TR" sz="1800" dirty="0"/>
              <a:t>Fırat, Z. M. Bir işletme fonksiyonu olarak lojistik ve lojistik stratejileri. </a:t>
            </a:r>
            <a:r>
              <a:rPr lang="tr-TR" sz="1800" i="1" dirty="0"/>
              <a:t>Stratejik Lojistik Yönetimi</a:t>
            </a:r>
            <a:r>
              <a:rPr lang="tr-TR" sz="1800" dirty="0"/>
              <a:t>, 79.</a:t>
            </a:r>
          </a:p>
          <a:p>
            <a:pPr algn="just"/>
            <a:endParaRPr lang="tr-TR" sz="1800" dirty="0"/>
          </a:p>
          <a:p>
            <a:pPr algn="just"/>
            <a:r>
              <a:rPr lang="tr-TR" sz="1800" dirty="0"/>
              <a:t>Özgüner, Z. (2019). </a:t>
            </a:r>
            <a:r>
              <a:rPr lang="tr-TR" sz="1800" i="1" dirty="0"/>
              <a:t>Üretim işletmelerinin lojistik faaliyetlerinde süreçsel etkinliğin başarı dinamikleri</a:t>
            </a:r>
            <a:r>
              <a:rPr lang="tr-TR" sz="1800" dirty="0"/>
              <a:t>. </a:t>
            </a:r>
            <a:r>
              <a:rPr lang="tr-TR" sz="1800" dirty="0" err="1"/>
              <a:t>Hiperlink</a:t>
            </a:r>
            <a:r>
              <a:rPr lang="tr-TR" sz="1800" dirty="0"/>
              <a:t> eğit. ilet. yay. san. tic. ve </a:t>
            </a:r>
            <a:r>
              <a:rPr lang="tr-TR" sz="1800" dirty="0" err="1"/>
              <a:t>ltd.</a:t>
            </a:r>
            <a:r>
              <a:rPr lang="tr-TR" sz="1800" dirty="0"/>
              <a:t> </a:t>
            </a:r>
            <a:r>
              <a:rPr lang="tr-TR" sz="1800" dirty="0" err="1"/>
              <a:t>sti</a:t>
            </a:r>
            <a:r>
              <a:rPr lang="tr-TR" sz="1800" dirty="0"/>
              <a:t>.</a:t>
            </a:r>
          </a:p>
          <a:p>
            <a:pPr marL="152396" indent="0" algn="just">
              <a:buNone/>
            </a:pPr>
            <a:endParaRPr lang="tr-TR" sz="1800" dirty="0"/>
          </a:p>
          <a:p>
            <a:pPr algn="just"/>
            <a:r>
              <a:rPr lang="tr-TR" sz="1800" dirty="0" err="1"/>
              <a:t>Erdumlu</a:t>
            </a:r>
            <a:r>
              <a:rPr lang="tr-TR" sz="1800" dirty="0"/>
              <a:t>, R. M. (2006). </a:t>
            </a:r>
            <a:r>
              <a:rPr lang="tr-TR" sz="1800" i="1" dirty="0"/>
              <a:t>Kentsel lojistik ve lojistik köy uygulaması</a:t>
            </a:r>
            <a:r>
              <a:rPr lang="tr-TR" sz="1800" dirty="0"/>
              <a:t> (Yüksek lisans tezi, İstanbul Teknik Üniversitesi, Fen Bilimleri Enstitüsü, Endüstri Mühendisliği Anabilim Dalı). POLEN – İstanbul Teknik Üniversitesi Akademik Arşivi.</a:t>
            </a:r>
          </a:p>
          <a:p>
            <a:pPr algn="just"/>
            <a:endParaRPr lang="tr-TR" sz="1800" dirty="0"/>
          </a:p>
          <a:p>
            <a:pPr algn="just"/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89057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BA928969-A0AE-44A3-BDFE-633AA7B44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364232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13600" y="800931"/>
            <a:ext cx="7364800" cy="637200"/>
          </a:xfrm>
        </p:spPr>
        <p:txBody>
          <a:bodyPr/>
          <a:lstStyle/>
          <a:p>
            <a:r>
              <a:rPr lang="tr-TR" b="1" dirty="0"/>
              <a:t>1. Lojistik – Üretim İlişkisi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298420"/>
            <a:ext cx="10972800" cy="4696800"/>
          </a:xfrm>
        </p:spPr>
        <p:txBody>
          <a:bodyPr/>
          <a:lstStyle/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r>
              <a:rPr lang="tr-TR" sz="1600" b="1" u="sng" dirty="0">
                <a:solidFill>
                  <a:srgbClr val="FF0000"/>
                </a:solidFill>
              </a:rPr>
              <a:t>Benzerlikler</a:t>
            </a:r>
            <a:r>
              <a:rPr lang="tr-TR" sz="1600" dirty="0"/>
              <a:t>;</a:t>
            </a:r>
          </a:p>
          <a:p>
            <a:pPr algn="just"/>
            <a:r>
              <a:rPr lang="tr-TR" sz="1600" dirty="0"/>
              <a:t>Her </a:t>
            </a:r>
            <a:r>
              <a:rPr lang="tr-TR" sz="1600" b="1" u="sng" dirty="0"/>
              <a:t>ikisinin</a:t>
            </a:r>
            <a:r>
              <a:rPr lang="tr-TR" sz="1600" dirty="0"/>
              <a:t> </a:t>
            </a:r>
            <a:r>
              <a:rPr lang="tr-TR" sz="1600" b="1" dirty="0"/>
              <a:t>de</a:t>
            </a:r>
            <a:r>
              <a:rPr lang="tr-TR" sz="1600" dirty="0"/>
              <a:t> </a:t>
            </a:r>
            <a:r>
              <a:rPr lang="tr-TR" sz="1600" b="1" u="sng" dirty="0"/>
              <a:t>firma operasyonlarında</a:t>
            </a:r>
            <a:r>
              <a:rPr lang="tr-TR" sz="1600" dirty="0"/>
              <a:t> </a:t>
            </a:r>
            <a:r>
              <a:rPr lang="tr-TR" sz="1600" b="1" u="sng" dirty="0"/>
              <a:t>parasal</a:t>
            </a:r>
            <a:r>
              <a:rPr lang="tr-TR" sz="1600" dirty="0"/>
              <a:t> ve </a:t>
            </a:r>
            <a:r>
              <a:rPr lang="tr-TR" sz="1600" b="1" u="sng" dirty="0"/>
              <a:t>bilgisel</a:t>
            </a:r>
            <a:r>
              <a:rPr lang="tr-TR" sz="1600" dirty="0"/>
              <a:t> </a:t>
            </a:r>
            <a:r>
              <a:rPr lang="tr-TR" sz="1600" b="1" u="sng" dirty="0"/>
              <a:t>akışa yol açan faaliyetleri</a:t>
            </a:r>
            <a:r>
              <a:rPr lang="tr-TR" sz="1600" dirty="0"/>
              <a:t> vardır.</a:t>
            </a:r>
          </a:p>
          <a:p>
            <a:pPr algn="just"/>
            <a:r>
              <a:rPr lang="tr-TR" sz="1600" b="1" u="sng" dirty="0"/>
              <a:t>İki fonksiyonun temelinde</a:t>
            </a:r>
            <a:r>
              <a:rPr lang="tr-TR" sz="1600" dirty="0"/>
              <a:t> </a:t>
            </a:r>
            <a:r>
              <a:rPr lang="tr-TR" sz="1600" b="1" u="sng" dirty="0"/>
              <a:t>malların</a:t>
            </a:r>
            <a:r>
              <a:rPr lang="tr-TR" sz="1600" dirty="0"/>
              <a:t> </a:t>
            </a:r>
            <a:r>
              <a:rPr lang="tr-TR" sz="1600" b="1" u="sng" dirty="0"/>
              <a:t>hareketi</a:t>
            </a:r>
            <a:r>
              <a:rPr lang="tr-TR" sz="1600" dirty="0"/>
              <a:t>, </a:t>
            </a:r>
            <a:r>
              <a:rPr lang="tr-TR" sz="1600" b="1" u="sng" dirty="0"/>
              <a:t>depolanması</a:t>
            </a:r>
            <a:r>
              <a:rPr lang="tr-TR" sz="1600" dirty="0"/>
              <a:t> ve </a:t>
            </a:r>
            <a:r>
              <a:rPr lang="tr-TR" sz="1600" b="1" u="sng" dirty="0"/>
              <a:t>taşınmasını</a:t>
            </a:r>
            <a:r>
              <a:rPr lang="tr-TR" sz="1600" dirty="0"/>
              <a:t> </a:t>
            </a:r>
            <a:r>
              <a:rPr lang="tr-TR" sz="1600" b="1" dirty="0"/>
              <a:t>düzenlemek yatar</a:t>
            </a:r>
            <a:r>
              <a:rPr lang="tr-TR" sz="1600" dirty="0"/>
              <a:t>.</a:t>
            </a:r>
          </a:p>
          <a:p>
            <a:pPr algn="just"/>
            <a:r>
              <a:rPr lang="tr-TR" sz="1600" dirty="0"/>
              <a:t> Her </a:t>
            </a:r>
            <a:r>
              <a:rPr lang="tr-TR" sz="1600" b="1" u="sng" dirty="0"/>
              <a:t>iki fonksiyon</a:t>
            </a:r>
            <a:r>
              <a:rPr lang="tr-TR" sz="1600" dirty="0"/>
              <a:t> </a:t>
            </a:r>
            <a:r>
              <a:rPr lang="tr-TR" sz="1600" b="1" dirty="0"/>
              <a:t>da</a:t>
            </a:r>
            <a:r>
              <a:rPr lang="tr-TR" sz="1600" dirty="0"/>
              <a:t> </a:t>
            </a:r>
            <a:r>
              <a:rPr lang="tr-TR" sz="1600" b="1" u="sng" dirty="0" err="1"/>
              <a:t>operasyonel</a:t>
            </a:r>
            <a:r>
              <a:rPr lang="tr-TR" sz="1600" b="1" u="sng" dirty="0"/>
              <a:t> seviyede</a:t>
            </a:r>
            <a:r>
              <a:rPr lang="tr-TR" sz="1600" dirty="0"/>
              <a:t>dir.</a:t>
            </a:r>
          </a:p>
          <a:p>
            <a:pPr algn="just"/>
            <a:endParaRPr lang="tr-TR" sz="1600" dirty="0"/>
          </a:p>
          <a:p>
            <a:pPr marL="0" indent="0" algn="just">
              <a:buNone/>
            </a:pPr>
            <a:r>
              <a:rPr lang="tr-TR" sz="1600" dirty="0"/>
              <a:t> </a:t>
            </a:r>
            <a:r>
              <a:rPr lang="tr-TR" sz="1600" b="1" u="sng" dirty="0">
                <a:solidFill>
                  <a:srgbClr val="FF0000"/>
                </a:solidFill>
              </a:rPr>
              <a:t>Farklılıklar</a:t>
            </a:r>
            <a:r>
              <a:rPr lang="tr-TR" sz="1600" dirty="0"/>
              <a:t>;</a:t>
            </a:r>
          </a:p>
          <a:p>
            <a:pPr algn="just"/>
            <a:r>
              <a:rPr lang="tr-TR" sz="1600" dirty="0"/>
              <a:t>Her </a:t>
            </a:r>
            <a:r>
              <a:rPr lang="tr-TR" sz="1600" b="1" u="sng" dirty="0"/>
              <a:t>ikisi</a:t>
            </a:r>
            <a:r>
              <a:rPr lang="tr-TR" sz="1600" b="1" dirty="0"/>
              <a:t> de</a:t>
            </a:r>
            <a:r>
              <a:rPr lang="tr-TR" sz="1600" dirty="0"/>
              <a:t> </a:t>
            </a:r>
            <a:r>
              <a:rPr lang="tr-TR" sz="1600" b="1" u="sng" dirty="0"/>
              <a:t>ürüne farklı alanlarda</a:t>
            </a:r>
            <a:r>
              <a:rPr lang="tr-TR" sz="1600" dirty="0"/>
              <a:t> </a:t>
            </a:r>
            <a:r>
              <a:rPr lang="tr-TR" sz="1600" b="1" u="sng" dirty="0"/>
              <a:t>katma değer katar</a:t>
            </a:r>
            <a:r>
              <a:rPr lang="tr-TR" sz="1600" dirty="0"/>
              <a:t>; </a:t>
            </a:r>
            <a:r>
              <a:rPr lang="tr-TR" sz="1600" b="1" u="sng" dirty="0">
                <a:solidFill>
                  <a:srgbClr val="FF0000"/>
                </a:solidFill>
              </a:rPr>
              <a:t>üretim</a:t>
            </a:r>
            <a:r>
              <a:rPr lang="tr-TR" sz="1600" b="1" i="1" dirty="0"/>
              <a:t>, </a:t>
            </a:r>
            <a:r>
              <a:rPr lang="tr-TR" sz="1600" b="1" u="sng" dirty="0">
                <a:solidFill>
                  <a:srgbClr val="FF0000"/>
                </a:solidFill>
              </a:rPr>
              <a:t>kullanım değeri</a:t>
            </a:r>
            <a:r>
              <a:rPr lang="tr-TR" sz="1600" b="1" u="sng" dirty="0"/>
              <a:t> katarken</a:t>
            </a:r>
            <a:r>
              <a:rPr lang="tr-TR" sz="1600" dirty="0"/>
              <a:t>, </a:t>
            </a:r>
            <a:r>
              <a:rPr lang="tr-TR" sz="1600" b="1" u="sng" dirty="0">
                <a:solidFill>
                  <a:srgbClr val="FF0000"/>
                </a:solidFill>
              </a:rPr>
              <a:t>lojistik</a:t>
            </a:r>
            <a:r>
              <a:rPr lang="tr-TR" sz="1600" b="1" dirty="0"/>
              <a:t>, </a:t>
            </a:r>
            <a:r>
              <a:rPr lang="tr-TR" sz="1600" b="1" u="sng" dirty="0">
                <a:solidFill>
                  <a:srgbClr val="FF0000"/>
                </a:solidFill>
              </a:rPr>
              <a:t>yer ve zaman değeri </a:t>
            </a:r>
            <a:r>
              <a:rPr lang="tr-TR" sz="1600" dirty="0"/>
              <a:t>katar.</a:t>
            </a:r>
          </a:p>
          <a:p>
            <a:pPr algn="just"/>
            <a:r>
              <a:rPr lang="tr-TR" sz="1600" b="1" u="sng" dirty="0">
                <a:solidFill>
                  <a:srgbClr val="FF0000"/>
                </a:solidFill>
              </a:rPr>
              <a:t>Üretim</a:t>
            </a:r>
            <a:r>
              <a:rPr lang="tr-TR" sz="1600" dirty="0"/>
              <a:t>, </a:t>
            </a:r>
            <a:r>
              <a:rPr lang="tr-TR" sz="1600" b="1" u="sng" dirty="0">
                <a:solidFill>
                  <a:srgbClr val="FF0000"/>
                </a:solidFill>
              </a:rPr>
              <a:t>mamulü yapıp ortaya çıkar</a:t>
            </a:r>
            <a:r>
              <a:rPr lang="tr-TR" sz="1600" b="1" u="sng" dirty="0"/>
              <a:t>ma</a:t>
            </a:r>
            <a:r>
              <a:rPr lang="tr-TR" sz="1600" dirty="0"/>
              <a:t>k anlamındaki bir </a:t>
            </a:r>
            <a:r>
              <a:rPr lang="tr-TR" sz="1600" b="1" u="sng" dirty="0"/>
              <a:t>operasyona yönelmiş</a:t>
            </a:r>
            <a:r>
              <a:rPr lang="tr-TR" sz="1600" dirty="0"/>
              <a:t>ken, </a:t>
            </a:r>
            <a:r>
              <a:rPr lang="tr-TR" sz="1600" b="1" u="sng" dirty="0">
                <a:solidFill>
                  <a:srgbClr val="FF0000"/>
                </a:solidFill>
              </a:rPr>
              <a:t>lojistik</a:t>
            </a:r>
            <a:r>
              <a:rPr lang="tr-TR" sz="1600" dirty="0"/>
              <a:t>, </a:t>
            </a:r>
            <a:r>
              <a:rPr lang="tr-TR" sz="1600" b="1" u="sng" dirty="0">
                <a:solidFill>
                  <a:srgbClr val="FF0000"/>
                </a:solidFill>
              </a:rPr>
              <a:t>dönüşüm süresi sonrası</a:t>
            </a:r>
            <a:r>
              <a:rPr lang="tr-TR" sz="1600" dirty="0"/>
              <a:t>na </a:t>
            </a:r>
            <a:r>
              <a:rPr lang="tr-TR" sz="1600" b="1" dirty="0"/>
              <a:t>veya</a:t>
            </a:r>
            <a:r>
              <a:rPr lang="tr-TR" sz="1600" dirty="0"/>
              <a:t> </a:t>
            </a:r>
            <a:r>
              <a:rPr lang="tr-TR" sz="1600" b="1" u="sng" dirty="0">
                <a:solidFill>
                  <a:srgbClr val="FF0000"/>
                </a:solidFill>
              </a:rPr>
              <a:t>son kullanıcıya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b="1" u="sng" dirty="0">
                <a:solidFill>
                  <a:srgbClr val="FF0000"/>
                </a:solidFill>
              </a:rPr>
              <a:t>taşınması</a:t>
            </a:r>
            <a:r>
              <a:rPr lang="tr-TR" sz="1600" dirty="0"/>
              <a:t>na yönelmiştir.</a:t>
            </a:r>
          </a:p>
          <a:p>
            <a:pPr algn="just"/>
            <a:r>
              <a:rPr lang="tr-TR" sz="1600" b="1" u="sng" dirty="0">
                <a:solidFill>
                  <a:srgbClr val="FF0000"/>
                </a:solidFill>
              </a:rPr>
              <a:t>Üretim</a:t>
            </a:r>
            <a:r>
              <a:rPr lang="tr-TR" sz="1600" dirty="0"/>
              <a:t>, genellikle </a:t>
            </a:r>
            <a:r>
              <a:rPr lang="tr-TR" sz="1600" b="1" u="sng" dirty="0"/>
              <a:t>üründeki </a:t>
            </a:r>
            <a:r>
              <a:rPr lang="tr-TR" sz="1600" b="1" u="sng" dirty="0">
                <a:solidFill>
                  <a:srgbClr val="FF0000"/>
                </a:solidFill>
              </a:rPr>
              <a:t>kaliteye odakl</a:t>
            </a:r>
            <a:r>
              <a:rPr lang="tr-TR" sz="1600" b="1" u="sng" dirty="0"/>
              <a:t>anmış</a:t>
            </a:r>
            <a:r>
              <a:rPr lang="tr-TR" sz="1600" dirty="0"/>
              <a:t>ken, </a:t>
            </a:r>
            <a:r>
              <a:rPr lang="tr-TR" sz="1600" b="1" u="sng" dirty="0">
                <a:solidFill>
                  <a:srgbClr val="FF0000"/>
                </a:solidFill>
              </a:rPr>
              <a:t>lojistik</a:t>
            </a:r>
            <a:r>
              <a:rPr lang="tr-TR" sz="1600" dirty="0"/>
              <a:t>, </a:t>
            </a:r>
            <a:r>
              <a:rPr lang="tr-TR" sz="1600" b="1" u="sng" dirty="0">
                <a:solidFill>
                  <a:srgbClr val="FF0000"/>
                </a:solidFill>
              </a:rPr>
              <a:t>maliyet ve fiyata yönelmiş</a:t>
            </a:r>
            <a:r>
              <a:rPr lang="tr-TR" sz="1600" dirty="0"/>
              <a:t>tir.</a:t>
            </a:r>
          </a:p>
          <a:p>
            <a:pPr algn="just"/>
            <a:r>
              <a:rPr lang="tr-TR" sz="1600" b="1" u="sng" dirty="0">
                <a:solidFill>
                  <a:srgbClr val="FF0000"/>
                </a:solidFill>
              </a:rPr>
              <a:t>Üretim alt fonksiyonları</a:t>
            </a:r>
            <a:r>
              <a:rPr lang="tr-TR" sz="1600" dirty="0"/>
              <a:t>, daha ziyade </a:t>
            </a:r>
            <a:r>
              <a:rPr lang="tr-TR" sz="1600" b="1" u="sng" dirty="0">
                <a:solidFill>
                  <a:srgbClr val="FF0000"/>
                </a:solidFill>
              </a:rPr>
              <a:t>organizasyon içine</a:t>
            </a:r>
            <a:r>
              <a:rPr lang="tr-TR" sz="1600" b="1" u="sng" dirty="0"/>
              <a:t> yönelmiş</a:t>
            </a:r>
            <a:r>
              <a:rPr lang="tr-TR" sz="1600" dirty="0"/>
              <a:t>ken, </a:t>
            </a:r>
            <a:r>
              <a:rPr lang="tr-TR" sz="1600" b="1" u="sng" dirty="0">
                <a:solidFill>
                  <a:srgbClr val="FF0000"/>
                </a:solidFill>
              </a:rPr>
              <a:t>lojistik alt fonksiyonları</a:t>
            </a:r>
            <a:r>
              <a:rPr lang="tr-TR" sz="1600" dirty="0"/>
              <a:t>, </a:t>
            </a:r>
            <a:r>
              <a:rPr lang="tr-TR" sz="1600" b="1" u="sng" dirty="0">
                <a:solidFill>
                  <a:srgbClr val="FF0000"/>
                </a:solidFill>
              </a:rPr>
              <a:t>daha çok firma dışına</a:t>
            </a:r>
            <a:r>
              <a:rPr lang="tr-TR" sz="1600" b="1" u="sng" dirty="0"/>
              <a:t> yayılmış</a:t>
            </a:r>
            <a:r>
              <a:rPr lang="tr-TR" sz="1600" dirty="0"/>
              <a:t>tır. </a:t>
            </a:r>
          </a:p>
          <a:p>
            <a:endParaRPr lang="tr-TR" sz="16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3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FDF30C0-0CAE-5C17-C391-337BBE60F6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8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Lojistik – Üretim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0990" indent="-380990" algn="just"/>
            <a:r>
              <a:rPr lang="tr-TR" sz="2400" b="1" u="sng" dirty="0"/>
              <a:t>İmalatla lojistik arasındaki önemli ilişkilerden biri</a:t>
            </a:r>
            <a:r>
              <a:rPr lang="tr-TR" sz="2400" dirty="0"/>
              <a:t>, </a:t>
            </a:r>
            <a:r>
              <a:rPr lang="tr-TR" sz="2400" b="1" u="sng" dirty="0">
                <a:solidFill>
                  <a:srgbClr val="FF0000"/>
                </a:solidFill>
              </a:rPr>
              <a:t>üretim çevrim zamanının uzunluğu</a:t>
            </a:r>
            <a:r>
              <a:rPr lang="tr-TR" sz="2400" b="1" u="sng" dirty="0"/>
              <a:t>yla ilgili</a:t>
            </a:r>
            <a:r>
              <a:rPr lang="tr-TR" sz="2400" dirty="0"/>
              <a:t>dir.</a:t>
            </a:r>
          </a:p>
          <a:p>
            <a:pPr marL="380990" indent="-380990" algn="just"/>
            <a:r>
              <a:rPr lang="tr-TR" sz="2400" b="1" u="sng" dirty="0"/>
              <a:t>Eski zamanlarda tercih edilen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stok bulundurma</a:t>
            </a:r>
            <a:r>
              <a:rPr lang="tr-TR" sz="2400" b="1" dirty="0"/>
              <a:t> ve </a:t>
            </a:r>
            <a:r>
              <a:rPr lang="tr-TR" sz="2400" b="1" u="sng" dirty="0"/>
              <a:t>onun </a:t>
            </a:r>
            <a:r>
              <a:rPr lang="tr-TR" sz="2400" b="1" u="sng" dirty="0">
                <a:solidFill>
                  <a:srgbClr val="FF0000"/>
                </a:solidFill>
              </a:rPr>
              <a:t>maliyetine katlanma</a:t>
            </a:r>
            <a:r>
              <a:rPr lang="tr-TR" sz="2400" b="1" u="sng" dirty="0"/>
              <a:t> durumu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günümüzde yerini modern üretim teknikleri</a:t>
            </a:r>
            <a:r>
              <a:rPr lang="tr-TR" sz="2400" b="1" u="sng" dirty="0"/>
              <a:t>ne bırak</a:t>
            </a:r>
            <a:r>
              <a:rPr lang="tr-TR" sz="2400" dirty="0"/>
              <a:t>mıştır (</a:t>
            </a:r>
            <a:r>
              <a:rPr lang="tr-TR" sz="2400" b="1" u="sng" dirty="0">
                <a:solidFill>
                  <a:srgbClr val="FF0000"/>
                </a:solidFill>
              </a:rPr>
              <a:t>JIT-</a:t>
            </a:r>
            <a:r>
              <a:rPr lang="tr-TR" sz="2400" b="1" u="sng" dirty="0" err="1">
                <a:solidFill>
                  <a:srgbClr val="FF0000"/>
                </a:solidFill>
              </a:rPr>
              <a:t>Just</a:t>
            </a:r>
            <a:r>
              <a:rPr lang="tr-TR" sz="2400" b="1" u="sng" dirty="0">
                <a:solidFill>
                  <a:srgbClr val="FF0000"/>
                </a:solidFill>
              </a:rPr>
              <a:t> in Time</a:t>
            </a:r>
            <a:r>
              <a:rPr lang="tr-TR" sz="2400" dirty="0"/>
              <a:t>).</a:t>
            </a:r>
          </a:p>
          <a:p>
            <a:pPr marL="380990" indent="-380990" algn="just"/>
            <a:r>
              <a:rPr lang="tr-TR" sz="2400" b="1" u="sng" dirty="0"/>
              <a:t>Stok bulundurmadan</a:t>
            </a:r>
            <a:r>
              <a:rPr lang="tr-TR" sz="2400" dirty="0"/>
              <a:t> </a:t>
            </a:r>
            <a:r>
              <a:rPr lang="tr-TR" sz="2400" b="1" u="sng" dirty="0"/>
              <a:t>tam zamanında üretim ile</a:t>
            </a:r>
            <a:r>
              <a:rPr lang="tr-TR" sz="2400" dirty="0"/>
              <a:t> </a:t>
            </a:r>
            <a:r>
              <a:rPr lang="tr-TR" sz="2400" b="1" u="sng" dirty="0"/>
              <a:t>gerçekleştirilen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bu modern teknikler için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üretim ve lojistik bölümlerinin</a:t>
            </a:r>
            <a:r>
              <a:rPr lang="tr-TR" sz="2400" b="1" dirty="0"/>
              <a:t> iyi bir </a:t>
            </a:r>
            <a:r>
              <a:rPr lang="tr-TR" sz="2400" b="1" u="sng" dirty="0">
                <a:solidFill>
                  <a:srgbClr val="FF0000"/>
                </a:solidFill>
              </a:rPr>
              <a:t>işbirliği</a:t>
            </a:r>
            <a:r>
              <a:rPr lang="tr-TR" sz="2400" dirty="0"/>
              <a:t> içinde olması gerekir.</a:t>
            </a:r>
          </a:p>
          <a:p>
            <a:pPr marL="380990" indent="-380990" algn="just"/>
            <a:r>
              <a:rPr lang="tr-TR" sz="2400" b="1" u="sng" dirty="0"/>
              <a:t>Bu şekilde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firma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kısa çevrim süreleri içinde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üretim gerçekleştirilip</a:t>
            </a:r>
            <a:r>
              <a:rPr lang="tr-TR" sz="2400" dirty="0"/>
              <a:t> </a:t>
            </a:r>
            <a:r>
              <a:rPr lang="tr-TR" sz="2400" b="1" u="sng" dirty="0">
                <a:solidFill>
                  <a:srgbClr val="FF0000"/>
                </a:solidFill>
              </a:rPr>
              <a:t>lojistik faaliyetlerini sürdüre</a:t>
            </a:r>
            <a:r>
              <a:rPr lang="tr-TR" sz="2400" dirty="0"/>
              <a:t>bilir.</a:t>
            </a:r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4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03FFED3-4A03-3FC8-D30E-388CCAFF5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7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Lojistik – Üretim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56199"/>
            <a:ext cx="10972800" cy="4696800"/>
          </a:xfrm>
        </p:spPr>
        <p:txBody>
          <a:bodyPr/>
          <a:lstStyle/>
          <a:p>
            <a:pPr marL="380990" indent="-380990" algn="just"/>
            <a:r>
              <a:rPr lang="tr-TR" sz="2400" dirty="0"/>
              <a:t>Lojistik ile üretim departmanlarının </a:t>
            </a:r>
            <a:r>
              <a:rPr lang="tr-TR" sz="2400" b="1" u="sng" dirty="0"/>
              <a:t>diğer bir önemli ortak konu</a:t>
            </a:r>
            <a:r>
              <a:rPr lang="tr-TR" sz="2400" dirty="0"/>
              <a:t>su da </a:t>
            </a:r>
            <a:r>
              <a:rPr lang="tr-TR" sz="2400" b="1" u="sng" dirty="0">
                <a:solidFill>
                  <a:srgbClr val="FF0000"/>
                </a:solidFill>
              </a:rPr>
              <a:t>hammadde</a:t>
            </a:r>
            <a:r>
              <a:rPr lang="tr-TR" sz="2400" dirty="0"/>
              <a:t> ve </a:t>
            </a:r>
            <a:r>
              <a:rPr lang="tr-TR" sz="2400" b="1" u="sng" dirty="0">
                <a:solidFill>
                  <a:srgbClr val="FF0000"/>
                </a:solidFill>
              </a:rPr>
              <a:t>kaynaklar</a:t>
            </a:r>
            <a:r>
              <a:rPr lang="tr-TR" sz="2400" dirty="0"/>
              <a:t>dır. </a:t>
            </a:r>
          </a:p>
          <a:p>
            <a:pPr marL="380990" indent="-380990" algn="just"/>
            <a:r>
              <a:rPr lang="tr-TR" sz="2400" b="1" u="sng" dirty="0"/>
              <a:t>Stoktaki aksaklıklar</a:t>
            </a:r>
            <a:r>
              <a:rPr lang="tr-TR" sz="2400" b="1" dirty="0"/>
              <a:t> ve </a:t>
            </a:r>
            <a:r>
              <a:rPr lang="tr-TR" sz="2400" b="1" u="sng" dirty="0"/>
              <a:t>gecikmeler,</a:t>
            </a:r>
            <a:r>
              <a:rPr lang="tr-TR" sz="2400" dirty="0"/>
              <a:t> </a:t>
            </a:r>
            <a:r>
              <a:rPr lang="tr-TR" sz="2400" b="1" u="sng" dirty="0"/>
              <a:t>üretim hattının durmasına yol açabilece</a:t>
            </a:r>
            <a:r>
              <a:rPr lang="tr-TR" sz="2400" dirty="0"/>
              <a:t>ğinden, </a:t>
            </a:r>
            <a:r>
              <a:rPr lang="tr-TR" sz="2400" b="1" u="sng" dirty="0"/>
              <a:t>lojistik sorumlusu</a:t>
            </a:r>
            <a:r>
              <a:rPr lang="tr-TR" sz="2400" dirty="0"/>
              <a:t>, </a:t>
            </a:r>
            <a:r>
              <a:rPr lang="tr-TR" sz="2400" b="1" u="sng" dirty="0"/>
              <a:t>üretim hattını besleyecek</a:t>
            </a:r>
            <a:r>
              <a:rPr lang="tr-TR" sz="2400" dirty="0"/>
              <a:t> </a:t>
            </a:r>
            <a:r>
              <a:rPr lang="tr-TR" sz="2400" b="1" u="sng" dirty="0"/>
              <a:t>hammadde</a:t>
            </a:r>
            <a:r>
              <a:rPr lang="tr-TR" sz="2400" dirty="0"/>
              <a:t> ve </a:t>
            </a:r>
            <a:r>
              <a:rPr lang="tr-TR" sz="2400" b="1" u="sng" dirty="0"/>
              <a:t>diğer girdileri</a:t>
            </a:r>
            <a:r>
              <a:rPr lang="tr-TR" sz="2400" dirty="0"/>
              <a:t> </a:t>
            </a:r>
            <a:r>
              <a:rPr lang="tr-TR" sz="2400" b="1" u="sng" dirty="0"/>
              <a:t>istenilen zamanda</a:t>
            </a:r>
            <a:r>
              <a:rPr lang="tr-TR" sz="2400" dirty="0"/>
              <a:t> ve </a:t>
            </a:r>
            <a:r>
              <a:rPr lang="tr-TR" sz="2400" b="1" u="sng" dirty="0"/>
              <a:t>istenilen miktarda</a:t>
            </a:r>
            <a:r>
              <a:rPr lang="tr-TR" sz="2400" dirty="0"/>
              <a:t> </a:t>
            </a:r>
            <a:r>
              <a:rPr lang="tr-TR" sz="2400" b="1" u="sng" dirty="0"/>
              <a:t>temin etmek durumunda</a:t>
            </a:r>
            <a:r>
              <a:rPr lang="tr-TR" sz="2400" dirty="0"/>
              <a:t>dır. </a:t>
            </a:r>
          </a:p>
          <a:p>
            <a:pPr marL="380990" indent="-380990" algn="just"/>
            <a:r>
              <a:rPr lang="tr-TR" sz="2400" b="1" u="sng" dirty="0"/>
              <a:t>Bunu yaparken</a:t>
            </a:r>
            <a:r>
              <a:rPr lang="tr-TR" sz="2400" dirty="0"/>
              <a:t> de </a:t>
            </a:r>
            <a:r>
              <a:rPr lang="tr-TR" sz="2400" b="1" u="sng" dirty="0">
                <a:solidFill>
                  <a:srgbClr val="FF0000"/>
                </a:solidFill>
              </a:rPr>
              <a:t>stok bulundurma maliyetlerini dikkate almak zorunda</a:t>
            </a:r>
            <a:r>
              <a:rPr lang="tr-TR" sz="2400" dirty="0">
                <a:solidFill>
                  <a:srgbClr val="FF0000"/>
                </a:solidFill>
              </a:rPr>
              <a:t>dır</a:t>
            </a:r>
            <a:r>
              <a:rPr lang="tr-TR" sz="2400" dirty="0"/>
              <a:t>. </a:t>
            </a:r>
          </a:p>
          <a:p>
            <a:pPr marL="380990" indent="-380990"/>
            <a:r>
              <a:rPr lang="tr-TR" sz="2400" b="1" u="sng" dirty="0"/>
              <a:t>Sonuç</a:t>
            </a:r>
            <a:r>
              <a:rPr lang="tr-TR" sz="2400" dirty="0"/>
              <a:t>ta, </a:t>
            </a:r>
            <a:r>
              <a:rPr lang="tr-TR" sz="2400" b="1" u="sng" dirty="0"/>
              <a:t>üretim maliyetlerinin</a:t>
            </a:r>
            <a:r>
              <a:rPr lang="tr-TR" sz="2400" dirty="0"/>
              <a:t> en azından </a:t>
            </a:r>
            <a:r>
              <a:rPr lang="tr-TR" sz="2400" b="1" u="sng" dirty="0"/>
              <a:t>istenen seviyede</a:t>
            </a:r>
            <a:r>
              <a:rPr lang="tr-TR" sz="2400" dirty="0"/>
              <a:t> </a:t>
            </a:r>
            <a:r>
              <a:rPr lang="tr-TR" sz="2400" b="1" u="sng" dirty="0"/>
              <a:t>bulunması açısından</a:t>
            </a:r>
            <a:r>
              <a:rPr lang="tr-TR" sz="2400" dirty="0"/>
              <a:t> </a:t>
            </a:r>
            <a:r>
              <a:rPr lang="tr-TR" sz="2400" b="1" u="sng" dirty="0"/>
              <a:t>iki departmanın</a:t>
            </a:r>
            <a:r>
              <a:rPr lang="tr-TR" sz="2400" b="1" dirty="0"/>
              <a:t> </a:t>
            </a:r>
            <a:r>
              <a:rPr lang="tr-TR" sz="2400" b="1" u="sng" dirty="0"/>
              <a:t>birlikte çalışması gerekmekte</a:t>
            </a:r>
            <a:r>
              <a:rPr lang="tr-TR" sz="2400" dirty="0"/>
              <a:t>dir. </a:t>
            </a:r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5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9E5F368-5886-2549-38C4-DBFCA4729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018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Lojistik – Üretim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74643" y="1732529"/>
            <a:ext cx="10458376" cy="4696800"/>
          </a:xfrm>
        </p:spPr>
        <p:txBody>
          <a:bodyPr/>
          <a:lstStyle/>
          <a:p>
            <a:pPr marL="285750" indent="-285750" algn="just"/>
            <a:r>
              <a:rPr lang="tr-TR" sz="2400" b="1" u="sng" dirty="0"/>
              <a:t>Üretim ve lojistik departmanlarının</a:t>
            </a:r>
            <a:r>
              <a:rPr lang="tr-TR" sz="2400" dirty="0"/>
              <a:t> </a:t>
            </a:r>
            <a:r>
              <a:rPr lang="tr-TR" sz="2400" b="1" u="sng" dirty="0"/>
              <a:t>ortak noktası </a:t>
            </a:r>
            <a:r>
              <a:rPr lang="tr-TR" sz="2400" b="1" dirty="0"/>
              <a:t>olan</a:t>
            </a:r>
            <a:r>
              <a:rPr lang="tr-TR" sz="2400" dirty="0"/>
              <a:t> diğer bir </a:t>
            </a:r>
            <a:r>
              <a:rPr lang="tr-TR" sz="2400" b="1" dirty="0"/>
              <a:t>faaliyet</a:t>
            </a:r>
            <a:r>
              <a:rPr lang="tr-TR" sz="2400" dirty="0"/>
              <a:t>te </a:t>
            </a:r>
            <a:r>
              <a:rPr lang="tr-TR" sz="2400" b="1" u="sng" dirty="0">
                <a:solidFill>
                  <a:srgbClr val="FF0000"/>
                </a:solidFill>
              </a:rPr>
              <a:t>paketleme</a:t>
            </a:r>
            <a:r>
              <a:rPr lang="tr-TR" sz="2400" dirty="0">
                <a:solidFill>
                  <a:srgbClr val="FF0000"/>
                </a:solidFill>
              </a:rPr>
              <a:t>di</a:t>
            </a:r>
            <a:r>
              <a:rPr lang="tr-TR" sz="2400" dirty="0"/>
              <a:t>r. </a:t>
            </a:r>
          </a:p>
          <a:p>
            <a:pPr marL="285750" indent="-285750" algn="just"/>
            <a:r>
              <a:rPr lang="tr-TR" sz="2400" dirty="0"/>
              <a:t>Gerek </a:t>
            </a:r>
            <a:r>
              <a:rPr lang="tr-TR" sz="2400" b="1" u="sng" dirty="0"/>
              <a:t>üretim</a:t>
            </a:r>
            <a:r>
              <a:rPr lang="tr-TR" sz="2400" dirty="0"/>
              <a:t> gerekse </a:t>
            </a:r>
            <a:r>
              <a:rPr lang="tr-TR" sz="2400" b="1" u="sng" dirty="0"/>
              <a:t>lojistik</a:t>
            </a:r>
            <a:r>
              <a:rPr lang="tr-TR" sz="2400" dirty="0"/>
              <a:t> </a:t>
            </a:r>
            <a:r>
              <a:rPr lang="tr-TR" sz="2400" b="1" u="sng" dirty="0"/>
              <a:t>yönetimi açısından</a:t>
            </a:r>
            <a:r>
              <a:rPr lang="tr-TR" sz="2400" dirty="0"/>
              <a:t> </a:t>
            </a:r>
            <a:r>
              <a:rPr lang="tr-TR" sz="2400" b="1" u="sng" dirty="0"/>
              <a:t>paketleme hizmetinin temel amacı</a:t>
            </a:r>
            <a:r>
              <a:rPr lang="tr-TR" sz="2400" dirty="0"/>
              <a:t>, </a:t>
            </a:r>
            <a:r>
              <a:rPr lang="tr-TR" sz="2400" b="1" u="sng" dirty="0"/>
              <a:t>ürünü stoklama</a:t>
            </a:r>
            <a:r>
              <a:rPr lang="tr-TR" sz="2400" dirty="0"/>
              <a:t> ve </a:t>
            </a:r>
            <a:r>
              <a:rPr lang="tr-TR" sz="2400" b="1" u="sng" dirty="0"/>
              <a:t>taşımada</a:t>
            </a:r>
            <a:r>
              <a:rPr lang="tr-TR" sz="2400" dirty="0"/>
              <a:t> </a:t>
            </a:r>
            <a:r>
              <a:rPr lang="tr-TR" sz="2400" b="1" u="sng" dirty="0"/>
              <a:t>dış etkilerden</a:t>
            </a:r>
            <a:r>
              <a:rPr lang="tr-TR" sz="2400" dirty="0"/>
              <a:t> ve </a:t>
            </a:r>
            <a:r>
              <a:rPr lang="tr-TR" sz="2400" b="1" u="sng" dirty="0"/>
              <a:t>tehlikelerden korumak</a:t>
            </a:r>
            <a:r>
              <a:rPr lang="tr-TR" sz="2400" dirty="0"/>
              <a:t>tır.</a:t>
            </a:r>
          </a:p>
          <a:p>
            <a:pPr marL="285750" indent="-285750" algn="just"/>
            <a:r>
              <a:rPr lang="tr-TR" sz="2400" b="1" u="sng" dirty="0">
                <a:solidFill>
                  <a:srgbClr val="FF0000"/>
                </a:solidFill>
              </a:rPr>
              <a:t>Fabrika yer seçimi</a:t>
            </a:r>
            <a:r>
              <a:rPr lang="tr-TR" sz="2400" dirty="0">
                <a:solidFill>
                  <a:srgbClr val="FF0000"/>
                </a:solidFill>
              </a:rPr>
              <a:t>;</a:t>
            </a:r>
            <a:r>
              <a:rPr lang="tr-TR" sz="2400" dirty="0"/>
              <a:t> </a:t>
            </a:r>
            <a:r>
              <a:rPr lang="tr-TR" sz="2400" b="1" u="sng" dirty="0"/>
              <a:t>üretim, pazarlama</a:t>
            </a:r>
            <a:r>
              <a:rPr lang="tr-TR" sz="2400" b="1" dirty="0"/>
              <a:t> ve </a:t>
            </a:r>
            <a:r>
              <a:rPr lang="tr-TR" sz="2400" b="1" u="sng" dirty="0"/>
              <a:t>diğer fonksiyonları etkilediği gibi lojistiği de etki</a:t>
            </a:r>
            <a:r>
              <a:rPr lang="tr-TR" sz="2400" dirty="0"/>
              <a:t>ler. </a:t>
            </a:r>
          </a:p>
          <a:p>
            <a:pPr marL="285750" indent="-285750" algn="just"/>
            <a:r>
              <a:rPr lang="tr-TR" sz="2400" b="1" u="sng" dirty="0"/>
              <a:t>Fabrika yer seçiminde lojistik konular</a:t>
            </a:r>
            <a:r>
              <a:rPr lang="tr-TR" sz="2400" dirty="0"/>
              <a:t>, </a:t>
            </a:r>
            <a:r>
              <a:rPr lang="tr-TR" sz="2400" b="1" u="sng" dirty="0"/>
              <a:t>malzeme tedariki ve fiziksel dağıtımı</a:t>
            </a:r>
            <a:r>
              <a:rPr lang="tr-TR" sz="2400" dirty="0"/>
              <a:t>, </a:t>
            </a:r>
            <a:r>
              <a:rPr lang="tr-TR" sz="2400" b="1" u="sng" dirty="0"/>
              <a:t>ulaşım maliyetlerini</a:t>
            </a:r>
            <a:r>
              <a:rPr lang="tr-TR" sz="2400" dirty="0"/>
              <a:t> de kapsar. </a:t>
            </a:r>
          </a:p>
          <a:p>
            <a:pPr marL="285750" indent="-285750" algn="just"/>
            <a:r>
              <a:rPr lang="tr-TR" sz="2400" b="1" u="sng" dirty="0"/>
              <a:t>Tedarikçilerden hızlı ve güvenilir akışla</a:t>
            </a:r>
            <a:r>
              <a:rPr lang="tr-TR" sz="2400" dirty="0"/>
              <a:t>, </a:t>
            </a:r>
            <a:r>
              <a:rPr lang="tr-TR" sz="2400" b="1" u="sng" dirty="0"/>
              <a:t>hammadde</a:t>
            </a:r>
            <a:r>
              <a:rPr lang="tr-TR" sz="2400" dirty="0"/>
              <a:t> </a:t>
            </a:r>
            <a:r>
              <a:rPr lang="tr-TR" sz="2400" b="1" dirty="0"/>
              <a:t>ve</a:t>
            </a:r>
            <a:r>
              <a:rPr lang="tr-TR" sz="2400" dirty="0"/>
              <a:t> </a:t>
            </a:r>
            <a:r>
              <a:rPr lang="tr-TR" sz="2400" b="1" u="sng" dirty="0"/>
              <a:t>tedarik</a:t>
            </a:r>
            <a:r>
              <a:rPr lang="tr-TR" sz="2400" dirty="0"/>
              <a:t> </a:t>
            </a:r>
            <a:r>
              <a:rPr lang="tr-TR" sz="2400" b="1" u="sng" dirty="0"/>
              <a:t>stoklarının gereksinimleri doğrudan doğruya lojistiği etki</a:t>
            </a:r>
            <a:r>
              <a:rPr lang="tr-TR" sz="2400" dirty="0"/>
              <a:t>leyecektir. </a:t>
            </a:r>
          </a:p>
          <a:p>
            <a:pPr marL="285750" indent="-285750" algn="just"/>
            <a:r>
              <a:rPr lang="tr-TR" sz="2400" b="1" u="sng" dirty="0"/>
              <a:t>Bu nedenle</a:t>
            </a:r>
            <a:r>
              <a:rPr lang="tr-TR" sz="2400" dirty="0"/>
              <a:t> de </a:t>
            </a:r>
            <a:r>
              <a:rPr lang="tr-TR" sz="2400" b="1" u="sng" dirty="0"/>
              <a:t>fabrika yeri seçerken lojistikle ilgili konulara da dikkat edil</a:t>
            </a:r>
            <a:r>
              <a:rPr lang="tr-TR" sz="2400" dirty="0"/>
              <a:t>melidir.</a:t>
            </a:r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6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15ADF90-1062-B60D-A5FD-FC745127B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6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Lojistik – Pazarlama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2508385"/>
            <a:ext cx="10972800" cy="3550671"/>
          </a:xfrm>
        </p:spPr>
        <p:txBody>
          <a:bodyPr/>
          <a:lstStyle/>
          <a:p>
            <a:pPr marL="0" indent="0" algn="ctr">
              <a:buNone/>
            </a:pPr>
            <a:r>
              <a:rPr lang="tr-TR" sz="2667" dirty="0"/>
              <a:t>Pazarlama ve lojistik arasındaki ilişkiyi belirlemek için </a:t>
            </a:r>
            <a:r>
              <a:rPr lang="tr-TR" sz="2667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pazarlama karmasının temel unsurları</a:t>
            </a:r>
            <a:r>
              <a:rPr lang="tr-TR" sz="26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nı </a:t>
            </a:r>
            <a:r>
              <a:rPr lang="tr-TR" sz="2667" dirty="0"/>
              <a:t>(ürün, fiyat, dağıtım, tutundurma) incelemek faydalı olacaktır. </a:t>
            </a:r>
          </a:p>
          <a:p>
            <a:pPr marL="0" indent="0" algn="ctr">
              <a:buNone/>
            </a:pPr>
            <a:endParaRPr lang="tr-TR" sz="2667" dirty="0"/>
          </a:p>
          <a:p>
            <a:pPr algn="ctr"/>
            <a:endParaRPr lang="tr-TR" sz="2667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7</a:t>
            </a:fld>
            <a:endParaRPr lang="en"/>
          </a:p>
        </p:txBody>
      </p:sp>
      <p:pic>
        <p:nvPicPr>
          <p:cNvPr id="2050" name="Picture 2" descr="Pazarlama Çeşitleri Ve Stratejileri | Pazarlama Türkiy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5091" y="3999327"/>
            <a:ext cx="3273907" cy="196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azarlama Kavramı - Pazarlama İletişi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528" y="4129395"/>
            <a:ext cx="3216179" cy="2158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FBE5DE12-D30C-A165-8994-38098B785A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35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Lojistik – Pazarlama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1867" b="1" u="sng" dirty="0">
                <a:solidFill>
                  <a:srgbClr val="C00000"/>
                </a:solidFill>
              </a:rPr>
              <a:t>1. FİYAT: </a:t>
            </a:r>
          </a:p>
          <a:p>
            <a:pPr marL="228594" indent="-228594" algn="just"/>
            <a:r>
              <a:rPr lang="tr-TR" sz="1867" b="1" u="sng" dirty="0"/>
              <a:t>Fiyatlama ile ilgili kararlar</a:t>
            </a:r>
            <a:r>
              <a:rPr lang="tr-TR" sz="1867" dirty="0"/>
              <a:t>, bir organizasyonun </a:t>
            </a:r>
            <a:r>
              <a:rPr lang="tr-TR" sz="1867" b="1" u="sng" dirty="0"/>
              <a:t>finansal</a:t>
            </a:r>
            <a:r>
              <a:rPr lang="tr-TR" sz="1867" b="1" dirty="0"/>
              <a:t> ve </a:t>
            </a:r>
            <a:r>
              <a:rPr lang="tr-TR" sz="1867" b="1" u="sng" dirty="0"/>
              <a:t>şirket hedeflerine ulaşma düzeyini direkt olarak etki</a:t>
            </a:r>
            <a:r>
              <a:rPr lang="tr-TR" sz="1867" dirty="0"/>
              <a:t>ler. </a:t>
            </a:r>
          </a:p>
          <a:p>
            <a:pPr marL="228594" indent="-228594" algn="just"/>
            <a:r>
              <a:rPr lang="tr-TR" sz="1867" b="1" u="sng" dirty="0"/>
              <a:t>Fiyatlama kararları</a:t>
            </a:r>
            <a:r>
              <a:rPr lang="tr-TR" sz="1867" dirty="0"/>
              <a:t>, temelde </a:t>
            </a:r>
            <a:r>
              <a:rPr lang="tr-TR" sz="1867" b="1" u="sng" dirty="0"/>
              <a:t>rakip ürünler</a:t>
            </a:r>
            <a:r>
              <a:rPr lang="tr-TR" sz="1867" b="1" dirty="0"/>
              <a:t> ve </a:t>
            </a:r>
            <a:r>
              <a:rPr lang="tr-TR" sz="1867" b="1" u="sng" dirty="0"/>
              <a:t>onların fiyatları</a:t>
            </a:r>
            <a:r>
              <a:rPr lang="tr-TR" sz="1867" dirty="0"/>
              <a:t>, </a:t>
            </a:r>
            <a:r>
              <a:rPr lang="tr-TR" sz="1867" b="1" u="sng" dirty="0"/>
              <a:t>müşterilerin demografik</a:t>
            </a:r>
            <a:r>
              <a:rPr lang="tr-TR" sz="1867" dirty="0"/>
              <a:t> ve </a:t>
            </a:r>
            <a:r>
              <a:rPr lang="tr-TR" sz="1867" b="1" u="sng" dirty="0"/>
              <a:t>sosyoekonomik koşulları</a:t>
            </a:r>
            <a:r>
              <a:rPr lang="tr-TR" sz="1867" dirty="0"/>
              <a:t> ve </a:t>
            </a:r>
            <a:r>
              <a:rPr lang="tr-TR" sz="1867" b="1" u="sng" dirty="0"/>
              <a:t>ekonomik koşulların sağlıklı bir şekilde analizi</a:t>
            </a:r>
            <a:r>
              <a:rPr lang="tr-TR" sz="1867" dirty="0"/>
              <a:t>ni gerektirir. </a:t>
            </a:r>
          </a:p>
          <a:p>
            <a:pPr marL="0" indent="0" algn="just">
              <a:buNone/>
            </a:pPr>
            <a:r>
              <a:rPr lang="tr-TR" sz="1867" b="1" u="sng" dirty="0"/>
              <a:t>Bu analiz</a:t>
            </a:r>
            <a:r>
              <a:rPr lang="tr-TR" sz="1867" dirty="0"/>
              <a:t>, </a:t>
            </a:r>
            <a:r>
              <a:rPr lang="tr-TR" sz="1867" b="1" u="sng" dirty="0"/>
              <a:t>fiyatlama stratejisi geliştirmek</a:t>
            </a:r>
            <a:r>
              <a:rPr lang="tr-TR" sz="1867" dirty="0"/>
              <a:t> </a:t>
            </a:r>
            <a:r>
              <a:rPr lang="tr-TR" sz="1867" b="1" dirty="0"/>
              <a:t>ve</a:t>
            </a:r>
            <a:r>
              <a:rPr lang="tr-TR" sz="1867" dirty="0"/>
              <a:t> </a:t>
            </a:r>
            <a:r>
              <a:rPr lang="tr-TR" sz="1867" b="1" u="sng" dirty="0"/>
              <a:t>ürünlerin pazar fiyatlarını oluşturmak</a:t>
            </a:r>
            <a:r>
              <a:rPr lang="tr-TR" sz="1867" dirty="0"/>
              <a:t> </a:t>
            </a:r>
            <a:r>
              <a:rPr lang="tr-TR" sz="1867" b="1" dirty="0"/>
              <a:t>için kritik bir adım</a:t>
            </a:r>
            <a:r>
              <a:rPr lang="tr-TR" sz="1867" dirty="0"/>
              <a:t>dır. </a:t>
            </a:r>
          </a:p>
          <a:p>
            <a:pPr marL="0" indent="0" algn="just">
              <a:buNone/>
            </a:pPr>
            <a:endParaRPr lang="tr-TR" sz="1867" dirty="0"/>
          </a:p>
          <a:p>
            <a:pPr marL="228594" indent="-228594" algn="just"/>
            <a:r>
              <a:rPr lang="tr-TR" sz="1867" b="1" u="sng" dirty="0"/>
              <a:t>Lojistik açıdan bakılırsa</a:t>
            </a:r>
            <a:r>
              <a:rPr lang="tr-TR" sz="1867" dirty="0"/>
              <a:t>; nakliye şirketleri için </a:t>
            </a:r>
            <a:r>
              <a:rPr lang="tr-TR" sz="1867" b="1" u="sng" dirty="0">
                <a:solidFill>
                  <a:srgbClr val="FF0000"/>
                </a:solidFill>
              </a:rPr>
              <a:t>sevkiyat büyüklüğüne uygun fiyatlar belirlemek</a:t>
            </a:r>
            <a:r>
              <a:rPr lang="tr-TR" sz="1867" dirty="0">
                <a:solidFill>
                  <a:srgbClr val="FF0000"/>
                </a:solidFill>
              </a:rPr>
              <a:t> oldukça önemlidir. </a:t>
            </a:r>
          </a:p>
          <a:p>
            <a:pPr marL="0" indent="0" algn="just">
              <a:buNone/>
            </a:pPr>
            <a:r>
              <a:rPr lang="tr-TR" sz="1867" b="1" u="sng" dirty="0"/>
              <a:t>Büyük miktarların nakliyesinde</a:t>
            </a:r>
            <a:r>
              <a:rPr lang="tr-TR" sz="1867" dirty="0"/>
              <a:t>, </a:t>
            </a:r>
            <a:r>
              <a:rPr lang="tr-TR" sz="1867" b="1" u="sng" dirty="0"/>
              <a:t>maliyetler düşecek</a:t>
            </a:r>
            <a:r>
              <a:rPr lang="tr-TR" sz="1867" dirty="0"/>
              <a:t> ve </a:t>
            </a:r>
            <a:r>
              <a:rPr lang="tr-TR" sz="1867" b="1" u="sng" dirty="0"/>
              <a:t>bu düşüş fiyata da yansıyacaktır.</a:t>
            </a:r>
            <a:r>
              <a:rPr lang="tr-TR" sz="1867" dirty="0"/>
              <a:t> </a:t>
            </a:r>
          </a:p>
          <a:p>
            <a:pPr marL="0" indent="0" algn="just">
              <a:buNone/>
            </a:pPr>
            <a:r>
              <a:rPr lang="tr-TR" sz="1867" dirty="0"/>
              <a:t>Ayrıca, </a:t>
            </a:r>
            <a:r>
              <a:rPr lang="tr-TR" sz="1867" b="1" u="sng" dirty="0"/>
              <a:t>büyük miktarlardaki siparişlerde</a:t>
            </a:r>
            <a:r>
              <a:rPr lang="tr-TR" sz="1867" dirty="0"/>
              <a:t> </a:t>
            </a:r>
            <a:r>
              <a:rPr lang="tr-TR" sz="1867" b="1" u="sng" dirty="0"/>
              <a:t>üretici firma</a:t>
            </a:r>
            <a:r>
              <a:rPr lang="tr-TR" sz="1867" dirty="0"/>
              <a:t> da </a:t>
            </a:r>
            <a:r>
              <a:rPr lang="tr-TR" sz="1867" b="1" u="sng" dirty="0"/>
              <a:t>müşterilerine indirim yapabilecek</a:t>
            </a:r>
            <a:r>
              <a:rPr lang="tr-TR" sz="1867" dirty="0"/>
              <a:t>tir. </a:t>
            </a:r>
          </a:p>
          <a:p>
            <a:endParaRPr lang="tr-TR" sz="1867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8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5F94944-4C26-88F5-5E7A-6C8B0189F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348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Lojistik – Pazarlama İlişkisi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926585"/>
            <a:ext cx="10972800" cy="469680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133" b="1" u="sng" dirty="0">
                <a:solidFill>
                  <a:srgbClr val="C00000"/>
                </a:solidFill>
              </a:rPr>
              <a:t>2.Ürün:</a:t>
            </a:r>
            <a:r>
              <a:rPr lang="tr-TR" sz="2133" dirty="0">
                <a:solidFill>
                  <a:srgbClr val="C00000"/>
                </a:solidFill>
              </a:rPr>
              <a:t> </a:t>
            </a:r>
            <a:r>
              <a:rPr lang="tr-TR" sz="2133" b="1" u="sng" dirty="0"/>
              <a:t>Serbest piyasa ekonomilerinde pazarlar sürekli olarak yeni ürünlerle tanışır</a:t>
            </a:r>
            <a:r>
              <a:rPr lang="tr-TR" sz="2133" dirty="0"/>
              <a:t>lar. </a:t>
            </a:r>
          </a:p>
          <a:p>
            <a:pPr marL="380990" indent="-380990" algn="just"/>
            <a:endParaRPr lang="tr-TR" sz="2133" dirty="0"/>
          </a:p>
          <a:p>
            <a:pPr marL="380990" indent="-380990" algn="just"/>
            <a:r>
              <a:rPr lang="tr-TR" sz="2133" b="1" u="sng" dirty="0"/>
              <a:t>Ürünlerin </a:t>
            </a:r>
            <a:r>
              <a:rPr lang="tr-TR" sz="2133" b="1" u="sng" dirty="0">
                <a:solidFill>
                  <a:srgbClr val="FF0000"/>
                </a:solidFill>
              </a:rPr>
              <a:t>boyutu, şekli, ağırlığı, ambalajı</a:t>
            </a:r>
            <a:r>
              <a:rPr lang="tr-TR" sz="2133" b="1" dirty="0">
                <a:solidFill>
                  <a:srgbClr val="FF0000"/>
                </a:solidFill>
              </a:rPr>
              <a:t> ve </a:t>
            </a:r>
            <a:r>
              <a:rPr lang="tr-TR" sz="2133" b="1" u="sng" dirty="0">
                <a:solidFill>
                  <a:srgbClr val="FF0000"/>
                </a:solidFill>
              </a:rPr>
              <a:t>diğer fiziksel boyutları</a:t>
            </a:r>
            <a:r>
              <a:rPr lang="tr-TR" sz="2133" dirty="0">
                <a:solidFill>
                  <a:srgbClr val="FF0000"/>
                </a:solidFill>
              </a:rPr>
              <a:t> </a:t>
            </a:r>
            <a:r>
              <a:rPr lang="tr-TR" sz="2133" b="1" u="sng" dirty="0"/>
              <a:t>lojistiğin ürünleri </a:t>
            </a:r>
            <a:r>
              <a:rPr lang="tr-TR" sz="2133" b="1" u="sng" dirty="0">
                <a:solidFill>
                  <a:srgbClr val="FF0000"/>
                </a:solidFill>
              </a:rPr>
              <a:t>stoklama</a:t>
            </a:r>
            <a:r>
              <a:rPr lang="tr-TR" sz="2133" b="1" dirty="0">
                <a:solidFill>
                  <a:srgbClr val="FF0000"/>
                </a:solidFill>
              </a:rPr>
              <a:t> ve </a:t>
            </a:r>
            <a:r>
              <a:rPr lang="tr-TR" sz="2133" b="1" u="sng" dirty="0">
                <a:solidFill>
                  <a:srgbClr val="FF0000"/>
                </a:solidFill>
              </a:rPr>
              <a:t>taşıma yeteneğini etkil</a:t>
            </a:r>
            <a:r>
              <a:rPr lang="tr-TR" sz="2133" dirty="0">
                <a:solidFill>
                  <a:srgbClr val="FF0000"/>
                </a:solidFill>
              </a:rPr>
              <a:t>er</a:t>
            </a:r>
            <a:r>
              <a:rPr lang="tr-TR" sz="2133" dirty="0"/>
              <a:t>. </a:t>
            </a:r>
          </a:p>
          <a:p>
            <a:pPr marL="380990" indent="-380990" algn="just"/>
            <a:endParaRPr lang="tr-TR" sz="2133" dirty="0"/>
          </a:p>
          <a:p>
            <a:pPr marL="380990" indent="-380990" algn="just"/>
            <a:r>
              <a:rPr lang="tr-TR" sz="2133" b="1" u="sng" dirty="0">
                <a:solidFill>
                  <a:srgbClr val="FF0000"/>
                </a:solidFill>
              </a:rPr>
              <a:t>Bu nedenle</a:t>
            </a:r>
            <a:r>
              <a:rPr lang="tr-TR" sz="2133" dirty="0">
                <a:solidFill>
                  <a:srgbClr val="FF0000"/>
                </a:solidFill>
              </a:rPr>
              <a:t>, </a:t>
            </a:r>
            <a:r>
              <a:rPr lang="tr-TR" sz="2133" b="1" u="sng" dirty="0">
                <a:solidFill>
                  <a:srgbClr val="FF0000"/>
                </a:solidFill>
              </a:rPr>
              <a:t>lojistik</a:t>
            </a:r>
            <a:r>
              <a:rPr lang="tr-TR" sz="2133" b="1" dirty="0">
                <a:solidFill>
                  <a:srgbClr val="FF0000"/>
                </a:solidFill>
              </a:rPr>
              <a:t> ve </a:t>
            </a:r>
            <a:r>
              <a:rPr lang="tr-TR" sz="2133" b="1" u="sng" dirty="0">
                <a:solidFill>
                  <a:srgbClr val="FF0000"/>
                </a:solidFill>
              </a:rPr>
              <a:t>pazarlama bölümü</a:t>
            </a:r>
            <a:r>
              <a:rPr lang="tr-TR" sz="2133" b="1" dirty="0">
                <a:solidFill>
                  <a:srgbClr val="FF0000"/>
                </a:solidFill>
              </a:rPr>
              <a:t> </a:t>
            </a:r>
            <a:r>
              <a:rPr lang="tr-TR" sz="2133" b="1" u="sng" dirty="0">
                <a:solidFill>
                  <a:srgbClr val="FF0000"/>
                </a:solidFill>
              </a:rPr>
              <a:t>yeni ürünün fiziksel boyutlarını</a:t>
            </a:r>
            <a:r>
              <a:rPr lang="tr-TR" sz="2133" dirty="0">
                <a:solidFill>
                  <a:srgbClr val="FF0000"/>
                </a:solidFill>
              </a:rPr>
              <a:t> </a:t>
            </a:r>
            <a:r>
              <a:rPr lang="tr-TR" sz="2133" b="1" u="sng" dirty="0">
                <a:solidFill>
                  <a:srgbClr val="FF0000"/>
                </a:solidFill>
              </a:rPr>
              <a:t>saptarken</a:t>
            </a:r>
            <a:r>
              <a:rPr lang="tr-TR" sz="2133" dirty="0">
                <a:solidFill>
                  <a:srgbClr val="FF0000"/>
                </a:solidFill>
              </a:rPr>
              <a:t> </a:t>
            </a:r>
            <a:r>
              <a:rPr lang="tr-TR" sz="2133" b="1" u="sng" dirty="0">
                <a:solidFill>
                  <a:srgbClr val="FF0000"/>
                </a:solidFill>
              </a:rPr>
              <a:t>ürün hakkında fikirlerini ortaya koymalı</a:t>
            </a:r>
            <a:r>
              <a:rPr lang="tr-TR" sz="2133" dirty="0">
                <a:solidFill>
                  <a:srgbClr val="FF0000"/>
                </a:solidFill>
              </a:rPr>
              <a:t>dır</a:t>
            </a:r>
            <a:r>
              <a:rPr lang="tr-TR" sz="2133" dirty="0"/>
              <a:t>.</a:t>
            </a:r>
          </a:p>
          <a:p>
            <a:pPr marL="0" indent="0" algn="just">
              <a:buNone/>
            </a:pPr>
            <a:endParaRPr lang="tr-TR" sz="2133" dirty="0"/>
          </a:p>
          <a:p>
            <a:pPr marL="380990" indent="-380990" algn="just"/>
            <a:r>
              <a:rPr lang="tr-TR" sz="2133" b="1" u="sng" dirty="0"/>
              <a:t>Ürünün </a:t>
            </a:r>
            <a:r>
              <a:rPr lang="tr-TR" sz="2133" b="1" u="sng" dirty="0">
                <a:solidFill>
                  <a:srgbClr val="FF0000"/>
                </a:solidFill>
              </a:rPr>
              <a:t>fiziksel boyutları</a:t>
            </a:r>
            <a:r>
              <a:rPr lang="tr-TR" sz="2133" b="1" dirty="0">
                <a:solidFill>
                  <a:srgbClr val="FF0000"/>
                </a:solidFill>
              </a:rPr>
              <a:t>,</a:t>
            </a:r>
            <a:r>
              <a:rPr lang="tr-TR" sz="2133" dirty="0">
                <a:solidFill>
                  <a:srgbClr val="FF0000"/>
                </a:solidFill>
              </a:rPr>
              <a:t> </a:t>
            </a:r>
            <a:r>
              <a:rPr lang="tr-TR" sz="2133" b="1" u="sng" dirty="0">
                <a:solidFill>
                  <a:srgbClr val="FF0000"/>
                </a:solidFill>
              </a:rPr>
              <a:t>stoklama</a:t>
            </a:r>
            <a:r>
              <a:rPr lang="tr-TR" sz="2133" b="1" dirty="0">
                <a:solidFill>
                  <a:srgbClr val="FF0000"/>
                </a:solidFill>
              </a:rPr>
              <a:t> ve </a:t>
            </a:r>
            <a:r>
              <a:rPr lang="tr-TR" sz="2133" b="1" u="sng" dirty="0">
                <a:solidFill>
                  <a:srgbClr val="FF0000"/>
                </a:solidFill>
              </a:rPr>
              <a:t>taşıma sistemlerini</a:t>
            </a:r>
            <a:r>
              <a:rPr lang="tr-TR" sz="2133" dirty="0">
                <a:solidFill>
                  <a:srgbClr val="FF0000"/>
                </a:solidFill>
              </a:rPr>
              <a:t> </a:t>
            </a:r>
            <a:r>
              <a:rPr lang="tr-TR" sz="2133" b="1" dirty="0">
                <a:solidFill>
                  <a:srgbClr val="FF0000"/>
                </a:solidFill>
              </a:rPr>
              <a:t>ve</a:t>
            </a:r>
            <a:r>
              <a:rPr lang="tr-TR" sz="2133" dirty="0">
                <a:solidFill>
                  <a:srgbClr val="FF0000"/>
                </a:solidFill>
              </a:rPr>
              <a:t> </a:t>
            </a:r>
            <a:r>
              <a:rPr lang="tr-TR" sz="2133" b="1" u="sng" dirty="0">
                <a:solidFill>
                  <a:srgbClr val="FF0000"/>
                </a:solidFill>
              </a:rPr>
              <a:t>maliyetlerini</a:t>
            </a:r>
            <a:r>
              <a:rPr lang="tr-TR" sz="2133" dirty="0">
                <a:solidFill>
                  <a:srgbClr val="FF0000"/>
                </a:solidFill>
              </a:rPr>
              <a:t> de </a:t>
            </a:r>
            <a:r>
              <a:rPr lang="tr-TR" sz="2133" b="1" u="sng" dirty="0">
                <a:solidFill>
                  <a:srgbClr val="FF0000"/>
                </a:solidFill>
              </a:rPr>
              <a:t>etki</a:t>
            </a:r>
            <a:r>
              <a:rPr lang="tr-TR" sz="2133" dirty="0">
                <a:solidFill>
                  <a:srgbClr val="FF0000"/>
                </a:solidFill>
              </a:rPr>
              <a:t>ler.</a:t>
            </a:r>
          </a:p>
          <a:p>
            <a:pPr marL="0" indent="0" algn="just">
              <a:buNone/>
            </a:pPr>
            <a:endParaRPr lang="tr-TR" sz="2133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9</a:t>
            </a:fld>
            <a:endParaRPr lang="en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66691F9-6748-010B-7512-CA96F177F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6311"/>
            <a:ext cx="765277" cy="76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68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E186D569-A01C-4F45-AAF1-864DBE8C5190}" vid="{74AB5668-79A6-4A16-A75E-42D055DD1C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tasarım-şablon</Template>
  <TotalTime>315</TotalTime>
  <Words>1882</Words>
  <Application>Microsoft Macintosh PowerPoint</Application>
  <PresentationFormat>Geniş ekran</PresentationFormat>
  <Paragraphs>176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Arial</vt:lpstr>
      <vt:lpstr>Calibri</vt:lpstr>
      <vt:lpstr>Candara</vt:lpstr>
      <vt:lpstr>Raleway</vt:lpstr>
      <vt:lpstr>Wingdings</vt:lpstr>
      <vt:lpstr>Office Teması</vt:lpstr>
      <vt:lpstr>LOJİSTİK PLANLAMA DERSİ  LOJİSTİĞİN İŞLETME FONKSİYONLARIYLA İLİŞKİSİ </vt:lpstr>
      <vt:lpstr> Lojistiğin İşletme Fonksiyonlarıyla İlişkisi </vt:lpstr>
      <vt:lpstr>1. Lojistik – Üretim İlişkisi</vt:lpstr>
      <vt:lpstr>1. Lojistik – Üretim İlişkisi</vt:lpstr>
      <vt:lpstr>1. Lojistik – Üretim İlişkisi</vt:lpstr>
      <vt:lpstr>1. Lojistik – Üretim İlişkisi</vt:lpstr>
      <vt:lpstr>2. Lojistik – Pazarlama İlişkisi</vt:lpstr>
      <vt:lpstr>2. Lojistik – Pazarlama İlişkisi</vt:lpstr>
      <vt:lpstr>2. Lojistik – Pazarlama İlişkisi</vt:lpstr>
      <vt:lpstr>2. Lojistik – Pazarlama İlişkisi</vt:lpstr>
      <vt:lpstr>2. Lojistik – Pazarlama İlişkisi</vt:lpstr>
      <vt:lpstr>2. Lojistik – Pazarlama İlişkisi</vt:lpstr>
      <vt:lpstr>2. Lojistik – Pazarlama İlişkisi</vt:lpstr>
      <vt:lpstr>3. Lojistik – Satın Alma İlişkisi</vt:lpstr>
      <vt:lpstr>3. Lojistik – Satın Alma İlişkisi </vt:lpstr>
      <vt:lpstr>4. Lojistik – İnsan Kaynakları Yönetimi İlişkisi</vt:lpstr>
      <vt:lpstr>5. Lojistik – Finans İlişkisi </vt:lpstr>
      <vt:lpstr>5. Lojistik – Finans İlişkisi </vt:lpstr>
      <vt:lpstr> 6. Lojistik – Muhasebe İlişkisi </vt:lpstr>
      <vt:lpstr>7. Lojistik – Kalite İlişkisi </vt:lpstr>
      <vt:lpstr>KAYNAKÇA</vt:lpstr>
      <vt:lpstr>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Yazar</dc:creator>
  <cp:lastModifiedBy>Nazlıcan Dindarik</cp:lastModifiedBy>
  <cp:revision>42</cp:revision>
  <dcterms:created xsi:type="dcterms:W3CDTF">2018-12-07T13:23:10Z</dcterms:created>
  <dcterms:modified xsi:type="dcterms:W3CDTF">2025-07-16T14:35:20Z</dcterms:modified>
</cp:coreProperties>
</file>