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277" r:id="rId5"/>
    <p:sldId id="288" r:id="rId6"/>
    <p:sldId id="289" r:id="rId7"/>
    <p:sldId id="290" r:id="rId8"/>
    <p:sldId id="285" r:id="rId9"/>
    <p:sldId id="296" r:id="rId10"/>
    <p:sldId id="297" r:id="rId11"/>
    <p:sldId id="294" r:id="rId12"/>
    <p:sldId id="282" r:id="rId13"/>
    <p:sldId id="299" r:id="rId14"/>
    <p:sldId id="300" r:id="rId15"/>
    <p:sldId id="298" r:id="rId16"/>
    <p:sldId id="284" r:id="rId17"/>
    <p:sldId id="283" r:id="rId18"/>
    <p:sldId id="292" r:id="rId19"/>
    <p:sldId id="287" r:id="rId20"/>
    <p:sldId id="286" r:id="rId21"/>
    <p:sldId id="291" r:id="rId22"/>
    <p:sldId id="279"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acarindex.com/dosyalar/makale/acarindex-1423907313.pdf" TargetMode="External"/><Relationship Id="rId3" Type="http://schemas.openxmlformats.org/officeDocument/2006/relationships/hyperlink" Target="https://www.etymonline.com/search?q=assimilation" TargetMode="External"/><Relationship Id="rId7" Type="http://schemas.openxmlformats.org/officeDocument/2006/relationships/hyperlink" Target="https://medium.com/@Wolfestone/the-benefits-of-multiculturalism-in-the-workplace-8ceaed3a8abf" TargetMode="External"/><Relationship Id="rId2" Type="http://schemas.openxmlformats.org/officeDocument/2006/relationships/hyperlink" Target="https://dictionary.cambridge.org/dictionary/english/assimilation" TargetMode="External"/><Relationship Id="rId1" Type="http://schemas.openxmlformats.org/officeDocument/2006/relationships/slideLayout" Target="../slideLayouts/slideLayout2.xml"/><Relationship Id="rId6" Type="http://schemas.openxmlformats.org/officeDocument/2006/relationships/hyperlink" Target="https://tuesdayjustice.wordpress.com/2016/11/01/multiculturalism-primer/" TargetMode="External"/><Relationship Id="rId5" Type="http://schemas.openxmlformats.org/officeDocument/2006/relationships/hyperlink" Target="https://plato.stanford.edu/archives/win2024/entries/multiculturalism/" TargetMode="External"/><Relationship Id="rId4" Type="http://schemas.openxmlformats.org/officeDocument/2006/relationships/hyperlink" Target="https://www.merriam-webster.com/dictionary/multiculturalis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80693" y="378623"/>
            <a:ext cx="7766936" cy="3535489"/>
          </a:xfrm>
        </p:spPr>
        <p:txBody>
          <a:bodyPr/>
          <a:lstStyle/>
          <a:p>
            <a:pPr algn="ct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2. HAFTA</a:t>
            </a:r>
            <a:br>
              <a:rPr lang="tr-TR" sz="3200" b="1" dirty="0">
                <a:solidFill>
                  <a:schemeClr val="tx1"/>
                </a:solidFill>
              </a:rPr>
            </a:br>
            <a:r>
              <a:rPr lang="tr-TR" sz="3200" b="1" dirty="0">
                <a:solidFill>
                  <a:schemeClr val="tx1"/>
                </a:solidFill>
              </a:rPr>
              <a:t> Kültürel Çeşitlilik ve Çok Kültürlülük: Çeşitli Yaklaşımlar</a:t>
            </a:r>
            <a:br>
              <a:rPr lang="tr-TR" sz="3200" b="1" dirty="0">
                <a:solidFill>
                  <a:schemeClr val="tx1"/>
                </a:solidFill>
              </a:rPr>
            </a:b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8B7B6-A211-96EE-975A-DCAEB9C8AED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712832-CA7E-7F88-835D-B967E846177D}"/>
              </a:ext>
            </a:extLst>
          </p:cNvPr>
          <p:cNvSpPr>
            <a:spLocks noGrp="1"/>
          </p:cNvSpPr>
          <p:nvPr>
            <p:ph type="title"/>
          </p:nvPr>
        </p:nvSpPr>
        <p:spPr>
          <a:xfrm>
            <a:off x="775658" y="44244"/>
            <a:ext cx="8596668" cy="457201"/>
          </a:xfrm>
        </p:spPr>
        <p:txBody>
          <a:bodyPr>
            <a:normAutofit/>
          </a:bodyPr>
          <a:lstStyle/>
          <a:p>
            <a:pPr algn="ctr"/>
            <a:r>
              <a:rPr lang="tr-TR" sz="2400" b="1" dirty="0"/>
              <a:t>ÇOK KÜLTÜRLÜLÜK: İLİŞKİLİ KAVRAMLAR</a:t>
            </a:r>
            <a:endParaRPr lang="en-US" sz="2400" b="1" dirty="0"/>
          </a:p>
        </p:txBody>
      </p:sp>
      <p:sp>
        <p:nvSpPr>
          <p:cNvPr id="3" name="İçerik Yer Tutucusu 2">
            <a:extLst>
              <a:ext uri="{FF2B5EF4-FFF2-40B4-BE49-F238E27FC236}">
                <a16:creationId xmlns:a16="http://schemas.microsoft.com/office/drawing/2014/main" id="{51BA5738-8866-3866-CC04-5F9C580B00CD}"/>
              </a:ext>
            </a:extLst>
          </p:cNvPr>
          <p:cNvSpPr>
            <a:spLocks noGrp="1"/>
          </p:cNvSpPr>
          <p:nvPr>
            <p:ph idx="1"/>
          </p:nvPr>
        </p:nvSpPr>
        <p:spPr>
          <a:xfrm>
            <a:off x="649891" y="791496"/>
            <a:ext cx="9438005" cy="5294672"/>
          </a:xfrm>
        </p:spPr>
        <p:txBody>
          <a:bodyPr>
            <a:noAutofit/>
          </a:bodyPr>
          <a:lstStyle/>
          <a:p>
            <a:pPr algn="just"/>
            <a:r>
              <a:rPr lang="tr-TR" sz="1600" b="1" u="sng" dirty="0"/>
              <a:t>Ulus İnşası (</a:t>
            </a:r>
            <a:r>
              <a:rPr lang="tr-TR" sz="1600" b="1" u="sng" dirty="0" err="1"/>
              <a:t>Nation</a:t>
            </a:r>
            <a:r>
              <a:rPr lang="tr-TR" sz="1600" b="1" u="sng" dirty="0"/>
              <a:t> </a:t>
            </a:r>
            <a:r>
              <a:rPr lang="tr-TR" sz="1600" b="1" u="sng" dirty="0" err="1"/>
              <a:t>Building</a:t>
            </a:r>
            <a:r>
              <a:rPr lang="tr-TR" sz="1600" b="1" u="sng" dirty="0"/>
              <a:t>):</a:t>
            </a:r>
            <a:r>
              <a:rPr lang="tr-TR" sz="1600" b="1" dirty="0"/>
              <a:t> Farklı kimlikleri, kültürleri ve grupları ortak bir ulusal kimlik altında toplamaya yönelik devlet politikası ve süreç. Bu süreç, dışlayıcı ve ideolojik olabilmektedir.</a:t>
            </a:r>
          </a:p>
          <a:p>
            <a:pPr algn="just"/>
            <a:r>
              <a:rPr lang="tr-TR" sz="1600" b="1" u="sng" dirty="0"/>
              <a:t>Homojen Toplum</a:t>
            </a:r>
            <a:r>
              <a:rPr lang="tr-TR" sz="1600" b="1" dirty="0"/>
              <a:t>: Kültürel, dilsel, dini ve etnik açıdan benzer özellikler taşıyan, içte uyum ve birlik sağlayan topluluk (Geçmişte olduğu gibi günümüzde de etnik olarak homojen bir toplum yoktur. Çok-</a:t>
            </a:r>
            <a:r>
              <a:rPr lang="tr-TR" sz="1600" b="1" dirty="0" err="1"/>
              <a:t>etnili</a:t>
            </a:r>
            <a:r>
              <a:rPr lang="tr-TR" sz="1600" b="1" dirty="0"/>
              <a:t> bir toplum gerçeği karşısında devletlerin benimsedikleri kurallar bütünü tek-</a:t>
            </a:r>
            <a:r>
              <a:rPr lang="tr-TR" sz="1600" b="1" dirty="0" err="1"/>
              <a:t>etnili</a:t>
            </a:r>
            <a:r>
              <a:rPr lang="tr-TR" sz="1600" b="1" dirty="0"/>
              <a:t>, çok-</a:t>
            </a:r>
            <a:r>
              <a:rPr lang="tr-TR" sz="1600" b="1" dirty="0" err="1"/>
              <a:t>etnili</a:t>
            </a:r>
            <a:r>
              <a:rPr lang="tr-TR" sz="1600" b="1" dirty="0"/>
              <a:t> ve gayri-etnik rejimler olarak tanımlanabilir).</a:t>
            </a:r>
          </a:p>
          <a:p>
            <a:pPr algn="just"/>
            <a:r>
              <a:rPr lang="tr-TR" sz="1600" b="1" u="sng" dirty="0"/>
              <a:t>Ulus-İktidar (Ulus-Devlet</a:t>
            </a:r>
            <a:r>
              <a:rPr lang="tr-TR" sz="1600" b="1" dirty="0"/>
              <a:t>): Kendi kimliğine, kültürüne ve tarihine dayalı olarak bağımsız egemen devlet. Ulus ile devletin birleşimi.</a:t>
            </a:r>
          </a:p>
          <a:p>
            <a:pPr algn="just"/>
            <a:r>
              <a:rPr lang="tr-TR" sz="1600" b="1" u="sng" dirty="0"/>
              <a:t>Etnik Kimlik ile Millet Arasındaki Fark</a:t>
            </a:r>
            <a:r>
              <a:rPr lang="tr-TR" sz="1600" b="1" dirty="0"/>
              <a:t>: Etnik kimlik bireysel ve kültürel bağlara dayanırken, millet daha çok ortak tarih, dil, kültür ve fiili toprak bağlantısına bağlıdır. Etnik kimlikler çoğu zaman devlet sınırlarının dışında kalabilir.</a:t>
            </a:r>
          </a:p>
          <a:p>
            <a:pPr algn="just"/>
            <a:r>
              <a:rPr lang="tr-TR" sz="1600" b="1" u="sng" dirty="0"/>
              <a:t>Etnisitenin Biyolojik ve Sosyal Boyutları</a:t>
            </a:r>
            <a:r>
              <a:rPr lang="tr-TR" sz="1600" b="1" dirty="0"/>
              <a:t>: Biyolojik olarak ırksal özellikler (fiziksel görünüm), sosyal olarak ise ortak dil, din, kültür ve gelenekler temel alınır; etnisite biyolojik değil, kültürel ve toplumsal bir kavramdır.</a:t>
            </a:r>
          </a:p>
        </p:txBody>
      </p:sp>
    </p:spTree>
    <p:extLst>
      <p:ext uri="{BB962C8B-B14F-4D97-AF65-F5344CB8AC3E}">
        <p14:creationId xmlns:p14="http://schemas.microsoft.com/office/powerpoint/2010/main" val="424626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B990-22C8-C34E-B29A-84B07F72E13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7ECE25A-3E55-8BA2-05C3-49E3F4A282A1}"/>
              </a:ext>
            </a:extLst>
          </p:cNvPr>
          <p:cNvSpPr>
            <a:spLocks noGrp="1"/>
          </p:cNvSpPr>
          <p:nvPr>
            <p:ph type="title"/>
          </p:nvPr>
        </p:nvSpPr>
        <p:spPr>
          <a:xfrm>
            <a:off x="775658" y="44244"/>
            <a:ext cx="8596668" cy="457201"/>
          </a:xfrm>
        </p:spPr>
        <p:txBody>
          <a:bodyPr>
            <a:normAutofit/>
          </a:bodyPr>
          <a:lstStyle/>
          <a:p>
            <a:pPr algn="ctr"/>
            <a:r>
              <a:rPr lang="tr-TR" sz="2400" b="1" dirty="0"/>
              <a:t>ÇOK KÜLTÜRLÜLÜK: İLİŞKİLİ KAVRAMLAR</a:t>
            </a:r>
            <a:endParaRPr lang="en-US" sz="2400" b="1" dirty="0"/>
          </a:p>
        </p:txBody>
      </p:sp>
      <p:sp>
        <p:nvSpPr>
          <p:cNvPr id="3" name="İçerik Yer Tutucusu 2">
            <a:extLst>
              <a:ext uri="{FF2B5EF4-FFF2-40B4-BE49-F238E27FC236}">
                <a16:creationId xmlns:a16="http://schemas.microsoft.com/office/drawing/2014/main" id="{08C4D508-6ED2-12DF-E3FE-1B7A783422B7}"/>
              </a:ext>
            </a:extLst>
          </p:cNvPr>
          <p:cNvSpPr>
            <a:spLocks noGrp="1"/>
          </p:cNvSpPr>
          <p:nvPr>
            <p:ph idx="1"/>
          </p:nvPr>
        </p:nvSpPr>
        <p:spPr>
          <a:xfrm>
            <a:off x="649891" y="791496"/>
            <a:ext cx="9438005" cy="5486401"/>
          </a:xfrm>
        </p:spPr>
        <p:txBody>
          <a:bodyPr>
            <a:noAutofit/>
          </a:bodyPr>
          <a:lstStyle/>
          <a:p>
            <a:pPr marL="0" indent="0" algn="just">
              <a:buNone/>
            </a:pPr>
            <a:r>
              <a:rPr lang="tr-TR" sz="1400" b="1" u="sng" dirty="0"/>
              <a:t>Özetle, </a:t>
            </a:r>
          </a:p>
          <a:p>
            <a:pPr algn="just"/>
            <a:r>
              <a:rPr lang="tr-TR" sz="1400" b="1" dirty="0"/>
              <a:t>Çok kültürlülük, toplumsal ve siyasi bağlamda içselleştirildikçe, bazı kavramların yeniden gözden geçirilmesini ve geleneksel anlayışların sorgulanmasını gerektirebilir. Bunlar, özellikle, klasik egemenlik ve modern devlet anlayışları, küreselleşme ve liberalizm gibi kavramlardır. </a:t>
            </a:r>
          </a:p>
          <a:p>
            <a:pPr algn="just"/>
            <a:r>
              <a:rPr lang="tr-TR" sz="1400" b="1" dirty="0"/>
              <a:t>Özellikle, klasik egemenlik kuramı (mutlak, sınırlandırılamaz, bölünemez) ile ulus-devlet anlayışı, uluslararası hukuk ve çok uluslu yapıların ortaya çıkmasıyla dönüşüme uğramaktadır. </a:t>
            </a:r>
          </a:p>
          <a:p>
            <a:pPr algn="just"/>
            <a:r>
              <a:rPr lang="tr-TR" sz="1400" b="1" dirty="0"/>
              <a:t>Ayrıca, küreselleşme ile kimlikler ve kültürel sınırlar bulanıklaştığından, milliyetçilik, etnisite ve ulus kavramlarının anlamları da değişime uğramıştır.</a:t>
            </a:r>
          </a:p>
          <a:p>
            <a:pPr algn="just"/>
            <a:r>
              <a:rPr lang="tr-TR" sz="1400" b="1" dirty="0"/>
              <a:t>Bu bağlamda, insan hakları ve demokrasi kavramlarının evrensel değerler olarak yükselişi ve bunların küresel bağlamda yeniden değerlendirilmesi gerekliliği de söz konusudur. </a:t>
            </a:r>
          </a:p>
          <a:p>
            <a:pPr algn="just"/>
            <a:r>
              <a:rPr lang="tr-TR" sz="1400" b="1" dirty="0"/>
              <a:t>Ayrıca, çok kültürlülük ve kültürlerarası iletişimin artmasıyla ortaya çıkan ötekileştirme, yabancı düşmanlığı ve ayrımcılık gibi sorunlar, bu kavramların yeni yaklaşımlarla ele alınmasını zorunlu kılmaktadır. </a:t>
            </a:r>
          </a:p>
          <a:p>
            <a:pPr algn="just"/>
            <a:r>
              <a:rPr lang="tr-TR" sz="1400" b="1" dirty="0"/>
              <a:t>Demokrasi anlayışında ise, katılımcı, çoğulcu ve yerel yönetim odaklı yeni yaklaşımlar gündeme taşınmıştır.</a:t>
            </a:r>
          </a:p>
          <a:p>
            <a:pPr algn="just"/>
            <a:r>
              <a:rPr lang="tr-TR" sz="1400" b="1" dirty="0"/>
              <a:t>Etnisite, ulus ve milliyetçilik kavramları ise, tarihsel gelişimleri ve anlam değişimleri açısından ele alındığında; özellikle etnisite, biyolojik değil, kültürel ve toplumsal bir yapıdır. </a:t>
            </a:r>
          </a:p>
          <a:p>
            <a:pPr marL="0" indent="0" algn="just">
              <a:buNone/>
            </a:pPr>
            <a:r>
              <a:rPr lang="tr-TR" sz="1400" b="1" dirty="0"/>
              <a:t>Sonuç olarak, küreselleşme ve çok kültürlülük süreçleri, birey, toplum ve kurumlar üzerinde derin etkiler yaratmış; ulus-devlet anlayışını ve yönetim biçimlerini dönüştürmüştür. Bu dönüşümün getirdiği karmaşık sorunlar ve tartışmalar hala sürmektedir. Bu bağlamda, bilgi merkezleri ve kütüphanelerin sorumluluğu, bu dönüşümleri anlamaya ve gerektiğinde yeni yaklaşımlar geliştirmeye yöneliktir.</a:t>
            </a:r>
          </a:p>
        </p:txBody>
      </p:sp>
    </p:spTree>
    <p:extLst>
      <p:ext uri="{BB962C8B-B14F-4D97-AF65-F5344CB8AC3E}">
        <p14:creationId xmlns:p14="http://schemas.microsoft.com/office/powerpoint/2010/main" val="4204269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1512E-E1B3-E764-9F82-06307BC862D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A3EA8BF-5A06-5BD9-1447-F16C532F9A76}"/>
              </a:ext>
            </a:extLst>
          </p:cNvPr>
          <p:cNvSpPr>
            <a:spLocks noGrp="1"/>
          </p:cNvSpPr>
          <p:nvPr>
            <p:ph type="title"/>
          </p:nvPr>
        </p:nvSpPr>
        <p:spPr>
          <a:xfrm>
            <a:off x="775658" y="44243"/>
            <a:ext cx="8596668" cy="747253"/>
          </a:xfrm>
        </p:spPr>
        <p:txBody>
          <a:bodyPr>
            <a:normAutofit fontScale="90000"/>
          </a:bodyPr>
          <a:lstStyle/>
          <a:p>
            <a:pPr algn="ctr"/>
            <a:r>
              <a:rPr lang="tr-TR" sz="2400" b="1" dirty="0"/>
              <a:t>ÇOK KÜLTÜRLÜLÜĞÜN TARİHSEL EVRİMİ VE ÖNEMLİ TARİHLER (KÜRESEL PERSPEKTİF)</a:t>
            </a:r>
            <a:endParaRPr lang="en-US" sz="2400" b="1" dirty="0"/>
          </a:p>
        </p:txBody>
      </p:sp>
      <p:sp>
        <p:nvSpPr>
          <p:cNvPr id="3" name="İçerik Yer Tutucusu 2">
            <a:extLst>
              <a:ext uri="{FF2B5EF4-FFF2-40B4-BE49-F238E27FC236}">
                <a16:creationId xmlns:a16="http://schemas.microsoft.com/office/drawing/2014/main" id="{95F91EA4-9D28-4CD9-D0E6-0BB44577CFF7}"/>
              </a:ext>
            </a:extLst>
          </p:cNvPr>
          <p:cNvSpPr>
            <a:spLocks noGrp="1"/>
          </p:cNvSpPr>
          <p:nvPr>
            <p:ph idx="1"/>
          </p:nvPr>
        </p:nvSpPr>
        <p:spPr>
          <a:xfrm>
            <a:off x="630226" y="938981"/>
            <a:ext cx="9438005" cy="5260258"/>
          </a:xfrm>
        </p:spPr>
        <p:txBody>
          <a:bodyPr>
            <a:noAutofit/>
          </a:bodyPr>
          <a:lstStyle/>
          <a:p>
            <a:pPr marL="0" indent="0" algn="just">
              <a:buNone/>
            </a:pPr>
            <a:r>
              <a:rPr lang="tr-TR" sz="1400" b="1" u="sng" dirty="0"/>
              <a:t>Antik Uygarlıklar: Yunan, Roma, Cermen ve Makedon Kültürleri:</a:t>
            </a:r>
          </a:p>
          <a:p>
            <a:pPr algn="just"/>
            <a:r>
              <a:rPr lang="tr-TR" sz="1400" b="1" dirty="0"/>
              <a:t>Büyük İskender (MÖ 356-323), Pers İmparatorluğu'nda kültürel kaynaşmayı teşvik etmiş, Makedon ve yerel gelenekleri birleştirerek erken dönem çok kültürlü etkileşime örnek teşkil etmiştir.</a:t>
            </a:r>
          </a:p>
          <a:p>
            <a:pPr algn="just"/>
            <a:r>
              <a:rPr lang="tr-TR" sz="1400" b="1" dirty="0"/>
              <a:t>Roma İmparatorluğu: Geniş topraklarda farklı nüfusları yöneterek kozmopolit bir toplum yaratmış ve </a:t>
            </a:r>
            <a:r>
              <a:rPr lang="tr-TR" sz="1400" b="1" dirty="0" err="1"/>
              <a:t>Latince'nin</a:t>
            </a:r>
            <a:r>
              <a:rPr lang="tr-TR" sz="1400" b="1" dirty="0"/>
              <a:t> birleştirici bir dil ve kültürel etki olarak yayılmasına olanak sağlamıştır.</a:t>
            </a:r>
          </a:p>
          <a:p>
            <a:pPr algn="just"/>
            <a:r>
              <a:rPr lang="tr-TR" sz="1400" b="1" dirty="0"/>
              <a:t>Cermen Kabileleri ve Yahudi Toplulukları: Almanların misafirperverlik göstermesi ve Yahudilerin Mısırlılardan gelenekler benimsemesi gibi kültürel değişim ve adaptasyon örnekleri göstermiştir.</a:t>
            </a:r>
          </a:p>
          <a:p>
            <a:pPr marL="0" indent="0" algn="just">
              <a:buNone/>
            </a:pPr>
            <a:r>
              <a:rPr lang="tr-TR" sz="1400" b="1" u="sng" dirty="0"/>
              <a:t>Orta Çağ ve Erken Modern Dönemler: Britanya (MÖ 8. yüzyıldan itibaren): </a:t>
            </a:r>
          </a:p>
          <a:p>
            <a:pPr algn="just"/>
            <a:r>
              <a:rPr lang="tr-TR" sz="1400" b="1" dirty="0"/>
              <a:t>Kelt, Roma, </a:t>
            </a:r>
            <a:r>
              <a:rPr lang="tr-TR" sz="1400" b="1" dirty="0" err="1"/>
              <a:t>Anglo</a:t>
            </a:r>
            <a:r>
              <a:rPr lang="tr-TR" sz="1400" b="1" dirty="0"/>
              <a:t>-Sakson, Viking ve Norman istilaları ve yerleşimleri nedeniyle tarihsel olarak çok kültürlü bir toplumdu.</a:t>
            </a:r>
          </a:p>
          <a:p>
            <a:pPr algn="just"/>
            <a:r>
              <a:rPr lang="tr-TR" sz="1400" b="1" dirty="0"/>
              <a:t>İngiltere'nin Çeşitliliği: 20. yüzyıldan çok önce, çok sayıda din, bölge ve kültürel etkinin bir araya geldiği bir pota olarak kabul ediliyordu.</a:t>
            </a:r>
          </a:p>
          <a:p>
            <a:pPr marL="0" indent="0" algn="just">
              <a:buNone/>
            </a:pPr>
            <a:r>
              <a:rPr lang="tr-TR" sz="1400" b="1" u="sng" dirty="0"/>
              <a:t>19. ve 20. Yüzyıl Gelişmeleri: Britanya İmparatorluğu ve Göç: </a:t>
            </a:r>
          </a:p>
          <a:p>
            <a:pPr algn="just"/>
            <a:r>
              <a:rPr lang="tr-TR" sz="1400" b="1" dirty="0"/>
              <a:t>II. Dünya Savaşı sonrası kolonilerden (Hindistan, Karayipler, Afrika) büyük ölçekli göç, modern Britanya'nın çok kültürlü kimliğini şekillendirdi.</a:t>
            </a:r>
          </a:p>
          <a:p>
            <a:pPr algn="just"/>
            <a:r>
              <a:rPr lang="tr-TR" sz="1400" b="1" dirty="0"/>
              <a:t>Kanada (1970'ler): Başbakan Pierre </a:t>
            </a:r>
            <a:r>
              <a:rPr lang="tr-TR" sz="1400" b="1" dirty="0" err="1"/>
              <a:t>Trudeau</a:t>
            </a:r>
            <a:r>
              <a:rPr lang="tr-TR" sz="1400" b="1" dirty="0"/>
              <a:t> döneminde (1971) resmi olarak çok kültürlülük politikasını ilan eden ilk ülke oldu ve "asimilasyon olmadan </a:t>
            </a:r>
            <a:r>
              <a:rPr lang="tr-TR" sz="1400" b="1" dirty="0" err="1"/>
              <a:t>entegrasyon"u</a:t>
            </a:r>
            <a:r>
              <a:rPr lang="tr-TR" sz="1400" b="1" dirty="0"/>
              <a:t> vurguladı (</a:t>
            </a:r>
            <a:r>
              <a:rPr lang="en-US" sz="1400" b="1" dirty="0" err="1"/>
              <a:t>Gražulis</a:t>
            </a:r>
            <a:r>
              <a:rPr lang="tr-TR" sz="1400" b="1" dirty="0"/>
              <a:t> ve</a:t>
            </a:r>
            <a:r>
              <a:rPr lang="en-US" sz="1400" b="1" dirty="0"/>
              <a:t> </a:t>
            </a:r>
            <a:r>
              <a:rPr lang="en-US" sz="1400" b="1" dirty="0" err="1"/>
              <a:t>Mockiené</a:t>
            </a:r>
            <a:r>
              <a:rPr lang="en-US" sz="1400" b="1" dirty="0"/>
              <a:t>, 2017</a:t>
            </a:r>
            <a:r>
              <a:rPr lang="tr-TR" sz="1400" b="1" dirty="0"/>
              <a:t>, </a:t>
            </a:r>
            <a:r>
              <a:rPr lang="tr-TR" sz="1400" b="1" dirty="0" err="1"/>
              <a:t>ss</a:t>
            </a:r>
            <a:r>
              <a:rPr lang="tr-TR" sz="1400" b="1" dirty="0"/>
              <a:t>. 33-38</a:t>
            </a:r>
            <a:r>
              <a:rPr lang="en-US" sz="1400" b="1" dirty="0"/>
              <a:t>). </a:t>
            </a:r>
            <a:endParaRPr lang="tr-TR" sz="1400" b="1" dirty="0"/>
          </a:p>
        </p:txBody>
      </p:sp>
    </p:spTree>
    <p:extLst>
      <p:ext uri="{BB962C8B-B14F-4D97-AF65-F5344CB8AC3E}">
        <p14:creationId xmlns:p14="http://schemas.microsoft.com/office/powerpoint/2010/main" val="305863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D04D-7E0F-0A28-2F54-0734D95F809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8AAEA1B-6AFF-8E52-A2B3-AC6642DD930F}"/>
              </a:ext>
            </a:extLst>
          </p:cNvPr>
          <p:cNvSpPr>
            <a:spLocks noGrp="1"/>
          </p:cNvSpPr>
          <p:nvPr>
            <p:ph type="title"/>
          </p:nvPr>
        </p:nvSpPr>
        <p:spPr>
          <a:xfrm>
            <a:off x="775658" y="44243"/>
            <a:ext cx="8596668" cy="747253"/>
          </a:xfrm>
        </p:spPr>
        <p:txBody>
          <a:bodyPr>
            <a:normAutofit fontScale="90000"/>
          </a:bodyPr>
          <a:lstStyle/>
          <a:p>
            <a:pPr algn="ctr"/>
            <a:r>
              <a:rPr lang="tr-TR" sz="2400" b="1" dirty="0"/>
              <a:t>ÇOK KÜLTÜRLÜLÜĞÜN TARİHSEL EVRİMİ VE ÖNEMLİ TARİHLER (KÜRESEL PERSPEKTİF)</a:t>
            </a:r>
            <a:endParaRPr lang="en-US" sz="2400" b="1" dirty="0"/>
          </a:p>
        </p:txBody>
      </p:sp>
      <p:sp>
        <p:nvSpPr>
          <p:cNvPr id="3" name="İçerik Yer Tutucusu 2">
            <a:extLst>
              <a:ext uri="{FF2B5EF4-FFF2-40B4-BE49-F238E27FC236}">
                <a16:creationId xmlns:a16="http://schemas.microsoft.com/office/drawing/2014/main" id="{051F1923-6EC5-FD1A-EED4-8113837F0EE4}"/>
              </a:ext>
            </a:extLst>
          </p:cNvPr>
          <p:cNvSpPr>
            <a:spLocks noGrp="1"/>
          </p:cNvSpPr>
          <p:nvPr>
            <p:ph idx="1"/>
          </p:nvPr>
        </p:nvSpPr>
        <p:spPr>
          <a:xfrm>
            <a:off x="630226" y="938981"/>
            <a:ext cx="9438005" cy="5260258"/>
          </a:xfrm>
        </p:spPr>
        <p:txBody>
          <a:bodyPr>
            <a:noAutofit/>
          </a:bodyPr>
          <a:lstStyle/>
          <a:p>
            <a:pPr algn="just"/>
            <a:r>
              <a:rPr lang="tr-TR" sz="1400" b="1" dirty="0"/>
              <a:t>Avustralya (1970'ler): Asimilasyondan çok kültürlü politikalara geçiş yaptı ve Avustralya Çok Kültürlülük İşleri Enstitüsü’nü (</a:t>
            </a:r>
            <a:r>
              <a:rPr lang="en-US" sz="1400" b="1" dirty="0"/>
              <a:t>Australian Institute of Multicultural Affairs</a:t>
            </a:r>
            <a:r>
              <a:rPr lang="tr-TR" sz="1400" b="1" dirty="0"/>
              <a:t>) kurdu (1979).</a:t>
            </a:r>
          </a:p>
          <a:p>
            <a:pPr algn="just"/>
            <a:r>
              <a:rPr lang="tr-TR" sz="1400" b="1" dirty="0"/>
              <a:t>Birleşik Krallık: Resmi bir çok kültürlü politikası yoktu ancak özellikle 1960'lardan sonra eski kolonilerden önemli göç dalgaları yaşandı ve diyalog ve entegrasyonu vurgulayan politikalar gelişti.</a:t>
            </a:r>
          </a:p>
          <a:p>
            <a:pPr marL="0" indent="0" algn="just">
              <a:buNone/>
            </a:pPr>
            <a:r>
              <a:rPr lang="tr-TR" sz="1400" b="1" dirty="0"/>
              <a:t> </a:t>
            </a:r>
            <a:r>
              <a:rPr lang="tr-TR" sz="1400" b="1" u="sng" dirty="0"/>
              <a:t>Çağdaş Eğilimler (1980'lerden itibaren):</a:t>
            </a:r>
          </a:p>
          <a:p>
            <a:pPr algn="just"/>
            <a:r>
              <a:rPr lang="tr-TR" sz="1400" b="1" dirty="0"/>
              <a:t>Küreselleşme ve Göç: Uluslararası göç önemli ölçüde arttı (örneğin, BM verileri 2015 yılına kadar Avrupa'da 76 milyon göçmen olduğunu gösteriyor), bu da çok kültürlülüğü küresel bir olgu durumuna getirdi.</a:t>
            </a:r>
          </a:p>
          <a:p>
            <a:pPr marL="0" indent="0" algn="just">
              <a:buNone/>
            </a:pPr>
            <a:r>
              <a:rPr lang="tr-TR" sz="1400" b="1" u="sng" dirty="0"/>
              <a:t>Yerleşik Politikalara Sahip Ülkeler:</a:t>
            </a:r>
          </a:p>
          <a:p>
            <a:pPr algn="just"/>
            <a:r>
              <a:rPr lang="tr-TR" sz="1400" b="1" dirty="0"/>
              <a:t>Kanada: Çok kültürlülüğü yasal çerçevelerle temel bir ulusal değer olarak kabul etti. 1988 yılında yürürlüğe giren Kanada Çok Kültürlülük Yasası (</a:t>
            </a:r>
            <a:r>
              <a:rPr lang="tr-TR" sz="1400" b="1" dirty="0" err="1"/>
              <a:t>Canadian</a:t>
            </a:r>
            <a:r>
              <a:rPr lang="tr-TR" sz="1400" b="1" dirty="0"/>
              <a:t> </a:t>
            </a:r>
            <a:r>
              <a:rPr lang="tr-TR" sz="1400" b="1" dirty="0" err="1"/>
              <a:t>Multiculturalism</a:t>
            </a:r>
            <a:r>
              <a:rPr lang="tr-TR" sz="1400" b="1" dirty="0"/>
              <a:t> </a:t>
            </a:r>
            <a:r>
              <a:rPr lang="tr-TR" sz="1400" b="1" dirty="0" err="1"/>
              <a:t>Act</a:t>
            </a:r>
            <a:r>
              <a:rPr lang="tr-TR" sz="1400" b="1" dirty="0"/>
              <a:t>), Kanada hükümetinin Kanada toplumunun çok kültürlü mirasını tanıma ve teşvik etme politikasını teyit etmektedir. Temel amaçları arasında Kanadalıların çok kültürlü mirasını tanımak ve korumak yer almaktadır.</a:t>
            </a:r>
          </a:p>
          <a:p>
            <a:pPr algn="just"/>
            <a:r>
              <a:rPr lang="tr-TR" sz="1400" b="1" dirty="0"/>
              <a:t>Avustralya: Kültürel kimliği, sosyal adaleti ve ekonomik katılımı vurgulayan kapsamlı çok kültürlü politikalar benimsedi</a:t>
            </a:r>
          </a:p>
          <a:p>
            <a:pPr algn="just"/>
            <a:r>
              <a:rPr lang="tr-TR" sz="1400" b="1" dirty="0"/>
              <a:t>Birleşik Krallık: Diyaloğu, ayrımcılık karşıtlığını ve çok kültürlü eğitimi teşvik eden politikalar geliştirdi, ancak resmi mevzuatları yoktu (</a:t>
            </a:r>
            <a:r>
              <a:rPr lang="en-US" sz="1400" b="1" dirty="0" err="1"/>
              <a:t>Gražulis</a:t>
            </a:r>
            <a:r>
              <a:rPr lang="tr-TR" sz="1400" b="1" dirty="0"/>
              <a:t> ve</a:t>
            </a:r>
            <a:r>
              <a:rPr lang="en-US" sz="1400" b="1" dirty="0"/>
              <a:t> </a:t>
            </a:r>
            <a:r>
              <a:rPr lang="en-US" sz="1400" b="1" dirty="0" err="1"/>
              <a:t>Mockiené</a:t>
            </a:r>
            <a:r>
              <a:rPr lang="en-US" sz="1400" b="1" dirty="0"/>
              <a:t>, 2017</a:t>
            </a:r>
            <a:r>
              <a:rPr lang="tr-TR" sz="1400" b="1" dirty="0"/>
              <a:t>, </a:t>
            </a:r>
            <a:r>
              <a:rPr lang="tr-TR" sz="1400" b="1" dirty="0" err="1"/>
              <a:t>ss</a:t>
            </a:r>
            <a:r>
              <a:rPr lang="tr-TR" sz="1400" b="1" dirty="0"/>
              <a:t>. 39-47</a:t>
            </a:r>
            <a:r>
              <a:rPr lang="en-US" sz="1400" b="1" dirty="0"/>
              <a:t>). </a:t>
            </a:r>
            <a:endParaRPr lang="tr-TR" sz="1400" b="1" dirty="0"/>
          </a:p>
        </p:txBody>
      </p:sp>
    </p:spTree>
    <p:extLst>
      <p:ext uri="{BB962C8B-B14F-4D97-AF65-F5344CB8AC3E}">
        <p14:creationId xmlns:p14="http://schemas.microsoft.com/office/powerpoint/2010/main" val="17076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AA6D2-99BD-449E-34B4-55B5E1F1C26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9EBE983-97F0-753E-DB87-A1CB0B4FA148}"/>
              </a:ext>
            </a:extLst>
          </p:cNvPr>
          <p:cNvSpPr>
            <a:spLocks noGrp="1"/>
          </p:cNvSpPr>
          <p:nvPr>
            <p:ph type="title"/>
          </p:nvPr>
        </p:nvSpPr>
        <p:spPr>
          <a:xfrm>
            <a:off x="775658" y="44243"/>
            <a:ext cx="8596668" cy="747253"/>
          </a:xfrm>
        </p:spPr>
        <p:txBody>
          <a:bodyPr>
            <a:normAutofit fontScale="90000"/>
          </a:bodyPr>
          <a:lstStyle/>
          <a:p>
            <a:pPr algn="ctr"/>
            <a:r>
              <a:rPr lang="tr-TR" sz="2400" b="1" dirty="0"/>
              <a:t>ÇOK KÜLTÜRLÜLÜĞÜN TARİHSEL EVRİMİ VE ÖNEMLİ TARİHLER (KÜRESEL PERSPEKTİF)</a:t>
            </a:r>
            <a:endParaRPr lang="en-US" sz="2400" b="1" dirty="0"/>
          </a:p>
        </p:txBody>
      </p:sp>
      <p:sp>
        <p:nvSpPr>
          <p:cNvPr id="3" name="İçerik Yer Tutucusu 2">
            <a:extLst>
              <a:ext uri="{FF2B5EF4-FFF2-40B4-BE49-F238E27FC236}">
                <a16:creationId xmlns:a16="http://schemas.microsoft.com/office/drawing/2014/main" id="{DBFAB49F-D698-0C35-C717-4E737F42F6CD}"/>
              </a:ext>
            </a:extLst>
          </p:cNvPr>
          <p:cNvSpPr>
            <a:spLocks noGrp="1"/>
          </p:cNvSpPr>
          <p:nvPr>
            <p:ph idx="1"/>
          </p:nvPr>
        </p:nvSpPr>
        <p:spPr>
          <a:xfrm>
            <a:off x="630226" y="938981"/>
            <a:ext cx="9438005" cy="5260258"/>
          </a:xfrm>
        </p:spPr>
        <p:txBody>
          <a:bodyPr>
            <a:noAutofit/>
          </a:bodyPr>
          <a:lstStyle/>
          <a:p>
            <a:pPr marL="0" indent="0" algn="just">
              <a:buNone/>
            </a:pPr>
            <a:r>
              <a:rPr lang="tr-TR" sz="1400" b="1" u="sng" dirty="0"/>
              <a:t>Önemli Noktalar:-Kökenler: </a:t>
            </a:r>
          </a:p>
          <a:p>
            <a:pPr algn="just"/>
            <a:r>
              <a:rPr lang="tr-TR" sz="1400" b="1" dirty="0"/>
              <a:t>Çok kültürlülüğün kökleri, kültürel değişimin, kaynaşmanın ve farklı toplulukların yönetiminin zaten belirgin olduğu kadim uygarlıklara kadar uzanır.</a:t>
            </a:r>
          </a:p>
          <a:p>
            <a:pPr algn="just"/>
            <a:r>
              <a:rPr lang="tr-TR" sz="1400" b="1" dirty="0"/>
              <a:t>Modern Kalkınma: Kanada, Avustralya ve Birleşik Krallık gibi ülkeler, özellikle 1970'lerden bu yana hoşgörü, diyalog ve entegrasyonu vurgulayan resmi politikalara öncülük ettiler.-</a:t>
            </a:r>
          </a:p>
          <a:p>
            <a:pPr algn="just"/>
            <a:r>
              <a:rPr lang="tr-TR" sz="1400" b="1" dirty="0"/>
              <a:t>Küresel Etkenler: Küreselleşme, ekonomik fırsatlar ve çevresel veya politik krizler nedeniyle artan göç, çok kültürlülüğü dünya çapında bir olgu haline getirdi. </a:t>
            </a:r>
          </a:p>
          <a:p>
            <a:pPr algn="just"/>
            <a:r>
              <a:rPr lang="tr-TR" sz="1400" b="1" dirty="0"/>
              <a:t>Zorluklar ve Olanaklar: Çok kültürlülük kültürel alışverişi ve ekonomik kalkınmayı teşvik ederken, önyargılar, klişeler ve entegrasyon zorlukları gibi sürekli politika çalışmaları gerektiren engellerle karşı karşıyadır.</a:t>
            </a:r>
          </a:p>
          <a:p>
            <a:pPr marL="0" indent="0" algn="just">
              <a:buNone/>
            </a:pPr>
            <a:r>
              <a:rPr lang="tr-TR" sz="1400" b="1" u="sng" dirty="0"/>
              <a:t>Özetle:</a:t>
            </a:r>
          </a:p>
          <a:p>
            <a:pPr algn="just"/>
            <a:r>
              <a:rPr lang="tr-TR" sz="1400" b="1" dirty="0"/>
              <a:t>Çok kültürlülüğün tarihi, antik uygarlıklardan modern ulus-devletlere evrimini ve küreselleşmiş dünyadaki önemini göstermektedir (</a:t>
            </a:r>
            <a:r>
              <a:rPr lang="en-US" sz="1400" b="1" dirty="0" err="1"/>
              <a:t>Gražulis</a:t>
            </a:r>
            <a:r>
              <a:rPr lang="tr-TR" sz="1400" b="1" dirty="0"/>
              <a:t> ve</a:t>
            </a:r>
            <a:r>
              <a:rPr lang="en-US" sz="1400" b="1" dirty="0"/>
              <a:t> </a:t>
            </a:r>
            <a:r>
              <a:rPr lang="en-US" sz="1400" b="1" dirty="0" err="1"/>
              <a:t>Mockiené</a:t>
            </a:r>
            <a:r>
              <a:rPr lang="en-US" sz="1400" b="1" dirty="0"/>
              <a:t>, 2017</a:t>
            </a:r>
            <a:r>
              <a:rPr lang="tr-TR" sz="1400" b="1" dirty="0"/>
              <a:t>, </a:t>
            </a:r>
            <a:r>
              <a:rPr lang="tr-TR" sz="1400" b="1" dirty="0" err="1"/>
              <a:t>ss</a:t>
            </a:r>
            <a:r>
              <a:rPr lang="tr-TR" sz="1400" b="1" dirty="0"/>
              <a:t>. 33-47</a:t>
            </a:r>
            <a:r>
              <a:rPr lang="en-US" sz="1400" b="1" dirty="0"/>
              <a:t>). </a:t>
            </a:r>
            <a:endParaRPr lang="tr-TR" sz="1400" b="1" dirty="0"/>
          </a:p>
        </p:txBody>
      </p:sp>
    </p:spTree>
    <p:extLst>
      <p:ext uri="{BB962C8B-B14F-4D97-AF65-F5344CB8AC3E}">
        <p14:creationId xmlns:p14="http://schemas.microsoft.com/office/powerpoint/2010/main" val="1423807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E9B51-F974-4C09-3D9C-E28C20B39C1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FDD91CB-F220-4EC2-CC0E-A19B27590D29}"/>
              </a:ext>
            </a:extLst>
          </p:cNvPr>
          <p:cNvSpPr>
            <a:spLocks noGrp="1"/>
          </p:cNvSpPr>
          <p:nvPr>
            <p:ph type="title"/>
          </p:nvPr>
        </p:nvSpPr>
        <p:spPr>
          <a:xfrm>
            <a:off x="775658" y="44244"/>
            <a:ext cx="8596668" cy="634182"/>
          </a:xfrm>
        </p:spPr>
        <p:txBody>
          <a:bodyPr>
            <a:normAutofit/>
          </a:bodyPr>
          <a:lstStyle/>
          <a:p>
            <a:pPr algn="ctr"/>
            <a:r>
              <a:rPr lang="tr-TR" sz="2400" b="1" dirty="0"/>
              <a:t>ÇOK KÜLTÜRLÜLÜĞÜN KAPSAMI VE TEMEL İLKELERİ</a:t>
            </a:r>
            <a:endParaRPr lang="en-US" sz="2400" b="1" dirty="0"/>
          </a:p>
        </p:txBody>
      </p:sp>
      <p:sp>
        <p:nvSpPr>
          <p:cNvPr id="3" name="İçerik Yer Tutucusu 2">
            <a:extLst>
              <a:ext uri="{FF2B5EF4-FFF2-40B4-BE49-F238E27FC236}">
                <a16:creationId xmlns:a16="http://schemas.microsoft.com/office/drawing/2014/main" id="{4F319FF6-17DE-679B-0C7E-1F8B34A1207C}"/>
              </a:ext>
            </a:extLst>
          </p:cNvPr>
          <p:cNvSpPr>
            <a:spLocks noGrp="1"/>
          </p:cNvSpPr>
          <p:nvPr>
            <p:ph idx="1"/>
          </p:nvPr>
        </p:nvSpPr>
        <p:spPr>
          <a:xfrm>
            <a:off x="635143" y="737419"/>
            <a:ext cx="9438005" cy="5260258"/>
          </a:xfrm>
        </p:spPr>
        <p:txBody>
          <a:bodyPr>
            <a:noAutofit/>
          </a:bodyPr>
          <a:lstStyle/>
          <a:p>
            <a:pPr algn="just"/>
            <a:r>
              <a:rPr lang="tr-TR" sz="1400" b="1" dirty="0"/>
              <a:t>Modern siyasi söylemde çok kültürlülük, toplumların etnik köken, milliyet ve dine dayanan kültürel çeşitliliği nasıl anladığını ve yönettiğini ele alır. Batı liberal demokrasilerinde normatif bir ideal olarak çok kültürlülüğe odaklanır ve azınlık gruplarına saygı ve tanınmayı vurgular.</a:t>
            </a:r>
          </a:p>
          <a:p>
            <a:pPr algn="just"/>
            <a:r>
              <a:rPr lang="tr-TR" sz="1400" b="1" dirty="0"/>
              <a:t>Azınlık gruplarının farklı kimliklerini ve pratiklerini sürdürmelerini savunur.</a:t>
            </a:r>
          </a:p>
          <a:p>
            <a:pPr algn="just"/>
            <a:r>
              <a:rPr lang="tr-TR" sz="1400" b="1" dirty="0"/>
              <a:t>Çok kültürlülüğü göçmen entegrasyonuyla uyumlu görür ve daha adil entegrasyon politikalarını teşvik eder.</a:t>
            </a:r>
          </a:p>
          <a:p>
            <a:pPr algn="just"/>
            <a:r>
              <a:rPr lang="tr-TR" sz="1400" b="1" dirty="0"/>
              <a:t>Asimilasyonun (</a:t>
            </a:r>
            <a:r>
              <a:rPr lang="en-US" sz="1400" b="1" dirty="0"/>
              <a:t>assimilation</a:t>
            </a:r>
            <a:r>
              <a:rPr lang="tr-TR" sz="1400" b="1" dirty="0"/>
              <a:t>)</a:t>
            </a:r>
            <a:r>
              <a:rPr lang="en-US" sz="1400" b="1" dirty="0"/>
              <a:t> </a:t>
            </a:r>
            <a:r>
              <a:rPr lang="tr-TR" sz="1400" b="1" dirty="0"/>
              <a:t>"eritme potası" (</a:t>
            </a:r>
            <a:r>
              <a:rPr lang="en-US" sz="1400" b="1" dirty="0"/>
              <a:t>melting pot</a:t>
            </a:r>
            <a:r>
              <a:rPr lang="tr-TR" sz="1400" b="1" dirty="0"/>
              <a:t>) modelini reddeder (</a:t>
            </a:r>
            <a:r>
              <a:rPr lang="tr-TR" sz="1400" b="1" dirty="0" err="1"/>
              <a:t>Song</a:t>
            </a:r>
            <a:r>
              <a:rPr lang="tr-TR" sz="1400" b="1" dirty="0"/>
              <a:t>, 2024). </a:t>
            </a:r>
          </a:p>
          <a:p>
            <a:pPr marL="0" indent="0" algn="just">
              <a:buNone/>
            </a:pPr>
            <a:r>
              <a:rPr lang="tr-TR" sz="1400" b="1" u="sng" dirty="0"/>
              <a:t>Asimilasyon Nedir?</a:t>
            </a:r>
          </a:p>
          <a:p>
            <a:pPr algn="just"/>
            <a:r>
              <a:rPr lang="tr-TR" sz="1400" b="1" u="sng" dirty="0"/>
              <a:t>Asimilasyon</a:t>
            </a:r>
            <a:r>
              <a:rPr lang="tr-TR" sz="1400" b="1" dirty="0"/>
              <a:t>, «bir grubun, ülkenin, toplumun, vb. bir parçası olma veya birini bir parçası yapma </a:t>
            </a:r>
            <a:r>
              <a:rPr lang="tr-TR" sz="1400" b="1" dirty="0" err="1"/>
              <a:t>süreci»dir</a:t>
            </a:r>
            <a:r>
              <a:rPr lang="tr-TR" sz="1400" b="1" dirty="0"/>
              <a:t> (</a:t>
            </a:r>
            <a:r>
              <a:rPr lang="en-US" sz="1400" b="1" dirty="0"/>
              <a:t>Cambridge University Press &amp; Assessment</a:t>
            </a:r>
            <a:r>
              <a:rPr lang="tr-TR" sz="1400" b="1" dirty="0"/>
              <a:t>, </a:t>
            </a:r>
            <a:r>
              <a:rPr lang="en-US" sz="1400" b="1" dirty="0"/>
              <a:t>2025</a:t>
            </a:r>
            <a:r>
              <a:rPr lang="tr-TR" sz="1400" b="1" dirty="0"/>
              <a:t>). </a:t>
            </a:r>
          </a:p>
          <a:p>
            <a:pPr marL="0" indent="0" algn="just">
              <a:buNone/>
            </a:pPr>
            <a:r>
              <a:rPr lang="tr-TR" sz="1400" b="1" u="sng" dirty="0"/>
              <a:t>Asimilasyonun Etimolojik Kökeni: </a:t>
            </a:r>
          </a:p>
          <a:p>
            <a:pPr algn="just"/>
            <a:r>
              <a:rPr lang="tr-TR" sz="1400" b="1" dirty="0"/>
              <a:t>Aslen 1400'lerden kalma olan bu sözcük, vücudun besin kullanımına, "özümseme </a:t>
            </a:r>
            <a:r>
              <a:rPr lang="tr-TR" sz="1400" b="1" dirty="0" err="1"/>
              <a:t>eylemi«ne</a:t>
            </a:r>
            <a:r>
              <a:rPr lang="tr-TR" sz="1400" b="1" dirty="0"/>
              <a:t> atıfta bulunur.</a:t>
            </a:r>
          </a:p>
          <a:p>
            <a:pPr algn="just"/>
            <a:r>
              <a:rPr lang="tr-TR" sz="1400" b="1" dirty="0"/>
              <a:t>Eski Fransızca (</a:t>
            </a:r>
            <a:r>
              <a:rPr lang="tr-TR" sz="1400" b="1" dirty="0" err="1"/>
              <a:t>assimilacion</a:t>
            </a:r>
            <a:r>
              <a:rPr lang="tr-TR" sz="1400" b="1" dirty="0"/>
              <a:t>) ve </a:t>
            </a:r>
            <a:r>
              <a:rPr lang="tr-TR" sz="1400" b="1" dirty="0" err="1"/>
              <a:t>Latince’de</a:t>
            </a:r>
            <a:r>
              <a:rPr lang="tr-TR" sz="1400" b="1" dirty="0"/>
              <a:t> (</a:t>
            </a:r>
            <a:r>
              <a:rPr lang="tr-TR" sz="1400" b="1" dirty="0" err="1"/>
              <a:t>assimilationem</a:t>
            </a:r>
            <a:r>
              <a:rPr lang="tr-TR" sz="1400" b="1" dirty="0"/>
              <a:t>/</a:t>
            </a:r>
            <a:r>
              <a:rPr lang="tr-TR" sz="1400" b="1" dirty="0" err="1"/>
              <a:t>nominativ</a:t>
            </a:r>
            <a:r>
              <a:rPr lang="tr-TR" sz="1400" b="1" dirty="0"/>
              <a:t> </a:t>
            </a:r>
            <a:r>
              <a:rPr lang="tr-TR" sz="1400" b="1" dirty="0" err="1"/>
              <a:t>assimilatio</a:t>
            </a:r>
            <a:r>
              <a:rPr lang="tr-TR" sz="1400" b="1" dirty="0"/>
              <a:t>) "benzerlik" veya "benzerini yapmak" anlamına gelen sözcüklerden gelir.</a:t>
            </a:r>
          </a:p>
          <a:p>
            <a:pPr algn="just"/>
            <a:r>
              <a:rPr lang="tr-TR" sz="1400" b="1" dirty="0"/>
              <a:t>Daha sonra, 1600'lerde, benzer veya özdeş olma süreci anlamına gelmeye başlamıştır.</a:t>
            </a:r>
          </a:p>
          <a:p>
            <a:pPr algn="just"/>
            <a:r>
              <a:rPr lang="tr-TR" sz="1400" b="1" dirty="0"/>
              <a:t>Yeni fikirleri veya kültürleri benimsemek gibi mecazi anlamı 1790 civarında ortaya çıkmıştır. </a:t>
            </a:r>
          </a:p>
          <a:p>
            <a:pPr algn="just"/>
            <a:r>
              <a:rPr lang="tr-TR" sz="1400" b="1" dirty="0"/>
              <a:t>İnsanların nasıl uyum sağladığı veya entegre olduğuyla ilgili olan psikolojik anlamı ise 1855 civarında ortaya çıkmıştır  (Douglas Harper, 2025). </a:t>
            </a:r>
          </a:p>
        </p:txBody>
      </p:sp>
    </p:spTree>
    <p:extLst>
      <p:ext uri="{BB962C8B-B14F-4D97-AF65-F5344CB8AC3E}">
        <p14:creationId xmlns:p14="http://schemas.microsoft.com/office/powerpoint/2010/main" val="28339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62869-E439-0225-69D7-E8BA941D7D0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3B94139-4EAB-9D05-4A17-3844F50F8AA0}"/>
              </a:ext>
            </a:extLst>
          </p:cNvPr>
          <p:cNvSpPr>
            <a:spLocks noGrp="1"/>
          </p:cNvSpPr>
          <p:nvPr>
            <p:ph type="title"/>
          </p:nvPr>
        </p:nvSpPr>
        <p:spPr>
          <a:xfrm>
            <a:off x="775658" y="44244"/>
            <a:ext cx="8596668" cy="634182"/>
          </a:xfrm>
        </p:spPr>
        <p:txBody>
          <a:bodyPr>
            <a:normAutofit/>
          </a:bodyPr>
          <a:lstStyle/>
          <a:p>
            <a:pPr algn="ctr"/>
            <a:r>
              <a:rPr lang="tr-TR" sz="2400" b="1" dirty="0"/>
              <a:t>ÇOK KÜLTÜRLÜLÜĞÜN KAPSAMI VE TEMEL İLKELERİ</a:t>
            </a:r>
            <a:endParaRPr lang="en-US" sz="2400" b="1" dirty="0"/>
          </a:p>
        </p:txBody>
      </p:sp>
      <p:sp>
        <p:nvSpPr>
          <p:cNvPr id="3" name="İçerik Yer Tutucusu 2">
            <a:extLst>
              <a:ext uri="{FF2B5EF4-FFF2-40B4-BE49-F238E27FC236}">
                <a16:creationId xmlns:a16="http://schemas.microsoft.com/office/drawing/2014/main" id="{DB0B15B9-C9E0-105B-9363-69CE09B46346}"/>
              </a:ext>
            </a:extLst>
          </p:cNvPr>
          <p:cNvSpPr>
            <a:spLocks noGrp="1"/>
          </p:cNvSpPr>
          <p:nvPr>
            <p:ph idx="1"/>
          </p:nvPr>
        </p:nvSpPr>
        <p:spPr>
          <a:xfrm>
            <a:off x="635143" y="737419"/>
            <a:ext cx="9438005" cy="5383162"/>
          </a:xfrm>
        </p:spPr>
        <p:txBody>
          <a:bodyPr>
            <a:noAutofit/>
          </a:bodyPr>
          <a:lstStyle/>
          <a:p>
            <a:pPr marL="0" indent="0" algn="just">
              <a:buNone/>
            </a:pPr>
            <a:r>
              <a:rPr lang="tr-TR" sz="1400" b="1" u="sng" dirty="0"/>
              <a:t>Azınlık Gruplarının Karşılaştığı Zorluklar: </a:t>
            </a:r>
          </a:p>
          <a:p>
            <a:pPr algn="just"/>
            <a:r>
              <a:rPr lang="tr-TR" sz="1400" b="1" dirty="0"/>
              <a:t>Modern devletler genellikle baskın kültürel grupları kayırarak azınlıklar için engeller yaratır.</a:t>
            </a:r>
          </a:p>
          <a:p>
            <a:pPr algn="just"/>
            <a:r>
              <a:rPr lang="tr-TR" sz="1400" b="1" dirty="0"/>
              <a:t>Yaklaşımlar, salt hoşgörüden "gruplara göre farklılaştırılmış haklar" aracılığıyla olumlu tanıma ve uyum sağlamaya kadar çeşitlilik gösterir.</a:t>
            </a:r>
          </a:p>
          <a:p>
            <a:pPr algn="just"/>
            <a:r>
              <a:rPr lang="tr-TR" sz="1400" b="1" dirty="0"/>
              <a:t>Bu haklar, genellikle milliyetçilik ve yerli egemenliğiyle bağlantılı olan muafiyetleri, dil düzenlemelerini ve öz yönetimi içerir.</a:t>
            </a:r>
          </a:p>
          <a:p>
            <a:pPr marL="0" indent="0" algn="just">
              <a:buNone/>
            </a:pPr>
            <a:r>
              <a:rPr lang="tr-TR" sz="1400" b="1" u="sng" dirty="0"/>
              <a:t>Daha Geniş Siyasi Hareketler: </a:t>
            </a:r>
          </a:p>
          <a:p>
            <a:pPr algn="just"/>
            <a:r>
              <a:rPr lang="tr-TR" sz="1400" b="1" dirty="0"/>
              <a:t>Kadınlar, LGBTQ bireyler ve engelli kişiler gibi ötekileştirilmiş grupların dahil edilmesine yönelik daha geniş çabaların bir parçasıdır</a:t>
            </a:r>
          </a:p>
          <a:p>
            <a:pPr algn="just"/>
            <a:r>
              <a:rPr lang="tr-TR" sz="1400" b="1" dirty="0"/>
              <a:t>Tarihsel olarak ötekileştirilmiş grupların başarılarının tanınmasına ve eğitimin/ders programlarının çeşitlendirilmesine odaklanır.</a:t>
            </a:r>
          </a:p>
          <a:p>
            <a:pPr marL="0" indent="0" algn="just">
              <a:buNone/>
            </a:pPr>
            <a:r>
              <a:rPr lang="tr-TR" sz="1400" b="1" u="sng" dirty="0"/>
              <a:t>Çok Kültürlülüğün İddiaları:</a:t>
            </a:r>
          </a:p>
          <a:p>
            <a:pPr algn="just"/>
            <a:r>
              <a:rPr lang="tr-TR" sz="1400" b="1" dirty="0"/>
              <a:t>Kimlik politikaları ve tanınma hareketlerinin merkezinde yer alır.</a:t>
            </a:r>
          </a:p>
          <a:p>
            <a:pPr algn="just"/>
            <a:r>
              <a:rPr lang="tr-TR" sz="1400" b="1" dirty="0"/>
              <a:t>Kültürel, dini, dilsel ve siyasi haklara yönelik talepleri içerir.</a:t>
            </a:r>
          </a:p>
          <a:p>
            <a:pPr algn="just"/>
            <a:r>
              <a:rPr lang="tr-TR" sz="1400" b="1" dirty="0"/>
              <a:t>Örnekler arasında yasal muafiyetler, temsil, hukuk sistemlerinin tanınması ve öz yönetim yer alır (</a:t>
            </a:r>
            <a:r>
              <a:rPr lang="tr-TR" sz="1400" b="1" dirty="0" err="1"/>
              <a:t>Song</a:t>
            </a:r>
            <a:r>
              <a:rPr lang="tr-TR" sz="1400" b="1" dirty="0"/>
              <a:t>, 2024). </a:t>
            </a:r>
          </a:p>
        </p:txBody>
      </p:sp>
    </p:spTree>
    <p:extLst>
      <p:ext uri="{BB962C8B-B14F-4D97-AF65-F5344CB8AC3E}">
        <p14:creationId xmlns:p14="http://schemas.microsoft.com/office/powerpoint/2010/main" val="2075317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6E5C1-C5B5-553E-5147-F6A406B8376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AF5AC48-AE9D-941C-143C-3A35448090A0}"/>
              </a:ext>
            </a:extLst>
          </p:cNvPr>
          <p:cNvSpPr>
            <a:spLocks noGrp="1"/>
          </p:cNvSpPr>
          <p:nvPr>
            <p:ph type="title"/>
          </p:nvPr>
        </p:nvSpPr>
        <p:spPr>
          <a:xfrm>
            <a:off x="775658" y="44244"/>
            <a:ext cx="8596668" cy="432621"/>
          </a:xfrm>
        </p:spPr>
        <p:txBody>
          <a:bodyPr>
            <a:normAutofit fontScale="90000"/>
          </a:bodyPr>
          <a:lstStyle/>
          <a:p>
            <a:pPr algn="ctr"/>
            <a:r>
              <a:rPr lang="tr-TR" sz="2400" b="1" dirty="0"/>
              <a:t>ÇOK KÜLTÜRLÜLÜĞÜN KAPSAMI VE TEMEL İLKELERİ</a:t>
            </a:r>
            <a:endParaRPr lang="en-US" sz="2400" b="1" dirty="0"/>
          </a:p>
        </p:txBody>
      </p:sp>
      <p:sp>
        <p:nvSpPr>
          <p:cNvPr id="3" name="İçerik Yer Tutucusu 2">
            <a:extLst>
              <a:ext uri="{FF2B5EF4-FFF2-40B4-BE49-F238E27FC236}">
                <a16:creationId xmlns:a16="http://schemas.microsoft.com/office/drawing/2014/main" id="{B1802AA0-9083-1080-5EC6-65DE4A71D5AF}"/>
              </a:ext>
            </a:extLst>
          </p:cNvPr>
          <p:cNvSpPr>
            <a:spLocks noGrp="1"/>
          </p:cNvSpPr>
          <p:nvPr>
            <p:ph idx="1"/>
          </p:nvPr>
        </p:nvSpPr>
        <p:spPr>
          <a:xfrm>
            <a:off x="630227" y="545689"/>
            <a:ext cx="9841128" cy="5663381"/>
          </a:xfrm>
        </p:spPr>
        <p:txBody>
          <a:bodyPr>
            <a:noAutofit/>
          </a:bodyPr>
          <a:lstStyle/>
          <a:p>
            <a:pPr marL="0" indent="0" algn="just">
              <a:spcBef>
                <a:spcPts val="600"/>
              </a:spcBef>
              <a:buNone/>
            </a:pPr>
            <a:r>
              <a:rPr lang="tr-TR" sz="1400" b="1" u="sng" dirty="0"/>
              <a:t>Çok kültürlülüğün Gerekçeleri</a:t>
            </a:r>
          </a:p>
          <a:p>
            <a:pPr algn="just">
              <a:spcBef>
                <a:spcPts val="600"/>
              </a:spcBef>
            </a:pPr>
            <a:r>
              <a:rPr lang="tr-TR" sz="1400" b="1" u="sng" dirty="0"/>
              <a:t>Tanı(n)</a:t>
            </a:r>
            <a:r>
              <a:rPr lang="tr-TR" sz="1400" b="1" u="sng" dirty="0" err="1"/>
              <a:t>ma</a:t>
            </a:r>
            <a:r>
              <a:rPr lang="tr-TR" sz="1400" b="1" u="sng" dirty="0"/>
              <a:t>: </a:t>
            </a:r>
          </a:p>
          <a:p>
            <a:pPr lvl="1" algn="just">
              <a:spcBef>
                <a:spcPts val="600"/>
              </a:spcBef>
              <a:buFont typeface="Wingdings" panose="05000000000000000000" pitchFamily="2" charset="2"/>
              <a:buChar char="v"/>
            </a:pPr>
            <a:r>
              <a:rPr lang="tr-TR" sz="1400" b="1" dirty="0"/>
              <a:t>Liberal bireyciliğe yönelik toplulukçu eleştiriye dayanır.</a:t>
            </a:r>
          </a:p>
          <a:p>
            <a:pPr lvl="1" algn="just">
              <a:spcBef>
                <a:spcPts val="600"/>
              </a:spcBef>
              <a:buFont typeface="Wingdings" panose="05000000000000000000" pitchFamily="2" charset="2"/>
              <a:buChar char="v"/>
            </a:pPr>
            <a:r>
              <a:rPr lang="tr-TR" sz="1400" b="1" dirty="0"/>
              <a:t>Kimlik oluşumu ve refah için kültürel tanınmanın önemini vurgular. </a:t>
            </a:r>
          </a:p>
          <a:p>
            <a:pPr lvl="1" algn="just">
              <a:spcBef>
                <a:spcPts val="600"/>
              </a:spcBef>
              <a:buFont typeface="Wingdings" panose="05000000000000000000" pitchFamily="2" charset="2"/>
              <a:buChar char="v"/>
            </a:pPr>
            <a:r>
              <a:rPr lang="tr-TR" sz="1400" b="1" dirty="0"/>
              <a:t>Dil ve gelenekler gibi kültürel farklılıklara saygı göstererek eşitler arasında karşılıklı tanınmayı savunur.</a:t>
            </a:r>
          </a:p>
          <a:p>
            <a:pPr algn="just">
              <a:spcBef>
                <a:spcPts val="600"/>
              </a:spcBef>
            </a:pPr>
            <a:r>
              <a:rPr lang="tr-TR" sz="1400" b="1" u="sng" dirty="0"/>
              <a:t>Eşitlik: </a:t>
            </a:r>
          </a:p>
          <a:p>
            <a:pPr lvl="1" algn="just">
              <a:spcBef>
                <a:spcPts val="600"/>
              </a:spcBef>
              <a:buFont typeface="Wingdings" panose="05000000000000000000" pitchFamily="2" charset="2"/>
              <a:buChar char="v"/>
            </a:pPr>
            <a:r>
              <a:rPr lang="tr-TR" sz="1400" b="1" dirty="0"/>
              <a:t>Liberal ve liberal-eşitlikçi kuramlar aracılığıyla geliştirilmiştir.</a:t>
            </a:r>
          </a:p>
          <a:p>
            <a:pPr lvl="1" algn="just">
              <a:spcBef>
                <a:spcPts val="600"/>
              </a:spcBef>
              <a:buFont typeface="Wingdings" panose="05000000000000000000" pitchFamily="2" charset="2"/>
              <a:buChar char="v"/>
            </a:pPr>
            <a:r>
              <a:rPr lang="tr-TR" sz="1400" b="1" dirty="0"/>
              <a:t>Kültürel üyeliğin özerklik ve öz saygı için gerekli olduğunu savunur.</a:t>
            </a:r>
          </a:p>
          <a:p>
            <a:pPr lvl="1" algn="just">
              <a:spcBef>
                <a:spcPts val="600"/>
              </a:spcBef>
              <a:buFont typeface="Wingdings" panose="05000000000000000000" pitchFamily="2" charset="2"/>
              <a:buChar char="v"/>
            </a:pPr>
            <a:r>
              <a:rPr lang="tr-TR" sz="1400" b="1" dirty="0"/>
              <a:t>Azınlık grupları genellikle seçilmemiş koşullar nedeniyle dezavantajlıdır; haklar bu eşitsizlikleri gidermeyi amaçlar.</a:t>
            </a:r>
          </a:p>
          <a:p>
            <a:pPr lvl="1" algn="just">
              <a:spcBef>
                <a:spcPts val="600"/>
              </a:spcBef>
              <a:buFont typeface="Wingdings" panose="05000000000000000000" pitchFamily="2" charset="2"/>
              <a:buChar char="v"/>
            </a:pPr>
            <a:r>
              <a:rPr lang="tr-TR" sz="1400" b="1" dirty="0"/>
              <a:t>Yerli topluluklar için korumalar ile gönüllü göçmenler için haklar arasında ayrım yapar.</a:t>
            </a:r>
          </a:p>
          <a:p>
            <a:pPr algn="just">
              <a:spcBef>
                <a:spcPts val="600"/>
              </a:spcBef>
            </a:pPr>
            <a:r>
              <a:rPr lang="tr-TR" sz="1400" b="1" u="sng" dirty="0"/>
              <a:t>Egemenlikten Kurtulma: </a:t>
            </a:r>
          </a:p>
          <a:p>
            <a:pPr lvl="1" algn="just">
              <a:spcBef>
                <a:spcPts val="600"/>
              </a:spcBef>
              <a:buFont typeface="Wingdings" panose="05000000000000000000" pitchFamily="2" charset="2"/>
              <a:buChar char="v"/>
            </a:pPr>
            <a:r>
              <a:rPr lang="tr-TR" sz="1400" b="1" dirty="0"/>
              <a:t>Sivil cumhuriyetçi fikirlerden ilham alır.</a:t>
            </a:r>
          </a:p>
          <a:p>
            <a:pPr lvl="1" algn="just">
              <a:spcBef>
                <a:spcPts val="600"/>
              </a:spcBef>
              <a:buFont typeface="Wingdings" panose="05000000000000000000" pitchFamily="2" charset="2"/>
              <a:buChar char="v"/>
            </a:pPr>
            <a:r>
              <a:rPr lang="tr-TR" sz="1400" b="1" dirty="0"/>
              <a:t>Keyfi güç ve bağımlılığı azaltmaya odaklanır.</a:t>
            </a:r>
          </a:p>
          <a:p>
            <a:pPr lvl="1" algn="just">
              <a:spcBef>
                <a:spcPts val="600"/>
              </a:spcBef>
              <a:buFont typeface="Wingdings" panose="05000000000000000000" pitchFamily="2" charset="2"/>
              <a:buChar char="v"/>
            </a:pPr>
            <a:r>
              <a:rPr lang="tr-TR" sz="1400" b="1" dirty="0"/>
              <a:t>Dil hakları veya ataerkil uygulamalara karşı korumalar gibi egemenliği azaltan düzenlemeleri destekler.</a:t>
            </a:r>
          </a:p>
          <a:p>
            <a:pPr algn="just">
              <a:spcBef>
                <a:spcPts val="600"/>
              </a:spcBef>
            </a:pPr>
            <a:r>
              <a:rPr lang="tr-TR" sz="1400" b="1" u="sng" dirty="0"/>
              <a:t>Tarihsel Adaletsizliğin Ele Alınması: </a:t>
            </a:r>
          </a:p>
          <a:p>
            <a:pPr lvl="1" algn="just">
              <a:spcBef>
                <a:spcPts val="600"/>
              </a:spcBef>
              <a:buFont typeface="Wingdings" panose="05000000000000000000" pitchFamily="2" charset="2"/>
              <a:buChar char="v"/>
            </a:pPr>
            <a:r>
              <a:rPr lang="tr-TR" sz="1400" b="1" dirty="0"/>
              <a:t>Özellikle sömürge sonrası bağlamlarda, geçmişteki baskıların düzeltilmesini vurgular.</a:t>
            </a:r>
          </a:p>
          <a:p>
            <a:pPr lvl="1" algn="just">
              <a:spcBef>
                <a:spcPts val="600"/>
              </a:spcBef>
              <a:buFont typeface="Wingdings" panose="05000000000000000000" pitchFamily="2" charset="2"/>
              <a:buChar char="v"/>
            </a:pPr>
            <a:r>
              <a:rPr lang="tr-TR" sz="1400" b="1" dirty="0"/>
              <a:t>Yerli haklarını, toprak taleplerini ve egemenliği tanır.</a:t>
            </a:r>
          </a:p>
          <a:p>
            <a:pPr lvl="1" algn="just">
              <a:spcBef>
                <a:spcPts val="600"/>
              </a:spcBef>
              <a:buFont typeface="Wingdings" panose="05000000000000000000" pitchFamily="2" charset="2"/>
              <a:buChar char="v"/>
            </a:pPr>
            <a:r>
              <a:rPr lang="tr-TR" sz="1400" b="1" dirty="0"/>
              <a:t>Sömürgeci miraslara karşı öz-olumlama ve direnişi savunur (</a:t>
            </a:r>
            <a:r>
              <a:rPr lang="tr-TR" sz="1400" b="1" dirty="0" err="1"/>
              <a:t>Song</a:t>
            </a:r>
            <a:r>
              <a:rPr lang="tr-TR" sz="1400" b="1" dirty="0"/>
              <a:t>, 2024).</a:t>
            </a:r>
          </a:p>
        </p:txBody>
      </p:sp>
    </p:spTree>
    <p:extLst>
      <p:ext uri="{BB962C8B-B14F-4D97-AF65-F5344CB8AC3E}">
        <p14:creationId xmlns:p14="http://schemas.microsoft.com/office/powerpoint/2010/main" val="420880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353CC-B98C-3225-1224-A52B93212BD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D61EDB4-4029-55BC-62C4-B5F87D1809BC}"/>
              </a:ext>
            </a:extLst>
          </p:cNvPr>
          <p:cNvSpPr>
            <a:spLocks noGrp="1"/>
          </p:cNvSpPr>
          <p:nvPr>
            <p:ph type="title"/>
          </p:nvPr>
        </p:nvSpPr>
        <p:spPr>
          <a:xfrm>
            <a:off x="775658" y="44244"/>
            <a:ext cx="8596668" cy="432621"/>
          </a:xfrm>
        </p:spPr>
        <p:txBody>
          <a:bodyPr>
            <a:normAutofit fontScale="90000"/>
          </a:bodyPr>
          <a:lstStyle/>
          <a:p>
            <a:pPr algn="ctr"/>
            <a:r>
              <a:rPr lang="tr-TR" sz="2400" b="1" dirty="0"/>
              <a:t>ÇOK KÜLTÜRLÜLÜĞÜN KAPSAMI VE TEMEL İLKELERİ</a:t>
            </a:r>
            <a:endParaRPr lang="en-US" sz="2400" b="1" dirty="0"/>
          </a:p>
        </p:txBody>
      </p:sp>
      <p:sp>
        <p:nvSpPr>
          <p:cNvPr id="3" name="İçerik Yer Tutucusu 2">
            <a:extLst>
              <a:ext uri="{FF2B5EF4-FFF2-40B4-BE49-F238E27FC236}">
                <a16:creationId xmlns:a16="http://schemas.microsoft.com/office/drawing/2014/main" id="{B9F2A34C-1526-4572-3DC3-E55BB7EF1F42}"/>
              </a:ext>
            </a:extLst>
          </p:cNvPr>
          <p:cNvSpPr>
            <a:spLocks noGrp="1"/>
          </p:cNvSpPr>
          <p:nvPr>
            <p:ph idx="1"/>
          </p:nvPr>
        </p:nvSpPr>
        <p:spPr>
          <a:xfrm>
            <a:off x="516194" y="545690"/>
            <a:ext cx="9955161" cy="1823884"/>
          </a:xfrm>
        </p:spPr>
        <p:txBody>
          <a:bodyPr>
            <a:noAutofit/>
          </a:bodyPr>
          <a:lstStyle/>
          <a:p>
            <a:pPr marL="457200" lvl="1" indent="0" algn="just">
              <a:spcBef>
                <a:spcPts val="600"/>
              </a:spcBef>
              <a:buNone/>
            </a:pPr>
            <a:r>
              <a:rPr lang="tr-TR" sz="1400" b="1" u="sng" dirty="0"/>
              <a:t>Özetle,</a:t>
            </a:r>
          </a:p>
          <a:p>
            <a:pPr marL="457200" lvl="1" indent="0" algn="just">
              <a:spcBef>
                <a:spcPts val="600"/>
              </a:spcBef>
              <a:buNone/>
            </a:pPr>
            <a:r>
              <a:rPr lang="tr-TR" sz="1400" b="1" dirty="0"/>
              <a:t>Çokkültürlülük, toplumdaki çeşitli kültürel ve ırksal grupların eşit haklarını ve katkılarını tanımayı ve değer vermeyi, kabul görmeyi teşvik etmeyi ve ötekileştirmeyi azaltmayı içerir. Örneğin, </a:t>
            </a:r>
            <a:r>
              <a:rPr lang="tr-TR" sz="1400" b="1" dirty="0" err="1"/>
              <a:t>iİşyerinde</a:t>
            </a:r>
            <a:r>
              <a:rPr lang="tr-TR" sz="1400" b="1" dirty="0"/>
              <a:t>, farklı bakış açılarının paylaşılmasını teşvik ederek yenilikçiliği, daha iyi iletişimi ve daha güçlü ilişkileri teşvik eder. Dil çevirisi ve yerelleştirme yoluyla çokkültürlülüğü desteklemek, anlayışın gelişmesine yardımcı olur, kültürel farklılıklara saygı gösterir ve dil engellerini ortadan kaldırarak küresel iş fırsatlarını genişletir. Genel olarak çokkültürlülük, çeşitliliği ve kapsayıcılığı benimseyerek sosyal uyumu ve ekonomik büyümeyi artırır (</a:t>
            </a:r>
            <a:r>
              <a:rPr lang="en-US" sz="1400" b="1" dirty="0" err="1"/>
              <a:t>Wolfestone</a:t>
            </a:r>
            <a:r>
              <a:rPr lang="tr-TR" sz="1400" b="1" dirty="0"/>
              <a:t>, 2018). </a:t>
            </a:r>
            <a:endParaRPr lang="en-US" sz="1400" b="1" dirty="0"/>
          </a:p>
          <a:p>
            <a:pPr marL="457200" lvl="1" indent="0" algn="just">
              <a:lnSpc>
                <a:spcPct val="150000"/>
              </a:lnSpc>
              <a:buNone/>
            </a:pPr>
            <a:endParaRPr lang="tr-TR" sz="1400" b="1" dirty="0"/>
          </a:p>
        </p:txBody>
      </p:sp>
      <p:pic>
        <p:nvPicPr>
          <p:cNvPr id="4" name="Resim 3">
            <a:extLst>
              <a:ext uri="{FF2B5EF4-FFF2-40B4-BE49-F238E27FC236}">
                <a16:creationId xmlns:a16="http://schemas.microsoft.com/office/drawing/2014/main" id="{CE3F50F6-A2FA-85FD-BF6C-A5F14D68D7FE}"/>
              </a:ext>
            </a:extLst>
          </p:cNvPr>
          <p:cNvPicPr>
            <a:picLocks noChangeAspect="1"/>
          </p:cNvPicPr>
          <p:nvPr/>
        </p:nvPicPr>
        <p:blipFill>
          <a:blip r:embed="rId2"/>
          <a:stretch>
            <a:fillRect/>
          </a:stretch>
        </p:blipFill>
        <p:spPr>
          <a:xfrm>
            <a:off x="1861429" y="2600632"/>
            <a:ext cx="7149836" cy="3043084"/>
          </a:xfrm>
          <a:prstGeom prst="rect">
            <a:avLst/>
          </a:prstGeom>
        </p:spPr>
      </p:pic>
      <p:sp>
        <p:nvSpPr>
          <p:cNvPr id="6" name="Metin kutusu 5">
            <a:extLst>
              <a:ext uri="{FF2B5EF4-FFF2-40B4-BE49-F238E27FC236}">
                <a16:creationId xmlns:a16="http://schemas.microsoft.com/office/drawing/2014/main" id="{F4578175-A2F4-A402-FDC9-99708CC364B9}"/>
              </a:ext>
            </a:extLst>
          </p:cNvPr>
          <p:cNvSpPr txBox="1"/>
          <p:nvPr/>
        </p:nvSpPr>
        <p:spPr>
          <a:xfrm>
            <a:off x="2979174" y="5736274"/>
            <a:ext cx="5240594" cy="276999"/>
          </a:xfrm>
          <a:prstGeom prst="rect">
            <a:avLst/>
          </a:prstGeom>
          <a:noFill/>
        </p:spPr>
        <p:txBody>
          <a:bodyPr wrap="square">
            <a:spAutoFit/>
          </a:bodyPr>
          <a:lstStyle/>
          <a:p>
            <a:r>
              <a:rPr lang="tr-TR" sz="1200" b="1" dirty="0"/>
              <a:t> </a:t>
            </a:r>
            <a:r>
              <a:rPr lang="en-US" sz="1200" b="1" dirty="0"/>
              <a:t>The benefits of multiculturalism in the workplace</a:t>
            </a:r>
            <a:r>
              <a:rPr lang="tr-TR" sz="1200" b="1" dirty="0"/>
              <a:t> (</a:t>
            </a:r>
            <a:r>
              <a:rPr lang="tr-TR" sz="1200" b="1" dirty="0" err="1"/>
              <a:t>Wolfestone</a:t>
            </a:r>
            <a:r>
              <a:rPr lang="tr-TR" sz="1200" b="1" dirty="0"/>
              <a:t>, 2018). </a:t>
            </a:r>
          </a:p>
        </p:txBody>
      </p:sp>
    </p:spTree>
    <p:extLst>
      <p:ext uri="{BB962C8B-B14F-4D97-AF65-F5344CB8AC3E}">
        <p14:creationId xmlns:p14="http://schemas.microsoft.com/office/powerpoint/2010/main" val="2348534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CE43D-FD2F-9EE7-3179-4D920AD0944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F5B6E6A-A83E-ADB4-B8B8-284F59E9B16F}"/>
              </a:ext>
            </a:extLst>
          </p:cNvPr>
          <p:cNvSpPr>
            <a:spLocks noGrp="1"/>
          </p:cNvSpPr>
          <p:nvPr>
            <p:ph type="title"/>
          </p:nvPr>
        </p:nvSpPr>
        <p:spPr>
          <a:xfrm>
            <a:off x="775658" y="44244"/>
            <a:ext cx="8596668" cy="432621"/>
          </a:xfrm>
        </p:spPr>
        <p:txBody>
          <a:bodyPr>
            <a:normAutofit fontScale="90000"/>
          </a:bodyPr>
          <a:lstStyle/>
          <a:p>
            <a:pPr algn="ctr"/>
            <a:r>
              <a:rPr lang="tr-TR" sz="2400" b="1" dirty="0"/>
              <a:t>ÇOK KÜLTÜRLÜLÜĞÜ HAZIRLAYAN ETMENLER</a:t>
            </a:r>
            <a:endParaRPr lang="en-US" sz="2400" b="1" dirty="0"/>
          </a:p>
        </p:txBody>
      </p:sp>
      <p:sp>
        <p:nvSpPr>
          <p:cNvPr id="3" name="İçerik Yer Tutucusu 2">
            <a:extLst>
              <a:ext uri="{FF2B5EF4-FFF2-40B4-BE49-F238E27FC236}">
                <a16:creationId xmlns:a16="http://schemas.microsoft.com/office/drawing/2014/main" id="{DE410BAF-41C6-D8A4-DE8A-BA592C4FACD4}"/>
              </a:ext>
            </a:extLst>
          </p:cNvPr>
          <p:cNvSpPr>
            <a:spLocks noGrp="1"/>
          </p:cNvSpPr>
          <p:nvPr>
            <p:ph idx="1"/>
          </p:nvPr>
        </p:nvSpPr>
        <p:spPr>
          <a:xfrm>
            <a:off x="630227" y="545689"/>
            <a:ext cx="9841128" cy="5697795"/>
          </a:xfrm>
        </p:spPr>
        <p:txBody>
          <a:bodyPr>
            <a:noAutofit/>
          </a:bodyPr>
          <a:lstStyle/>
          <a:p>
            <a:pPr algn="just"/>
            <a:r>
              <a:rPr lang="tr-TR" sz="1400" b="1" dirty="0"/>
              <a:t>Başlıca etmenler arasında, dünya genelinde siyasi, ekonomik ve kültürel alanlarda hızla gerçekleşen küreselleşme yer alıyor. Küreselleşme, kültürel farklılıkların artmasına ve bireysel kimliklerin öne çıkmasına neden olurken, tarihsel başlangıcı konusunda farklı görüşler bulunmaktadır. Özellikle 1980 sonrası teknolojik gelişmeler, iletişim ve ulaşım maliyetlerinin düşmesi, siyasal değişiklikler (örneğin Berlin Duvarı'nın yıkılması), küreselleşmeyi hızlandırmıştır.</a:t>
            </a:r>
          </a:p>
          <a:p>
            <a:pPr algn="just"/>
            <a:r>
              <a:rPr lang="tr-TR" sz="1400" b="1" dirty="0"/>
              <a:t>Ulusal kimlik, modern dönemde en önemli üst kimlik olmuştur, ancak küreselleşme ve değişen toplumsal koşullar ulusal kimliğin zayıflamasına neden olmaktadır. </a:t>
            </a:r>
          </a:p>
          <a:p>
            <a:pPr algn="just"/>
            <a:r>
              <a:rPr lang="tr-TR" sz="1400" b="1" dirty="0"/>
              <a:t>Çok kültürlülük/birlik anlayışı, farklılıkların kabul edilip uyum içinde yaşanmasını savunur ve özellikle göç, kimlik ve uluslararası etkileşimlerle yakından ilişkilidir. Göçler, ekonomik, politik, ekolojik nedenlerle gerçekleşir ve kültürlerin etkileşmesine yol açar; bu süreç göçmenler aracılığıyla kültür transferini sağlar.</a:t>
            </a:r>
          </a:p>
          <a:p>
            <a:pPr algn="just"/>
            <a:r>
              <a:rPr lang="tr-TR" sz="1400" b="1" dirty="0"/>
              <a:t>Bir diğer etmen postmodernitedir; modernizmin eleştirisiyle ortaya çıkan ve anlamını sorgulayan bir kavramdır. Modernitenin farklı alanlarda (sanat, felsefe, mimari) dönüşümünü gösterir ve modernizmin başarısızlıklarını irdelemeyi amaçlar.</a:t>
            </a:r>
          </a:p>
          <a:p>
            <a:pPr algn="just"/>
            <a:r>
              <a:rPr lang="tr-TR" sz="1400" b="1" dirty="0"/>
              <a:t>Günümüzde iletişim teknolojileri ve internet, kültürlerarası iletişimi kolaylaştırmış, bireylerin uzak deneyimlere ulaşmasını ve kimliklerini oluşturmalarını etkilemiştir. </a:t>
            </a:r>
          </a:p>
          <a:p>
            <a:pPr algn="just"/>
            <a:r>
              <a:rPr lang="tr-TR" sz="1400" b="1" dirty="0"/>
              <a:t>Ayrıca, yeni kuşaklar (Z kuşağı ve sonrası), teknolojik gelişmelerle şekillenmiş olup, küresel ve dijital ortamların etkisi altındadır.</a:t>
            </a:r>
          </a:p>
          <a:p>
            <a:pPr algn="just"/>
            <a:r>
              <a:rPr lang="tr-TR" sz="1400" b="1" dirty="0"/>
              <a:t>Son olarak, önyargılar, stereotipler ve kültürel farklılıkların olumsuz etkileri, devletler, uluslararası kuruluşlar ve eğitim kurumlarının sorumluluğunda, kültürel farkındalık ve hoşgörünün artırılmasıyla aşılmaya çalışılmaktadır (Demir, 2017,  </a:t>
            </a:r>
            <a:r>
              <a:rPr lang="tr-TR" sz="1400" b="1" dirty="0" err="1"/>
              <a:t>ss</a:t>
            </a:r>
            <a:r>
              <a:rPr lang="tr-TR" sz="1400" b="1" dirty="0"/>
              <a:t>. 82-90).</a:t>
            </a:r>
          </a:p>
        </p:txBody>
      </p:sp>
    </p:spTree>
    <p:extLst>
      <p:ext uri="{BB962C8B-B14F-4D97-AF65-F5344CB8AC3E}">
        <p14:creationId xmlns:p14="http://schemas.microsoft.com/office/powerpoint/2010/main" val="150848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2006744" y="816076"/>
            <a:ext cx="7282008" cy="4881718"/>
          </a:xfrm>
        </p:spPr>
        <p:txBody>
          <a:bodyPr>
            <a:noAutofit/>
          </a:bodyPr>
          <a:lstStyle/>
          <a:p>
            <a:pPr algn="just"/>
            <a:r>
              <a:rPr lang="tr-TR" b="1" noProof="0" dirty="0"/>
              <a:t>Giriş</a:t>
            </a:r>
          </a:p>
          <a:p>
            <a:pPr algn="just"/>
            <a:r>
              <a:rPr lang="tr-TR" b="1" dirty="0"/>
              <a:t>Kültür Kavramının Tanımları ve Kuramsal Çerçevesi</a:t>
            </a:r>
          </a:p>
          <a:p>
            <a:pPr algn="just"/>
            <a:r>
              <a:rPr lang="tr-TR" b="1" dirty="0"/>
              <a:t>Kültürel Çeşitlilik ve Toplumsal Dinamikler</a:t>
            </a:r>
          </a:p>
          <a:p>
            <a:pPr algn="just"/>
            <a:r>
              <a:rPr lang="tr-TR" b="1" dirty="0"/>
              <a:t>Çok Kültürlülük ve Çok Kültürcülük Kavramlarının Farkı</a:t>
            </a:r>
          </a:p>
          <a:p>
            <a:pPr algn="just"/>
            <a:r>
              <a:rPr lang="tr-TR" b="1" dirty="0"/>
              <a:t>Çok Kültürlülük: İlişkili Kavramlar</a:t>
            </a:r>
          </a:p>
          <a:p>
            <a:pPr algn="just"/>
            <a:r>
              <a:rPr lang="tr-TR" b="1" dirty="0"/>
              <a:t>Çok Kültürlülüğün Tarihsel Evrimi</a:t>
            </a:r>
          </a:p>
          <a:p>
            <a:pPr algn="just"/>
            <a:r>
              <a:rPr lang="tr-TR" b="1" dirty="0"/>
              <a:t>Çok Kültürlülüğün Kapsamı ve Temel İlkeleri</a:t>
            </a:r>
          </a:p>
          <a:p>
            <a:pPr algn="just"/>
            <a:r>
              <a:rPr lang="tr-TR" b="1" dirty="0"/>
              <a:t>Çok Kültürlülüğü Hazırlayan Etmenler</a:t>
            </a:r>
          </a:p>
          <a:p>
            <a:pPr algn="just"/>
            <a:r>
              <a:rPr lang="tr-TR" b="1" dirty="0"/>
              <a:t>Güncel Tartışmalar ve Eleştiriler</a:t>
            </a:r>
          </a:p>
          <a:p>
            <a:pPr algn="just"/>
            <a:r>
              <a:rPr lang="tr-TR" b="1" dirty="0"/>
              <a:t>Sonuç ve Değerlendirme</a:t>
            </a:r>
          </a:p>
          <a:p>
            <a:pPr algn="just"/>
            <a:r>
              <a:rPr lang="tr-TR" b="1" noProof="0" dirty="0"/>
              <a:t>Kaynakça</a:t>
            </a:r>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2C431-8E7E-5B66-65F3-4A3597294CB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44BAE06-B7D6-CA7B-1033-B24F5B0D27E8}"/>
              </a:ext>
            </a:extLst>
          </p:cNvPr>
          <p:cNvSpPr>
            <a:spLocks noGrp="1"/>
          </p:cNvSpPr>
          <p:nvPr>
            <p:ph type="title"/>
          </p:nvPr>
        </p:nvSpPr>
        <p:spPr>
          <a:xfrm>
            <a:off x="775658" y="44244"/>
            <a:ext cx="8596668" cy="634182"/>
          </a:xfrm>
        </p:spPr>
        <p:txBody>
          <a:bodyPr>
            <a:normAutofit/>
          </a:bodyPr>
          <a:lstStyle/>
          <a:p>
            <a:pPr algn="ctr"/>
            <a:r>
              <a:rPr lang="tr-TR" sz="2400" b="1" dirty="0"/>
              <a:t>ÇOK KÜLTÜRLÜLÜK: ELEŞTİRİLER</a:t>
            </a:r>
            <a:endParaRPr lang="en-US" sz="2400" b="1" dirty="0"/>
          </a:p>
        </p:txBody>
      </p:sp>
      <p:sp>
        <p:nvSpPr>
          <p:cNvPr id="3" name="İçerik Yer Tutucusu 2">
            <a:extLst>
              <a:ext uri="{FF2B5EF4-FFF2-40B4-BE49-F238E27FC236}">
                <a16:creationId xmlns:a16="http://schemas.microsoft.com/office/drawing/2014/main" id="{B8EACED1-639E-06E6-7B2A-3C89973E3456}"/>
              </a:ext>
            </a:extLst>
          </p:cNvPr>
          <p:cNvSpPr>
            <a:spLocks noGrp="1"/>
          </p:cNvSpPr>
          <p:nvPr>
            <p:ph idx="1"/>
          </p:nvPr>
        </p:nvSpPr>
        <p:spPr>
          <a:xfrm>
            <a:off x="630227" y="545690"/>
            <a:ext cx="9841128" cy="6046840"/>
          </a:xfrm>
        </p:spPr>
        <p:txBody>
          <a:bodyPr>
            <a:noAutofit/>
          </a:bodyPr>
          <a:lstStyle/>
          <a:p>
            <a:pPr algn="just"/>
            <a:r>
              <a:rPr lang="tr-TR" sz="1400" b="1" u="sng" dirty="0"/>
              <a:t>Kozmopolit Görüş</a:t>
            </a:r>
            <a:r>
              <a:rPr lang="tr-TR" sz="1400" b="1" dirty="0"/>
              <a:t>: Kültürlerin birbirine bağlı ve melez olduğunu; korumanın katılık riski taşıdığını savunur.</a:t>
            </a:r>
          </a:p>
          <a:p>
            <a:pPr algn="just"/>
            <a:r>
              <a:rPr lang="tr-TR" sz="1400" b="1" u="sng" dirty="0"/>
              <a:t>Hoşgörü ve Uzlaşma</a:t>
            </a:r>
            <a:r>
              <a:rPr lang="tr-TR" sz="1400" b="1" dirty="0"/>
              <a:t>: </a:t>
            </a:r>
            <a:r>
              <a:rPr lang="tr-TR" sz="1400" b="1" dirty="0" err="1"/>
              <a:t>Kukathalar</a:t>
            </a:r>
            <a:r>
              <a:rPr lang="tr-TR" sz="1400" b="1" dirty="0"/>
              <a:t> gibi eleştirmenler bireysel hakları savunur ve devlet müdahalelerine karşı çıkar.</a:t>
            </a:r>
          </a:p>
          <a:p>
            <a:pPr algn="just"/>
            <a:r>
              <a:rPr lang="tr-TR" sz="1400" b="1" u="sng" dirty="0"/>
              <a:t>Evrensel Eşitlik</a:t>
            </a:r>
            <a:r>
              <a:rPr lang="tr-TR" sz="1400" b="1" dirty="0"/>
              <a:t>: Barry gibi bazıları, azınlıkların kendi uygulamalarından sorumlu olmaları gerektiğini savunarak, gruba özgü haklara meydan okur.</a:t>
            </a:r>
          </a:p>
          <a:p>
            <a:pPr algn="just"/>
            <a:r>
              <a:rPr lang="tr-TR" sz="1400" b="1" u="sng" dirty="0"/>
              <a:t>Sömürge Sonrası Eleştiri</a:t>
            </a:r>
            <a:r>
              <a:rPr lang="tr-TR" sz="1400" b="1" dirty="0"/>
              <a:t>: Tanınmanın sömürgeci güç yapılarına meydan okumak yerine onları güçlendirebileceği konusunda uyarır. Tanınma siyaseti, yerli topluluklara kültürel haklar ve imtiyazlar vermek gibi reformist devlet yeniden dağıtım planlarına odaklandığında, sömürgeciliğin siyasal ekonomisine meydan okumaktan çok onu doğrular. Bu bağlamda, tanınma siyaseti, "sömürgeciliğin yapısal/ekonomik yönleri gibi kökleriyle yüzleşmeyi başaramayan "bir liberalizm çeşidi» olarak ortaya çıkar. Ayrıca, bir kültürü korumayı veya kollamayı hedeflemek, sözde saf bir kültür versiyonuna ayrıcalık tanıma ve böylece koşullardaki değişikliklere uyum sağlama yeteneğini zayıflatma riskini taşır.</a:t>
            </a:r>
          </a:p>
          <a:p>
            <a:pPr algn="just"/>
            <a:r>
              <a:rPr lang="tr-TR" sz="1400" b="1" u="sng" dirty="0"/>
              <a:t>Feminist Eleştiri:</a:t>
            </a:r>
            <a:r>
              <a:rPr lang="tr-TR" sz="1400" b="1" dirty="0"/>
              <a:t> Çok kültürlü politikaların kökleştirebileceği gruplar içindeki iç eşitsizlikleri, özellikle de cinsiyet ayrımcılığını vurgular.</a:t>
            </a:r>
          </a:p>
          <a:p>
            <a:pPr algn="just"/>
            <a:r>
              <a:rPr lang="tr-TR" sz="1400" b="1" u="sng" dirty="0"/>
              <a:t>Siyasi ve Sosyal Eğilimler- Tepkiler ve Geri Çekilmeler:</a:t>
            </a:r>
            <a:r>
              <a:rPr lang="tr-TR" sz="1400" b="1" dirty="0"/>
              <a:t> Bazıları, çok kültürlü politikaların kamuoyu desteğinden yoksun olduğunu veya özellikle Avrupa ve Avustralya'da sosyal uyumu tehdit ettiğini savunur. </a:t>
            </a:r>
          </a:p>
          <a:p>
            <a:pPr algn="just"/>
            <a:r>
              <a:rPr lang="tr-TR" sz="1400" b="1" u="sng" dirty="0"/>
              <a:t>Geleceğe İlişkin Öngörüler</a:t>
            </a:r>
            <a:r>
              <a:rPr lang="tr-TR" sz="1400" b="1" dirty="0"/>
              <a:t>: Daha adil entegrasyonun, eşitsizliklerin ele alınmasının ve küresel örneklerden ders çıkarılmasının önemini vurgular (</a:t>
            </a:r>
            <a:r>
              <a:rPr lang="tr-TR" sz="1400" b="1" dirty="0" err="1"/>
              <a:t>Song</a:t>
            </a:r>
            <a:r>
              <a:rPr lang="tr-TR" sz="1400" b="1" dirty="0"/>
              <a:t>, 2024). </a:t>
            </a:r>
          </a:p>
        </p:txBody>
      </p:sp>
    </p:spTree>
    <p:extLst>
      <p:ext uri="{BB962C8B-B14F-4D97-AF65-F5344CB8AC3E}">
        <p14:creationId xmlns:p14="http://schemas.microsoft.com/office/powerpoint/2010/main" val="3887015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F1210-9EF5-67F2-8777-4A55D852EE7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BD66DA0-9D3A-6FA8-0DFD-C8B49AFADB1B}"/>
              </a:ext>
            </a:extLst>
          </p:cNvPr>
          <p:cNvSpPr>
            <a:spLocks noGrp="1"/>
          </p:cNvSpPr>
          <p:nvPr>
            <p:ph type="title"/>
          </p:nvPr>
        </p:nvSpPr>
        <p:spPr>
          <a:xfrm>
            <a:off x="775658" y="44244"/>
            <a:ext cx="8596668" cy="457201"/>
          </a:xfrm>
        </p:spPr>
        <p:txBody>
          <a:bodyPr>
            <a:normAutofit/>
          </a:bodyPr>
          <a:lstStyle/>
          <a:p>
            <a:pPr algn="ctr"/>
            <a:r>
              <a:rPr lang="tr-TR" sz="2400" b="1" dirty="0"/>
              <a:t>ÇOK KÜLTÜRLÜLÜK: ELEŞTİRİLER</a:t>
            </a:r>
            <a:endParaRPr lang="en-US" sz="2400" b="1" dirty="0"/>
          </a:p>
        </p:txBody>
      </p:sp>
      <p:sp>
        <p:nvSpPr>
          <p:cNvPr id="3" name="İçerik Yer Tutucusu 2">
            <a:extLst>
              <a:ext uri="{FF2B5EF4-FFF2-40B4-BE49-F238E27FC236}">
                <a16:creationId xmlns:a16="http://schemas.microsoft.com/office/drawing/2014/main" id="{C1A97F23-1BEF-FF39-29B8-E6B1C0B96BD5}"/>
              </a:ext>
            </a:extLst>
          </p:cNvPr>
          <p:cNvSpPr>
            <a:spLocks noGrp="1"/>
          </p:cNvSpPr>
          <p:nvPr>
            <p:ph idx="1"/>
          </p:nvPr>
        </p:nvSpPr>
        <p:spPr>
          <a:xfrm>
            <a:off x="630227" y="545691"/>
            <a:ext cx="9841128" cy="5658464"/>
          </a:xfrm>
        </p:spPr>
        <p:txBody>
          <a:bodyPr>
            <a:noAutofit/>
          </a:bodyPr>
          <a:lstStyle/>
          <a:p>
            <a:pPr marL="0" indent="0" algn="just">
              <a:buNone/>
            </a:pPr>
            <a:r>
              <a:rPr lang="tr-TR" sz="1600" b="1" u="sng" dirty="0"/>
              <a:t>Özetle,</a:t>
            </a:r>
          </a:p>
          <a:p>
            <a:pPr algn="just"/>
            <a:r>
              <a:rPr lang="tr-TR" sz="1600" b="1" dirty="0"/>
              <a:t>Çok kültürlülük, toplumlar içindeki kültürel çeşitliliği tanımayı ve barındırmayı, farklılıklara saygıyı, eşitliği ve adaleti vurgulamayı amaçlar. </a:t>
            </a:r>
          </a:p>
          <a:p>
            <a:pPr algn="just"/>
            <a:r>
              <a:rPr lang="tr-TR" sz="1600" b="1" dirty="0"/>
              <a:t>Geniş bir destek ve kuramsal gerekçelere sahip olsa da, kültürel </a:t>
            </a:r>
            <a:r>
              <a:rPr lang="tr-TR" sz="1600" b="1" dirty="0" err="1"/>
              <a:t>özcülük</a:t>
            </a:r>
            <a:r>
              <a:rPr lang="tr-TR" sz="1600" b="1" dirty="0"/>
              <a:t>, sosyal uyum ve grup içi eşitsizliklerle ilgili eleştirilerle de karşı karşıyadır. </a:t>
            </a:r>
          </a:p>
          <a:p>
            <a:pPr algn="just"/>
            <a:r>
              <a:rPr lang="tr-TR" sz="1600" b="1" dirty="0"/>
              <a:t>Süregelen tartışmalar, tanınma ile evrensel değerlerin dengelenmesi ve farklı toplumların siyasal ve toplumsal gerçekliklerinin ele alınması konularına odaklanmaktadır (</a:t>
            </a:r>
            <a:r>
              <a:rPr lang="tr-TR" sz="1600" b="1" dirty="0" err="1"/>
              <a:t>Song</a:t>
            </a:r>
            <a:r>
              <a:rPr lang="tr-TR" sz="1600" b="1" dirty="0"/>
              <a:t>, 2024). </a:t>
            </a:r>
          </a:p>
          <a:p>
            <a:pPr algn="just"/>
            <a:r>
              <a:rPr lang="tr-TR" sz="1600" b="1" dirty="0"/>
              <a:t>Tanıtılması ve uygulanması zor bir kavram olsa da ve ülkelerin sorunlarına her zaman kolay bir çözüm olmasa da, faydaları, çok kültürlülüğün sunabileceği dezavantajlardan çok daha ağır basar: </a:t>
            </a:r>
          </a:p>
          <a:p>
            <a:pPr lvl="1" algn="just">
              <a:buFont typeface="Wingdings" panose="05000000000000000000" pitchFamily="2" charset="2"/>
              <a:buChar char="v"/>
            </a:pPr>
            <a:r>
              <a:rPr lang="tr-TR" b="1" dirty="0"/>
              <a:t>Çok kültürlülük, ülkelerin toplumun her alanında daha çeşitli olmasını sağlar. </a:t>
            </a:r>
          </a:p>
          <a:p>
            <a:pPr lvl="1" algn="just">
              <a:buFont typeface="Wingdings" panose="05000000000000000000" pitchFamily="2" charset="2"/>
              <a:buChar char="v"/>
            </a:pPr>
            <a:r>
              <a:rPr lang="tr-TR" b="1" dirty="0"/>
              <a:t>İster bir işe yeni beceriler, ister bir sınıfa yeni fikirler ve düşünceler, ister bir mahalleye yeni yiyecekler getirmek olsun, çok kültürlülük yetenekli insanları, yenilikçi ve ilgi çekici fikir ve becerileri bir ülkede bir araya getirerek ülkenin gelişmesini sağlar! </a:t>
            </a:r>
          </a:p>
          <a:p>
            <a:pPr lvl="1" algn="just">
              <a:buFont typeface="Wingdings" panose="05000000000000000000" pitchFamily="2" charset="2"/>
              <a:buChar char="v"/>
            </a:pPr>
            <a:r>
              <a:rPr lang="tr-TR" b="1" dirty="0"/>
              <a:t>Çok kültürlülük bir ülkeye uyarlandığında, o ülkenin potansiyeli olağanüstüdür; çünkü çeşitli ve geniş bir insan yelpazesine sahiptir (</a:t>
            </a:r>
            <a:r>
              <a:rPr lang="en-US" b="1" dirty="0" err="1"/>
              <a:t>TuesdayJustice</a:t>
            </a:r>
            <a:r>
              <a:rPr lang="tr-TR" b="1" dirty="0"/>
              <a:t>, </a:t>
            </a:r>
            <a:r>
              <a:rPr lang="en-US" b="1" dirty="0"/>
              <a:t>2016). </a:t>
            </a:r>
            <a:endParaRPr lang="tr-TR" b="1" dirty="0"/>
          </a:p>
        </p:txBody>
      </p:sp>
    </p:spTree>
    <p:extLst>
      <p:ext uri="{BB962C8B-B14F-4D97-AF65-F5344CB8AC3E}">
        <p14:creationId xmlns:p14="http://schemas.microsoft.com/office/powerpoint/2010/main" val="2314293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EEE79-B922-308A-A7C9-C076AC3B79C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E594EE0-15CE-2AD8-69B8-1174349F7B91}"/>
              </a:ext>
            </a:extLst>
          </p:cNvPr>
          <p:cNvSpPr>
            <a:spLocks noGrp="1"/>
          </p:cNvSpPr>
          <p:nvPr>
            <p:ph type="title"/>
          </p:nvPr>
        </p:nvSpPr>
        <p:spPr>
          <a:xfrm>
            <a:off x="696998" y="191730"/>
            <a:ext cx="9462953" cy="486696"/>
          </a:xfrm>
        </p:spPr>
        <p:txBody>
          <a:bodyPr>
            <a:normAutofit fontScale="90000"/>
          </a:bodyPr>
          <a:lstStyle/>
          <a:p>
            <a:pPr algn="ctr"/>
            <a:r>
              <a:rPr lang="tr-TR" sz="2800" b="1" dirty="0"/>
              <a:t>SONUÇ VE DEĞERLENDİRME</a:t>
            </a:r>
            <a:endParaRPr lang="en-US" sz="2800" b="1" dirty="0"/>
          </a:p>
        </p:txBody>
      </p:sp>
      <p:sp>
        <p:nvSpPr>
          <p:cNvPr id="3" name="İçerik Yer Tutucusu 2">
            <a:extLst>
              <a:ext uri="{FF2B5EF4-FFF2-40B4-BE49-F238E27FC236}">
                <a16:creationId xmlns:a16="http://schemas.microsoft.com/office/drawing/2014/main" id="{8DA46982-88FA-9DA0-AEE4-1B3A4014243C}"/>
              </a:ext>
            </a:extLst>
          </p:cNvPr>
          <p:cNvSpPr>
            <a:spLocks noGrp="1"/>
          </p:cNvSpPr>
          <p:nvPr>
            <p:ph idx="1"/>
          </p:nvPr>
        </p:nvSpPr>
        <p:spPr>
          <a:xfrm>
            <a:off x="1203360" y="909483"/>
            <a:ext cx="9071349" cy="4984956"/>
          </a:xfrm>
        </p:spPr>
        <p:txBody>
          <a:bodyPr>
            <a:noAutofit/>
          </a:bodyPr>
          <a:lstStyle/>
          <a:p>
            <a:pPr marL="0" indent="0" algn="just">
              <a:buNone/>
            </a:pPr>
            <a:r>
              <a:rPr lang="tr-TR" sz="1600" b="1" dirty="0"/>
              <a:t>Bu derste, kültür kavramının çok boyutlu ve disiplinlerarası yaklaşımlarla ele alınmasının önemi vurgulanmıştır. Kültürün, bireylerin yaşam tarzı, toplumsal başarısı ve uyum ölçütleri, sanat ve teknolojik üretimler gibi çeşitli anlamlarıyla şekillendiği anlaşılmıştır. </a:t>
            </a:r>
          </a:p>
          <a:p>
            <a:pPr marL="0" indent="0" algn="just">
              <a:buNone/>
            </a:pPr>
            <a:r>
              <a:rPr lang="tr-TR" sz="1600" b="1" dirty="0"/>
              <a:t>Ayrıca, kültürel çeşitlilik ve çok kültürlülük kavramlarının tarihsel gelişimi; özellikle küreselleşme ve göç olgularıyla birlikte toplumsal yapılar üzerinde nasıl dönüşümler yaşandığı detaylandırılmıştır. Bu bağlamda, asimilasyon ve çok kültürcülük politikalarının farklı toplumlarda nasıl uygulandığı, avantajları ve sakıncalarıyla birlikte tartışılmıştır. </a:t>
            </a:r>
          </a:p>
          <a:p>
            <a:pPr marL="0" indent="0" algn="just">
              <a:buNone/>
            </a:pPr>
            <a:r>
              <a:rPr lang="tr-TR" sz="1600" b="1" dirty="0"/>
              <a:t>Ayrıca, çok kültürlülüğün toplumsal uyum, eşitlik ve adalet açısından sunduğu fırsatların yanı sıra, karşılaşılan eleştiriler ve sınırlılıkları da eleştirel bir perspektifle değerlendirmiştir. </a:t>
            </a:r>
          </a:p>
          <a:p>
            <a:pPr marL="0" indent="0" algn="just">
              <a:buNone/>
            </a:pPr>
            <a:r>
              <a:rPr lang="tr-TR" sz="1600" b="1" dirty="0"/>
              <a:t>Ders sonunda, kültür ve kimlik kavramlarının değişen anlamları, ulus-devlet yapıları içindeki dönüşümleri ve bu süreçlerde ortaya çıkan yeni tartışma alanlarının kavranması hedeflenmiştir. Ayrıca, bu kapsamın, farklı kültürel yapıların bir arada yaşaması ve entegrasyonu için yeni politikalar geliştirilmesine katkı sağlayacak bilinç ve farkındalığı oluşturması amaçlanmıştır. </a:t>
            </a:r>
          </a:p>
          <a:p>
            <a:pPr marL="0" indent="0" algn="just">
              <a:buNone/>
            </a:pPr>
            <a:r>
              <a:rPr lang="tr-TR" sz="1600" b="1" dirty="0"/>
              <a:t>Sonuç olarak, kültür ve kimlik dinamiklerinin anlaşılması, günümüz dünyasında toplumsal uyum ve barışın sağlanması açısından büyük önem taşımaktadır; bu nedenle, disiplinlerarası ve eleştirel yaklaşımlarla sürdürülebilir çözümler üretmek, akademik ve uygulamalı çalışmalarda temel bir gerekliliktir.</a:t>
            </a:r>
          </a:p>
        </p:txBody>
      </p:sp>
    </p:spTree>
    <p:extLst>
      <p:ext uri="{BB962C8B-B14F-4D97-AF65-F5344CB8AC3E}">
        <p14:creationId xmlns:p14="http://schemas.microsoft.com/office/powerpoint/2010/main" val="1603831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0521-832C-1426-861F-D635DC70B9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1EE3AF-004D-3BC0-6408-7DC1C616E1D3}"/>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6628FD27-EE63-D6C3-D7EA-85F32525891E}"/>
              </a:ext>
            </a:extLst>
          </p:cNvPr>
          <p:cNvSpPr>
            <a:spLocks noGrp="1"/>
          </p:cNvSpPr>
          <p:nvPr>
            <p:ph idx="1"/>
          </p:nvPr>
        </p:nvSpPr>
        <p:spPr>
          <a:xfrm>
            <a:off x="619433" y="703007"/>
            <a:ext cx="9851922" cy="5742038"/>
          </a:xfrm>
        </p:spPr>
        <p:txBody>
          <a:bodyPr>
            <a:noAutofit/>
          </a:bodyPr>
          <a:lstStyle/>
          <a:p>
            <a:pPr marL="0" indent="0">
              <a:buNone/>
            </a:pPr>
            <a:r>
              <a:rPr lang="en-US" sz="1200" b="1" dirty="0"/>
              <a:t>Cambridge University Press &amp; Assessment (2025). Assimilation. </a:t>
            </a:r>
            <a:r>
              <a:rPr lang="en-US" sz="1200" b="1" i="1" dirty="0"/>
              <a:t>Cambridge Dictionary </a:t>
            </a:r>
            <a:r>
              <a:rPr lang="en-US" sz="1200" b="1" dirty="0" err="1"/>
              <a:t>içinde</a:t>
            </a:r>
            <a:r>
              <a:rPr lang="en-US" sz="1200" b="1" dirty="0"/>
              <a:t>. </a:t>
            </a:r>
            <a:r>
              <a:rPr lang="en-US" sz="1200" b="1" dirty="0">
                <a:hlinkClick r:id="rId2"/>
              </a:rPr>
              <a:t>https://dictionary.cambridge.org/dictionary/english/assimilation</a:t>
            </a:r>
            <a:endParaRPr lang="tr-TR" sz="1200" b="1" dirty="0"/>
          </a:p>
          <a:p>
            <a:pPr marL="0" indent="0">
              <a:buNone/>
            </a:pPr>
            <a:r>
              <a:rPr lang="tr-TR" sz="1200" b="1" dirty="0" err="1"/>
              <a:t>Canatan</a:t>
            </a:r>
            <a:r>
              <a:rPr lang="tr-TR" sz="1200" b="1" dirty="0"/>
              <a:t>, K. (2009). Avrupa toplumlarında çok kültürcülük: sosyolojik bir yaklaşım. </a:t>
            </a:r>
            <a:r>
              <a:rPr lang="tr-TR" sz="1200" b="1" i="1" dirty="0"/>
              <a:t>Uluslararası Sosyal Araştırmalar Dergisi,</a:t>
            </a:r>
            <a:r>
              <a:rPr lang="tr-TR" sz="1200" b="1" dirty="0"/>
              <a:t>2(6), 80-97.</a:t>
            </a:r>
          </a:p>
          <a:p>
            <a:pPr marL="0" indent="0" algn="just">
              <a:buNone/>
            </a:pPr>
            <a:r>
              <a:rPr lang="tr-TR" sz="1200" b="1" dirty="0"/>
              <a:t>Demir, G. (2017). </a:t>
            </a:r>
            <a:r>
              <a:rPr lang="tr-TR" sz="1200" b="1" i="1" dirty="0"/>
              <a:t>Dünyada ve Türkiye’de halk  kütüphanesi hizmetlerinde çok kültürlülük</a:t>
            </a:r>
            <a:r>
              <a:rPr lang="tr-TR" sz="1200" b="1" dirty="0"/>
              <a:t>. Türk Kütüphaneciler Derneği. </a:t>
            </a:r>
          </a:p>
          <a:p>
            <a:pPr marL="0" indent="0" algn="just">
              <a:buNone/>
            </a:pPr>
            <a:r>
              <a:rPr lang="en-US" sz="1200" b="1" dirty="0"/>
              <a:t>Douglas Harper (2025). Assimilation. </a:t>
            </a:r>
            <a:r>
              <a:rPr lang="en-US" sz="1200" b="1" i="1" dirty="0"/>
              <a:t>Online Etymology Dictionary </a:t>
            </a:r>
            <a:r>
              <a:rPr lang="en-US" sz="1200" b="1" dirty="0" err="1"/>
              <a:t>içinde</a:t>
            </a:r>
            <a:r>
              <a:rPr lang="en-US" sz="1200" b="1" dirty="0"/>
              <a:t>. </a:t>
            </a:r>
            <a:r>
              <a:rPr lang="en-US" sz="1200" b="1" dirty="0">
                <a:hlinkClick r:id="rId3"/>
              </a:rPr>
              <a:t>https://www.etymonline.com/search?q=assimilation</a:t>
            </a:r>
            <a:endParaRPr lang="tr-TR" sz="1200" b="1" dirty="0"/>
          </a:p>
          <a:p>
            <a:pPr marL="0" indent="0" algn="just">
              <a:buNone/>
            </a:pPr>
            <a:r>
              <a:rPr lang="en-US" sz="1200" b="1" dirty="0" err="1"/>
              <a:t>Gražulis</a:t>
            </a:r>
            <a:r>
              <a:rPr lang="en-US" sz="1200" b="1" dirty="0"/>
              <a:t>, V.</a:t>
            </a:r>
            <a:r>
              <a:rPr lang="tr-TR" sz="1200" b="1" dirty="0"/>
              <a:t> ve</a:t>
            </a:r>
            <a:r>
              <a:rPr lang="en-US" sz="1200" b="1" dirty="0"/>
              <a:t> </a:t>
            </a:r>
            <a:r>
              <a:rPr lang="en-US" sz="1200" b="1" dirty="0" err="1"/>
              <a:t>Mockiené</a:t>
            </a:r>
            <a:r>
              <a:rPr lang="en-US" sz="1200" b="1" dirty="0"/>
              <a:t>, V. (2017). Multiculturalism through the prism of history:</a:t>
            </a:r>
            <a:r>
              <a:rPr lang="tr-TR" sz="1200" b="1" dirty="0"/>
              <a:t> </a:t>
            </a:r>
            <a:r>
              <a:rPr lang="en-US" sz="1200" b="1" dirty="0"/>
              <a:t>Experiences and perspectives and lessons to learn. Human Resources Management &amp; Ergonomics, 11(1), 33-49. </a:t>
            </a:r>
          </a:p>
          <a:p>
            <a:pPr marL="0" indent="0" algn="just">
              <a:buNone/>
            </a:pPr>
            <a:r>
              <a:rPr lang="tr-TR" sz="1200" b="1" dirty="0" err="1"/>
              <a:t>Iheriohanma</a:t>
            </a:r>
            <a:r>
              <a:rPr lang="tr-TR" sz="1200" b="1" dirty="0"/>
              <a:t>, E. B. J., </a:t>
            </a:r>
            <a:r>
              <a:rPr lang="tr-TR" sz="1200" b="1" dirty="0" err="1"/>
              <a:t>Chukuezi</a:t>
            </a:r>
            <a:r>
              <a:rPr lang="tr-TR" sz="1200" b="1" dirty="0"/>
              <a:t>, C. O. &amp; </a:t>
            </a:r>
            <a:r>
              <a:rPr lang="tr-TR" sz="1200" b="1" dirty="0" err="1"/>
              <a:t>Nrvosu</a:t>
            </a:r>
            <a:r>
              <a:rPr lang="tr-TR" sz="1200" b="1" dirty="0"/>
              <a:t>, A. (2025). </a:t>
            </a:r>
            <a:r>
              <a:rPr lang="tr-TR" sz="1200" b="1" dirty="0" err="1"/>
              <a:t>The</a:t>
            </a:r>
            <a:r>
              <a:rPr lang="tr-TR" sz="1200" b="1" dirty="0"/>
              <a:t> </a:t>
            </a:r>
            <a:r>
              <a:rPr lang="tr-TR" sz="1200" b="1" dirty="0" err="1"/>
              <a:t>concept</a:t>
            </a:r>
            <a:r>
              <a:rPr lang="tr-TR" sz="1200" b="1" dirty="0"/>
              <a:t> </a:t>
            </a:r>
            <a:r>
              <a:rPr lang="tr-TR" sz="1200" b="1" dirty="0" err="1"/>
              <a:t>and</a:t>
            </a:r>
            <a:r>
              <a:rPr lang="tr-TR" sz="1200" b="1" dirty="0"/>
              <a:t> </a:t>
            </a:r>
            <a:r>
              <a:rPr lang="tr-TR" sz="1200" b="1" dirty="0" err="1"/>
              <a:t>components</a:t>
            </a:r>
            <a:r>
              <a:rPr lang="tr-TR" sz="1200" b="1" dirty="0"/>
              <a:t> of </a:t>
            </a:r>
            <a:r>
              <a:rPr lang="tr-TR" sz="1200" b="1" dirty="0" err="1"/>
              <a:t>culture</a:t>
            </a:r>
            <a:r>
              <a:rPr lang="tr-TR" sz="1200" b="1" dirty="0"/>
              <a:t>. E. B. J. </a:t>
            </a:r>
            <a:r>
              <a:rPr lang="tr-TR" sz="1200" b="1" dirty="0" err="1"/>
              <a:t>Iheriohannra</a:t>
            </a:r>
            <a:r>
              <a:rPr lang="tr-TR" sz="1200" b="1" dirty="0"/>
              <a:t> ve C. I. </a:t>
            </a:r>
            <a:r>
              <a:rPr lang="tr-TR" sz="1200" b="1" dirty="0" err="1"/>
              <a:t>Anah</a:t>
            </a:r>
            <a:r>
              <a:rPr lang="tr-TR" sz="1200" b="1" dirty="0"/>
              <a:t> (Ed.). </a:t>
            </a:r>
            <a:r>
              <a:rPr lang="tr-TR" sz="1200" b="1" i="1" dirty="0" err="1"/>
              <a:t>Issues</a:t>
            </a:r>
            <a:r>
              <a:rPr lang="tr-TR" sz="1200" b="1" i="1" dirty="0"/>
              <a:t> in </a:t>
            </a:r>
            <a:r>
              <a:rPr lang="tr-TR" sz="1200" b="1" i="1" dirty="0" err="1"/>
              <a:t>social</a:t>
            </a:r>
            <a:r>
              <a:rPr lang="tr-TR" sz="1200" b="1" i="1" dirty="0"/>
              <a:t> </a:t>
            </a:r>
            <a:r>
              <a:rPr lang="tr-TR" sz="1200" b="1" i="1" dirty="0" err="1"/>
              <a:t>sciences</a:t>
            </a:r>
            <a:r>
              <a:rPr lang="tr-TR" sz="1200" b="1" dirty="0"/>
              <a:t> içinde (</a:t>
            </a:r>
            <a:r>
              <a:rPr lang="tr-TR" sz="1200" b="1" dirty="0" err="1"/>
              <a:t>ss</a:t>
            </a:r>
            <a:r>
              <a:rPr lang="tr-TR" sz="1200" b="1" dirty="0"/>
              <a:t>. 23-49). </a:t>
            </a:r>
            <a:r>
              <a:rPr lang="tr-TR" sz="1200" b="1" dirty="0" err="1"/>
              <a:t>Career</a:t>
            </a:r>
            <a:r>
              <a:rPr lang="tr-TR" sz="1200" b="1" dirty="0"/>
              <a:t> </a:t>
            </a:r>
            <a:r>
              <a:rPr lang="tr-TR" sz="1200" b="1" dirty="0" err="1"/>
              <a:t>Publishers</a:t>
            </a:r>
            <a:r>
              <a:rPr lang="tr-TR" sz="1200" b="1" dirty="0"/>
              <a:t>.</a:t>
            </a:r>
          </a:p>
          <a:p>
            <a:pPr marL="0" indent="0" algn="just">
              <a:buNone/>
            </a:pPr>
            <a:r>
              <a:rPr lang="en-US" sz="1200" b="1" dirty="0"/>
              <a:t>Jencks, C. (1993). </a:t>
            </a:r>
            <a:r>
              <a:rPr lang="en-US" sz="1200" b="1" i="1" dirty="0"/>
              <a:t>Culture</a:t>
            </a:r>
            <a:r>
              <a:rPr lang="tr-TR" sz="1200" b="1" dirty="0"/>
              <a:t>.</a:t>
            </a:r>
            <a:r>
              <a:rPr lang="en-US" sz="1200" b="1" dirty="0"/>
              <a:t> Routledge</a:t>
            </a:r>
            <a:endParaRPr lang="tr-TR" sz="1200" b="1" dirty="0"/>
          </a:p>
          <a:p>
            <a:pPr marL="0" indent="0" algn="just">
              <a:buNone/>
            </a:pPr>
            <a:r>
              <a:rPr lang="tr-TR" sz="1200" b="1" dirty="0"/>
              <a:t>Koçak, M. (2010). </a:t>
            </a:r>
            <a:r>
              <a:rPr lang="tr-TR" sz="1200" b="1" i="1" dirty="0"/>
              <a:t>Çok kültürlülük açısından dil hakları</a:t>
            </a:r>
            <a:r>
              <a:rPr lang="tr-TR" sz="1200" b="1" dirty="0"/>
              <a:t>. Ankara: </a:t>
            </a:r>
            <a:r>
              <a:rPr lang="tr-TR" sz="1200" b="1" dirty="0" err="1"/>
              <a:t>Liberte</a:t>
            </a:r>
            <a:r>
              <a:rPr lang="tr-TR" sz="1200" b="1" dirty="0"/>
              <a:t>.</a:t>
            </a:r>
          </a:p>
          <a:p>
            <a:pPr marL="0" indent="0" algn="just">
              <a:buNone/>
            </a:pPr>
            <a:r>
              <a:rPr lang="tr-TR" sz="1200" b="1" dirty="0" err="1"/>
              <a:t>Merriam</a:t>
            </a:r>
            <a:r>
              <a:rPr lang="tr-TR" sz="1200" b="1" dirty="0"/>
              <a:t>-Webster (2025). </a:t>
            </a:r>
            <a:r>
              <a:rPr lang="tr-TR" sz="1200" b="1" dirty="0" err="1"/>
              <a:t>Multiculturalism</a:t>
            </a:r>
            <a:r>
              <a:rPr lang="tr-TR" sz="1200" b="1" dirty="0"/>
              <a:t>. </a:t>
            </a:r>
            <a:r>
              <a:rPr lang="tr-TR" sz="1200" b="1" i="1" dirty="0" err="1"/>
              <a:t>Merriam</a:t>
            </a:r>
            <a:r>
              <a:rPr lang="tr-TR" sz="1200" b="1" i="1" dirty="0"/>
              <a:t>-Webster Dictionary </a:t>
            </a:r>
            <a:r>
              <a:rPr lang="tr-TR" sz="1200" b="1" dirty="0"/>
              <a:t>içinde. </a:t>
            </a:r>
            <a:r>
              <a:rPr lang="tr-TR" sz="1200" b="1" dirty="0">
                <a:hlinkClick r:id="rId4"/>
              </a:rPr>
              <a:t>https://www.merriam-webster.com/dictionary/multiculturalism</a:t>
            </a:r>
            <a:endParaRPr lang="tr-TR" sz="1200" b="1" dirty="0"/>
          </a:p>
          <a:p>
            <a:pPr marL="0" indent="0" algn="just">
              <a:buNone/>
            </a:pPr>
            <a:r>
              <a:rPr lang="tr-TR" sz="1200" b="1" dirty="0" err="1"/>
              <a:t>Song</a:t>
            </a:r>
            <a:r>
              <a:rPr lang="tr-TR" sz="1200" b="1" dirty="0"/>
              <a:t>, S. (2024). </a:t>
            </a:r>
            <a:r>
              <a:rPr lang="tr-TR" sz="1200" b="1" dirty="0" err="1"/>
              <a:t>Multiculturalism</a:t>
            </a:r>
            <a:r>
              <a:rPr lang="tr-TR" sz="1200" b="1" dirty="0"/>
              <a:t>. E. N. </a:t>
            </a:r>
            <a:r>
              <a:rPr lang="tr-TR" sz="1200" b="1" dirty="0" err="1"/>
              <a:t>Zalta</a:t>
            </a:r>
            <a:r>
              <a:rPr lang="tr-TR" sz="1200" b="1" dirty="0"/>
              <a:t> &amp; U. </a:t>
            </a:r>
            <a:r>
              <a:rPr lang="tr-TR" sz="1200" b="1" dirty="0" err="1"/>
              <a:t>Nodelman</a:t>
            </a:r>
            <a:r>
              <a:rPr lang="tr-TR" sz="1200" b="1" dirty="0"/>
              <a:t> (Ed.). </a:t>
            </a:r>
            <a:r>
              <a:rPr lang="tr-TR" sz="1200" b="1" i="1" dirty="0" err="1"/>
              <a:t>The</a:t>
            </a:r>
            <a:r>
              <a:rPr lang="tr-TR" sz="1200" b="1" i="1" dirty="0"/>
              <a:t> Stanford Encyclopedia of </a:t>
            </a:r>
            <a:r>
              <a:rPr lang="tr-TR" sz="1200" b="1" i="1" dirty="0" err="1"/>
              <a:t>Philosophy</a:t>
            </a:r>
            <a:r>
              <a:rPr lang="tr-TR" sz="1200" b="1" i="1" dirty="0"/>
              <a:t> </a:t>
            </a:r>
            <a:r>
              <a:rPr lang="tr-TR" sz="1200" b="1" dirty="0"/>
              <a:t>içinde </a:t>
            </a:r>
            <a:r>
              <a:rPr lang="tr-TR" sz="1200" b="1" dirty="0">
                <a:hlinkClick r:id="rId5"/>
              </a:rPr>
              <a:t>https://plato.stanford.edu/archives/win2024/entries/multiculturalism/</a:t>
            </a:r>
            <a:endParaRPr lang="tr-TR" sz="1200" b="1" dirty="0"/>
          </a:p>
          <a:p>
            <a:pPr marL="0" indent="0" algn="just">
              <a:buNone/>
            </a:pPr>
            <a:r>
              <a:rPr lang="tr-TR" sz="1200" b="1" dirty="0" err="1"/>
              <a:t>TuesdayJustice</a:t>
            </a:r>
            <a:r>
              <a:rPr lang="tr-TR" sz="1200" b="1" dirty="0"/>
              <a:t> (2016, 1 Kasım). </a:t>
            </a:r>
            <a:r>
              <a:rPr lang="tr-TR" sz="1200" b="1" i="1" dirty="0" err="1"/>
              <a:t>Multiculturalism</a:t>
            </a:r>
            <a:r>
              <a:rPr lang="tr-TR" sz="1200" b="1" i="1" dirty="0"/>
              <a:t>: A primer</a:t>
            </a:r>
            <a:r>
              <a:rPr lang="tr-TR" sz="1200" b="1" dirty="0"/>
              <a:t>. </a:t>
            </a:r>
            <a:r>
              <a:rPr lang="tr-TR" sz="1200" b="1" dirty="0">
                <a:hlinkClick r:id="rId6"/>
              </a:rPr>
              <a:t>https://tuesdayjustice.wordpress.com/2016/11/01/multiculturalism-primer/</a:t>
            </a:r>
            <a:endParaRPr lang="tr-TR" sz="1200" b="1" dirty="0"/>
          </a:p>
          <a:p>
            <a:pPr marL="0" indent="0" algn="just">
              <a:buNone/>
            </a:pPr>
            <a:r>
              <a:rPr lang="en-US" sz="1200" b="1" dirty="0" err="1"/>
              <a:t>Wolfestone</a:t>
            </a:r>
            <a:r>
              <a:rPr lang="en-US" sz="1200" b="1" dirty="0"/>
              <a:t> (2018, 6 Eylül). </a:t>
            </a:r>
            <a:r>
              <a:rPr lang="en-US" sz="1200" b="1" i="1" dirty="0"/>
              <a:t>The benefits of multiculturalism in the workplace</a:t>
            </a:r>
            <a:r>
              <a:rPr lang="en-US" sz="1200" b="1" dirty="0"/>
              <a:t>. </a:t>
            </a:r>
            <a:r>
              <a:rPr lang="en-US" sz="1200" b="1" dirty="0">
                <a:hlinkClick r:id="rId7"/>
              </a:rPr>
              <a:t>https://medium.com/@Wolfestone/the-benefits-of-multiculturalism-in-the-workplace-8ceaed3a8abf</a:t>
            </a:r>
            <a:endParaRPr lang="tr-TR" sz="1200" b="1" dirty="0"/>
          </a:p>
          <a:p>
            <a:pPr marL="0" indent="0" algn="just">
              <a:buNone/>
            </a:pPr>
            <a:r>
              <a:rPr lang="tr-TR" sz="1100" b="1" dirty="0"/>
              <a:t>Yanık, C. (2011). </a:t>
            </a:r>
            <a:r>
              <a:rPr lang="tr-TR" sz="1100" b="1" dirty="0" err="1"/>
              <a:t>Postmodern</a:t>
            </a:r>
            <a:r>
              <a:rPr lang="tr-TR" sz="1100" b="1" dirty="0"/>
              <a:t> siyaset anlayışı ve Çok kültürlülük. </a:t>
            </a:r>
            <a:r>
              <a:rPr lang="tr-TR" sz="1100" b="1" i="1" dirty="0"/>
              <a:t>Kaygı</a:t>
            </a:r>
            <a:r>
              <a:rPr lang="tr-TR" sz="1100" b="1" dirty="0"/>
              <a:t>, 17, 163-174. </a:t>
            </a:r>
            <a:r>
              <a:rPr lang="tr-TR" sz="1100" b="1" dirty="0">
                <a:hlinkClick r:id="rId8"/>
              </a:rPr>
              <a:t>http://www.acarindex.com/dosyalar/makale/acarindex-1423907313.pdf</a:t>
            </a:r>
            <a:endParaRPr lang="tr-TR" sz="1100" b="1" dirty="0"/>
          </a:p>
          <a:p>
            <a:pPr marL="0" indent="0" algn="just">
              <a:buNone/>
            </a:pPr>
            <a:endParaRPr lang="en-US" sz="1100" b="1" dirty="0"/>
          </a:p>
          <a:p>
            <a:pPr marL="0" indent="0" algn="just">
              <a:buNone/>
            </a:pPr>
            <a:endParaRPr lang="tr-TR" sz="1100" b="1" dirty="0"/>
          </a:p>
        </p:txBody>
      </p:sp>
    </p:spTree>
    <p:extLst>
      <p:ext uri="{BB962C8B-B14F-4D97-AF65-F5344CB8AC3E}">
        <p14:creationId xmlns:p14="http://schemas.microsoft.com/office/powerpoint/2010/main" val="209648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255638"/>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25310" y="973381"/>
            <a:ext cx="9438005" cy="5078374"/>
          </a:xfrm>
        </p:spPr>
        <p:txBody>
          <a:bodyPr>
            <a:noAutofit/>
          </a:bodyPr>
          <a:lstStyle/>
          <a:p>
            <a:pPr marL="0" indent="0" algn="just">
              <a:buNone/>
            </a:pPr>
            <a:r>
              <a:rPr lang="tr-TR" sz="2000" b="1" noProof="0" dirty="0"/>
              <a:t>Bu dersin temel amacı, kültür kavramının sosyolojik, antropolojik ve diğer disiplinler tarafından çeşitli biçimlerde tanımlarına ilişkin irdelemelerde bulunmak, bu kavramın günümüz toplumsal yapılarındaki yerini sorgulamaktır.</a:t>
            </a:r>
          </a:p>
          <a:p>
            <a:pPr marL="0" indent="0" algn="just">
              <a:buNone/>
            </a:pPr>
            <a:r>
              <a:rPr lang="tr-TR" sz="2000" b="1" noProof="0" dirty="0"/>
              <a:t> Ayrıca, kültürel çeşitlilik, çok kültürlülük ve çok kültürcülük gibi kavramların anlamı, tarihsel gelişimi ve güncel tartışmalardaki yerine odaklanılacaktır. Ders boyunca, kültür, kültürel farklılıkların toplumsal yaşam üzerindeki etkileri ve küreselleşme ile değişen kimlik ve kültürel yapıların dinamikleri ele alınacaktır. </a:t>
            </a:r>
          </a:p>
          <a:p>
            <a:pPr marL="0" indent="0" algn="just">
              <a:buNone/>
            </a:pPr>
            <a:r>
              <a:rPr lang="tr-TR" sz="2000" b="1" noProof="0" dirty="0"/>
              <a:t>Bu çalışmaların sonucunda, kültür kavramının toplumsal uyum, kimlik oluşumu ve çok kültürlülük politikaları açısından taşıdığı önemin kavranması; farklılıkların kabulü ve entegrasyon süreçlerine ilişkin eleştirel ve çözüm odaklı yaklaşımlar geliştirilmesi hedeflenmektedir.</a:t>
            </a:r>
          </a:p>
        </p:txBody>
      </p:sp>
    </p:spTree>
    <p:extLst>
      <p:ext uri="{BB962C8B-B14F-4D97-AF65-F5344CB8AC3E}">
        <p14:creationId xmlns:p14="http://schemas.microsoft.com/office/powerpoint/2010/main" val="29886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73BAC-BBB0-55E2-708F-C262A61A8F3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D56D98E-C6AF-F45D-3232-441A155DF091}"/>
              </a:ext>
            </a:extLst>
          </p:cNvPr>
          <p:cNvSpPr>
            <a:spLocks noGrp="1"/>
          </p:cNvSpPr>
          <p:nvPr>
            <p:ph type="title"/>
          </p:nvPr>
        </p:nvSpPr>
        <p:spPr>
          <a:xfrm>
            <a:off x="775658" y="44244"/>
            <a:ext cx="8596668" cy="634182"/>
          </a:xfrm>
        </p:spPr>
        <p:txBody>
          <a:bodyPr>
            <a:normAutofit/>
          </a:bodyPr>
          <a:lstStyle/>
          <a:p>
            <a:pPr algn="ctr"/>
            <a:r>
              <a:rPr lang="tr-TR" sz="2400" b="1" dirty="0"/>
              <a:t>KÜLTÜR VE KÜLTÜREL ÇEŞİTLİLİK</a:t>
            </a:r>
            <a:endParaRPr lang="en-US" sz="2400" b="1" dirty="0"/>
          </a:p>
        </p:txBody>
      </p:sp>
      <p:sp>
        <p:nvSpPr>
          <p:cNvPr id="3" name="İçerik Yer Tutucusu 2">
            <a:extLst>
              <a:ext uri="{FF2B5EF4-FFF2-40B4-BE49-F238E27FC236}">
                <a16:creationId xmlns:a16="http://schemas.microsoft.com/office/drawing/2014/main" id="{7FFAB42E-A374-F84B-B29A-51D023533FC8}"/>
              </a:ext>
            </a:extLst>
          </p:cNvPr>
          <p:cNvSpPr>
            <a:spLocks noGrp="1"/>
          </p:cNvSpPr>
          <p:nvPr>
            <p:ph idx="1"/>
          </p:nvPr>
        </p:nvSpPr>
        <p:spPr>
          <a:xfrm>
            <a:off x="649891" y="501444"/>
            <a:ext cx="9438005" cy="5122608"/>
          </a:xfrm>
        </p:spPr>
        <p:txBody>
          <a:bodyPr>
            <a:noAutofit/>
          </a:bodyPr>
          <a:lstStyle/>
          <a:p>
            <a:pPr marL="0" indent="0" algn="just">
              <a:buNone/>
            </a:pPr>
            <a:endParaRPr lang="tr-TR" sz="1600" b="1" dirty="0"/>
          </a:p>
          <a:p>
            <a:pPr marL="0" indent="0" algn="just">
              <a:buNone/>
            </a:pPr>
            <a:r>
              <a:rPr lang="tr-TR" sz="1600" b="1" dirty="0"/>
              <a:t>Sosyologlar, antropologlar ve diğer uzmanlar tarafından çeşitli şekillerde tanımlanan kültür, genellikle kültür ile doğayı karşılaştırır; kültür insanların yaptığı veya ürettiği şeyleri, doğa ile ilişkisi ise minimal insan müdahalesiyle var olan ögeleri ifade eder. </a:t>
            </a:r>
            <a:r>
              <a:rPr lang="tr-TR" sz="1600" b="1" dirty="0" err="1"/>
              <a:t>Jencks’e</a:t>
            </a:r>
            <a:r>
              <a:rPr lang="tr-TR" sz="1600" b="1" dirty="0"/>
              <a:t> (1993) göre, kültürün dört modern anlamı vardır:</a:t>
            </a:r>
          </a:p>
          <a:p>
            <a:pPr algn="just">
              <a:buFont typeface="+mj-lt"/>
              <a:buAutoNum type="arabicParenR"/>
            </a:pPr>
            <a:r>
              <a:rPr lang="tr-TR" sz="1600" b="1" dirty="0"/>
              <a:t>Bireyin sahip olduğu, toplumsal başarı ve uyum için gereken nitelikler, hedefler ve arzular olarak içselleştirilen davranışlar; yani, kişinin kültürlü bir insan olarak davranışlarını gösterir.</a:t>
            </a:r>
          </a:p>
          <a:p>
            <a:pPr algn="just">
              <a:buFont typeface="+mj-lt"/>
              <a:buAutoNum type="arabicParenR"/>
            </a:pPr>
            <a:r>
              <a:rPr lang="tr-TR" sz="1600" b="1" dirty="0"/>
              <a:t>Bazı toplumların daha gelişmiş veya üstün kabul edilmesi, bu toplumların ilerlemiş veya uygarlaşmış sayılması; genellikle öznel ve ırkçı (</a:t>
            </a:r>
            <a:r>
              <a:rPr lang="tr-TR" sz="1600" b="1" dirty="0" err="1"/>
              <a:t>ethnocentrist</a:t>
            </a:r>
            <a:r>
              <a:rPr lang="tr-TR" sz="1600" b="1" dirty="0"/>
              <a:t>) bir yaklaşımdır.</a:t>
            </a:r>
          </a:p>
          <a:p>
            <a:pPr algn="just">
              <a:buFont typeface="+mj-lt"/>
              <a:buAutoNum type="arabicParenR"/>
            </a:pPr>
            <a:r>
              <a:rPr lang="tr-TR" sz="1600" b="1" dirty="0"/>
              <a:t>Kültür, sanat, zeka ve teknolojik gelişmeler gibi insan yapımı ürünlerin toplamı olarak görülür; bu bakış, kültürler arasında yüksek/düşük ayrımı yapabilir.</a:t>
            </a:r>
          </a:p>
          <a:p>
            <a:pPr algn="just">
              <a:buFont typeface="+mj-lt"/>
              <a:buAutoNum type="arabicParenR"/>
            </a:pPr>
            <a:r>
              <a:rPr lang="tr-TR" sz="1600" b="1" dirty="0"/>
              <a:t>Sosyologların benimseyebileceği daha bütünsel bir tanım ise, kültürü toplum üyelerinin yaşam tarzı olarak tanımlar; bu, öğrenilen, paylaşılan ve kuşaklar boyunca aktarılan bir yaşam biçimidir.</a:t>
            </a:r>
          </a:p>
          <a:p>
            <a:pPr marL="0" indent="0">
              <a:buNone/>
            </a:pPr>
            <a:r>
              <a:rPr lang="tr-TR" sz="1600" b="1" dirty="0"/>
              <a:t>Bu tanımlar, kültür kavramını çeşitli açılardan ele alır ve sosyolojinin temel ilgisini yansıtır (</a:t>
            </a:r>
            <a:r>
              <a:rPr lang="tr-TR" sz="1600" b="1" dirty="0" err="1"/>
              <a:t>Iheriohanma</a:t>
            </a:r>
            <a:r>
              <a:rPr lang="tr-TR" sz="1600" b="1" dirty="0"/>
              <a:t>, </a:t>
            </a:r>
            <a:r>
              <a:rPr lang="tr-TR" sz="1600" b="1" dirty="0" err="1"/>
              <a:t>Chukuezi</a:t>
            </a:r>
            <a:r>
              <a:rPr lang="tr-TR" sz="1600" b="1" dirty="0"/>
              <a:t> ve </a:t>
            </a:r>
            <a:r>
              <a:rPr lang="tr-TR" sz="1600" b="1" dirty="0" err="1"/>
              <a:t>Nrvosu</a:t>
            </a:r>
            <a:r>
              <a:rPr lang="tr-TR" sz="1600" b="1" dirty="0"/>
              <a:t>, 2025, </a:t>
            </a:r>
            <a:r>
              <a:rPr lang="tr-TR" sz="1600" b="1" dirty="0" err="1"/>
              <a:t>ss</a:t>
            </a:r>
            <a:r>
              <a:rPr lang="tr-TR" sz="1600" b="1" dirty="0"/>
              <a:t>. 29-31). </a:t>
            </a:r>
            <a:endParaRPr lang="tr-TR" sz="1400" b="1" dirty="0"/>
          </a:p>
        </p:txBody>
      </p:sp>
    </p:spTree>
    <p:extLst>
      <p:ext uri="{BB962C8B-B14F-4D97-AF65-F5344CB8AC3E}">
        <p14:creationId xmlns:p14="http://schemas.microsoft.com/office/powerpoint/2010/main" val="318948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7A372-1AD3-23C6-9336-C21BBCA2FE4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BE8C3C0-CA2E-7F77-01E9-5C4AEA6620BE}"/>
              </a:ext>
            </a:extLst>
          </p:cNvPr>
          <p:cNvSpPr>
            <a:spLocks noGrp="1"/>
          </p:cNvSpPr>
          <p:nvPr>
            <p:ph type="title"/>
          </p:nvPr>
        </p:nvSpPr>
        <p:spPr>
          <a:xfrm>
            <a:off x="775658" y="44244"/>
            <a:ext cx="8596668" cy="634182"/>
          </a:xfrm>
        </p:spPr>
        <p:txBody>
          <a:bodyPr>
            <a:normAutofit/>
          </a:bodyPr>
          <a:lstStyle/>
          <a:p>
            <a:pPr algn="ctr"/>
            <a:r>
              <a:rPr lang="tr-TR" sz="2400" b="1" dirty="0"/>
              <a:t>KÜLTÜR VE KÜLTÜREL ÇEŞİTLİLİK</a:t>
            </a:r>
            <a:endParaRPr lang="en-US" sz="2400" b="1" dirty="0"/>
          </a:p>
        </p:txBody>
      </p:sp>
      <p:sp>
        <p:nvSpPr>
          <p:cNvPr id="3" name="İçerik Yer Tutucusu 2">
            <a:extLst>
              <a:ext uri="{FF2B5EF4-FFF2-40B4-BE49-F238E27FC236}">
                <a16:creationId xmlns:a16="http://schemas.microsoft.com/office/drawing/2014/main" id="{123B9F1C-5B5F-229D-2DB7-2FEAB3154D9F}"/>
              </a:ext>
            </a:extLst>
          </p:cNvPr>
          <p:cNvSpPr>
            <a:spLocks noGrp="1"/>
          </p:cNvSpPr>
          <p:nvPr>
            <p:ph idx="1"/>
          </p:nvPr>
        </p:nvSpPr>
        <p:spPr>
          <a:xfrm>
            <a:off x="649891" y="634179"/>
            <a:ext cx="9438005" cy="5225846"/>
          </a:xfrm>
        </p:spPr>
        <p:txBody>
          <a:bodyPr>
            <a:noAutofit/>
          </a:bodyPr>
          <a:lstStyle/>
          <a:p>
            <a:pPr marL="0" indent="0">
              <a:buNone/>
            </a:pPr>
            <a:r>
              <a:rPr lang="tr-TR" sz="1600" b="1" u="sng" dirty="0"/>
              <a:t>Kültürel Çeşitlilik:</a:t>
            </a:r>
          </a:p>
          <a:p>
            <a:r>
              <a:rPr lang="tr-TR" sz="1600" b="1" dirty="0"/>
              <a:t>İnsan davranışları ve uygulamaları kültürlere göre farklılık gösterir. </a:t>
            </a:r>
          </a:p>
          <a:p>
            <a:r>
              <a:rPr lang="tr-TR" sz="1600" b="1" dirty="0"/>
              <a:t>Örneğin, Afrika'da ikizlerin doğumu önceki zamanlarda kötü bir işaret olarak kabul edilir ve ikizler öldürülürdü; bu, Afrika kültüründe yaşamın kutsallığına saygısızlık olarak görülürdü. Bu uygulama, diğer kültürlerden gelenleri şok ederken, onlar için normal sayılırdı. </a:t>
            </a:r>
          </a:p>
          <a:p>
            <a:r>
              <a:rPr lang="tr-TR" sz="1600" b="1" dirty="0"/>
              <a:t>Benzer şekilde, Çin kültüründe kız çocuklarının öldürülmesi veya boğulması gibi uygulamalar mevcuttur.</a:t>
            </a:r>
          </a:p>
          <a:p>
            <a:r>
              <a:rPr lang="tr-TR" sz="1600" b="1" dirty="0"/>
              <a:t> Ayrıca, dini inançlar da farklı gıda tercihlerini belirler; Müslümanlar domuz ve sığır etinden uzak dururken, Hindular bu etleri severek tüketir. </a:t>
            </a:r>
          </a:p>
          <a:p>
            <a:r>
              <a:rPr lang="tr-TR" sz="1600" b="1" dirty="0"/>
              <a:t>Güneydoğu </a:t>
            </a:r>
            <a:r>
              <a:rPr lang="tr-TR" sz="1600" b="1" dirty="0" err="1"/>
              <a:t>Nigeria'da</a:t>
            </a:r>
            <a:r>
              <a:rPr lang="tr-TR" sz="1600" b="1" dirty="0"/>
              <a:t> </a:t>
            </a:r>
            <a:r>
              <a:rPr lang="tr-TR" sz="1600" b="1" dirty="0" err="1"/>
              <a:t>Njaba</a:t>
            </a:r>
            <a:r>
              <a:rPr lang="tr-TR" sz="1600" b="1" dirty="0"/>
              <a:t> halkı, bazı hayvanları kutsal kabul ederken, diğerleri bunları lezzetli bulur. </a:t>
            </a:r>
          </a:p>
          <a:p>
            <a:r>
              <a:rPr lang="tr-TR" sz="1600" b="1" dirty="0"/>
              <a:t>Batı kültüründe öpüşmek genellikle nezaket ifadesi iken, Afrika'da bu davranış uygun görülmez. </a:t>
            </a:r>
          </a:p>
          <a:p>
            <a:pPr marL="0" indent="0">
              <a:buNone/>
            </a:pPr>
            <a:r>
              <a:rPr lang="tr-TR" sz="1600" b="1" dirty="0"/>
              <a:t>Tüm bu örnekler, kültürler arasındaki farklılıkların önemli olduğunu ve diğer kültürleri öğrenmenin, uyum sağlamanın ve bu farklılıkları kabul etmenin gerekliliğini gösterir (</a:t>
            </a:r>
            <a:r>
              <a:rPr lang="tr-TR" sz="1600" b="1" dirty="0" err="1"/>
              <a:t>Iheriohanma</a:t>
            </a:r>
            <a:r>
              <a:rPr lang="tr-TR" sz="1600" b="1" dirty="0"/>
              <a:t>, </a:t>
            </a:r>
            <a:r>
              <a:rPr lang="tr-TR" sz="1600" b="1" dirty="0" err="1"/>
              <a:t>Chukuezi</a:t>
            </a:r>
            <a:r>
              <a:rPr lang="tr-TR" sz="1600" b="1" dirty="0"/>
              <a:t> ve </a:t>
            </a:r>
            <a:r>
              <a:rPr lang="tr-TR" sz="1600" b="1" dirty="0" err="1"/>
              <a:t>Nrvosu</a:t>
            </a:r>
            <a:r>
              <a:rPr lang="tr-TR" sz="1600" b="1" dirty="0"/>
              <a:t>, 2025, </a:t>
            </a:r>
            <a:r>
              <a:rPr lang="tr-TR" sz="1600" b="1" dirty="0" err="1"/>
              <a:t>ss</a:t>
            </a:r>
            <a:r>
              <a:rPr lang="tr-TR" sz="1600" b="1" dirty="0"/>
              <a:t>. 38-39). </a:t>
            </a:r>
            <a:endParaRPr lang="tr-TR" sz="1400" b="1" dirty="0"/>
          </a:p>
        </p:txBody>
      </p:sp>
    </p:spTree>
    <p:extLst>
      <p:ext uri="{BB962C8B-B14F-4D97-AF65-F5344CB8AC3E}">
        <p14:creationId xmlns:p14="http://schemas.microsoft.com/office/powerpoint/2010/main" val="171720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5AE7-EA2E-B710-85DB-259E54929F5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8FAD77F-5E37-D2E7-3793-8C50A9D7C9C1}"/>
              </a:ext>
            </a:extLst>
          </p:cNvPr>
          <p:cNvSpPr>
            <a:spLocks noGrp="1"/>
          </p:cNvSpPr>
          <p:nvPr>
            <p:ph type="title"/>
          </p:nvPr>
        </p:nvSpPr>
        <p:spPr>
          <a:xfrm>
            <a:off x="775658" y="44244"/>
            <a:ext cx="8596668" cy="526027"/>
          </a:xfrm>
        </p:spPr>
        <p:txBody>
          <a:bodyPr>
            <a:normAutofit/>
          </a:bodyPr>
          <a:lstStyle/>
          <a:p>
            <a:pPr algn="ctr"/>
            <a:r>
              <a:rPr lang="tr-TR" sz="2400" b="1" dirty="0"/>
              <a:t>ÇOK KÜLTÜRLÜLÜK</a:t>
            </a:r>
            <a:endParaRPr lang="en-US" sz="2400" b="1" dirty="0"/>
          </a:p>
        </p:txBody>
      </p:sp>
      <p:sp>
        <p:nvSpPr>
          <p:cNvPr id="3" name="İçerik Yer Tutucusu 2">
            <a:extLst>
              <a:ext uri="{FF2B5EF4-FFF2-40B4-BE49-F238E27FC236}">
                <a16:creationId xmlns:a16="http://schemas.microsoft.com/office/drawing/2014/main" id="{39FAFCB2-4F7F-071D-8EC4-CC870AF458DB}"/>
              </a:ext>
            </a:extLst>
          </p:cNvPr>
          <p:cNvSpPr>
            <a:spLocks noGrp="1"/>
          </p:cNvSpPr>
          <p:nvPr>
            <p:ph idx="1"/>
          </p:nvPr>
        </p:nvSpPr>
        <p:spPr>
          <a:xfrm>
            <a:off x="659723" y="678425"/>
            <a:ext cx="9438005" cy="5225846"/>
          </a:xfrm>
        </p:spPr>
        <p:txBody>
          <a:bodyPr>
            <a:noAutofit/>
          </a:bodyPr>
          <a:lstStyle/>
          <a:p>
            <a:pPr marL="0" indent="0">
              <a:buNone/>
            </a:pPr>
            <a:r>
              <a:rPr lang="tr-TR" sz="1600" b="1" dirty="0"/>
              <a:t>Öncelikle çok kültürlülük kavramının çok kültürcülük biçiminde de kullanımına rastlanıldığından iki kavram arasındaki farka açıklık getirmekte yarar vardır:</a:t>
            </a:r>
          </a:p>
          <a:p>
            <a:r>
              <a:rPr lang="tr-TR" sz="1600" b="1" dirty="0"/>
              <a:t>Çok kültürlülük ve çok kültürcülük kavramları arasındaki fark açıktır. Türkçede, “çok kültürlülük” sadece var olan farklılıkları ifade ederken, “çok kültürcülük” ise bu farklılıkların olumlu ve istenilir duruma getirilmesi gerektiği yönünde ideolojik ve normatif bir tutumu temsil eder. Yani, ilk kavram nesnel bir durumu anlatırken, ikincisi politik bir duruşu ve hakları savunur (</a:t>
            </a:r>
            <a:r>
              <a:rPr lang="tr-TR" sz="1600" b="1" dirty="0" err="1"/>
              <a:t>Canatan</a:t>
            </a:r>
            <a:r>
              <a:rPr lang="tr-TR" sz="1600" b="1" dirty="0"/>
              <a:t>, 2009, s. 82; Koçak, 2010, s. 81-82).</a:t>
            </a:r>
          </a:p>
          <a:p>
            <a:r>
              <a:rPr lang="tr-TR" sz="1600" b="1" dirty="0"/>
              <a:t>Çok kültürlülük terimi ilk kez 1941’de, İngiltere’de önyargısız ve kozmopolit bir toplum anlamında kullanılmıştır. </a:t>
            </a:r>
          </a:p>
          <a:p>
            <a:r>
              <a:rPr lang="tr-TR" sz="1600" b="1" dirty="0"/>
              <a:t>1970’lerde Kanada ve Avustralya’da devlet politikası olarak kültürel çeşitliliği teşvik eden bir proje durumuna gelmiş ve bu politika, göçmenlerin ve azınlıkların taleplerine yanıt olarak ortaya çıkmıştır. </a:t>
            </a:r>
          </a:p>
          <a:p>
            <a:r>
              <a:rPr lang="tr-TR" sz="1600" b="1" dirty="0"/>
              <a:t>Bu kavram, uluslararası göç ve kültürel, dilsel, dinsel ve etnik farklılıkların artmasıyla birlikte, özellikle Batı ülkelerinde siyasi ve toplumsal bir olgu olarak benimsenmiştir </a:t>
            </a:r>
            <a:r>
              <a:rPr lang="es-ES" sz="1600" b="1" dirty="0"/>
              <a:t>(Yanık, 2011, s. 164).</a:t>
            </a:r>
            <a:endParaRPr lang="tr-TR" sz="1600" b="1" dirty="0"/>
          </a:p>
        </p:txBody>
      </p:sp>
    </p:spTree>
    <p:extLst>
      <p:ext uri="{BB962C8B-B14F-4D97-AF65-F5344CB8AC3E}">
        <p14:creationId xmlns:p14="http://schemas.microsoft.com/office/powerpoint/2010/main" val="400872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631DF-0516-D4DD-7A3D-3F71646D5E8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4E1DFA4-9C07-65A5-057E-14D1F58314EA}"/>
              </a:ext>
            </a:extLst>
          </p:cNvPr>
          <p:cNvSpPr>
            <a:spLocks noGrp="1"/>
          </p:cNvSpPr>
          <p:nvPr>
            <p:ph type="title"/>
          </p:nvPr>
        </p:nvSpPr>
        <p:spPr>
          <a:xfrm>
            <a:off x="775658" y="44244"/>
            <a:ext cx="8596668" cy="526027"/>
          </a:xfrm>
        </p:spPr>
        <p:txBody>
          <a:bodyPr>
            <a:normAutofit/>
          </a:bodyPr>
          <a:lstStyle/>
          <a:p>
            <a:pPr algn="ctr"/>
            <a:r>
              <a:rPr lang="tr-TR" sz="2400" b="1" dirty="0"/>
              <a:t>ÇOK KÜLTÜRLÜLÜK</a:t>
            </a:r>
            <a:endParaRPr lang="en-US" sz="2400" b="1" dirty="0"/>
          </a:p>
        </p:txBody>
      </p:sp>
      <p:sp>
        <p:nvSpPr>
          <p:cNvPr id="3" name="İçerik Yer Tutucusu 2">
            <a:extLst>
              <a:ext uri="{FF2B5EF4-FFF2-40B4-BE49-F238E27FC236}">
                <a16:creationId xmlns:a16="http://schemas.microsoft.com/office/drawing/2014/main" id="{74D7DB99-8843-2863-2E6B-BAF6359E3E5E}"/>
              </a:ext>
            </a:extLst>
          </p:cNvPr>
          <p:cNvSpPr>
            <a:spLocks noGrp="1"/>
          </p:cNvSpPr>
          <p:nvPr>
            <p:ph idx="1"/>
          </p:nvPr>
        </p:nvSpPr>
        <p:spPr>
          <a:xfrm>
            <a:off x="659723" y="678425"/>
            <a:ext cx="9438005" cy="2276169"/>
          </a:xfrm>
        </p:spPr>
        <p:txBody>
          <a:bodyPr>
            <a:noAutofit/>
          </a:bodyPr>
          <a:lstStyle/>
          <a:p>
            <a:pPr marL="0" indent="0" algn="just">
              <a:buNone/>
            </a:pPr>
            <a:r>
              <a:rPr lang="tr-TR" sz="1300" b="1" dirty="0"/>
              <a:t>Çok kültürlülük, bir toplum, kuruluş veya eğitim kurumu içindeki kültürel çeşitliliği ifade eder ve genellikle bu çeşitliliği teşvik eden veya savunan bir sosyal veya politik doktrinle ilişkilendirilir. Çeşitli ırksal, etnik ve kültürel grupların bir arada yaşamasını ve eşit haklarla topluma dahil edilmesini vurgulayarak, topluluk bağlarını ve gruplar arası dostlukları güçlendirir. Terim ayrıca toplumsal cinsiyet çalışmaları, etnik çalışmalar ve pozitif ayrımcılık politikaları gibi kültürel, eğitimsel ve sosyal tartışmalarla ilgili geniş bir yelpazedeki konuları da kapsar (</a:t>
            </a:r>
            <a:r>
              <a:rPr lang="tr-TR" sz="1300" b="1" dirty="0" err="1"/>
              <a:t>Merriam</a:t>
            </a:r>
            <a:r>
              <a:rPr lang="tr-TR" sz="1300" b="1" dirty="0"/>
              <a:t>-Webster, 2025). </a:t>
            </a:r>
          </a:p>
          <a:p>
            <a:pPr marL="0" indent="0" algn="just">
              <a:buNone/>
            </a:pPr>
            <a:r>
              <a:rPr lang="en-US" sz="1300" b="1" dirty="0" err="1"/>
              <a:t>Çok</a:t>
            </a:r>
            <a:r>
              <a:rPr lang="tr-TR" sz="1300" b="1" dirty="0"/>
              <a:t> </a:t>
            </a:r>
            <a:r>
              <a:rPr lang="en-US" sz="1300" b="1" dirty="0" err="1"/>
              <a:t>kültürlülük</a:t>
            </a:r>
            <a:r>
              <a:rPr lang="en-US" sz="1300" b="1" dirty="0"/>
              <a:t>, </a:t>
            </a:r>
            <a:r>
              <a:rPr lang="en-US" sz="1300" b="1" dirty="0" err="1"/>
              <a:t>çeşitli</a:t>
            </a:r>
            <a:r>
              <a:rPr lang="en-US" sz="1300" b="1" dirty="0"/>
              <a:t> </a:t>
            </a:r>
            <a:r>
              <a:rPr lang="en-US" sz="1300" b="1" dirty="0" err="1"/>
              <a:t>ülkeler</a:t>
            </a:r>
            <a:r>
              <a:rPr lang="en-US" sz="1300" b="1" dirty="0"/>
              <a:t> </a:t>
            </a:r>
            <a:r>
              <a:rPr lang="en-US" sz="1300" b="1" dirty="0" err="1"/>
              <a:t>tarafından</a:t>
            </a:r>
            <a:r>
              <a:rPr lang="en-US" sz="1300" b="1" dirty="0"/>
              <a:t> </a:t>
            </a:r>
            <a:r>
              <a:rPr lang="en-US" sz="1300" b="1" dirty="0" err="1"/>
              <a:t>farklı</a:t>
            </a:r>
            <a:r>
              <a:rPr lang="en-US" sz="1300" b="1" dirty="0"/>
              <a:t> </a:t>
            </a:r>
            <a:r>
              <a:rPr lang="en-US" sz="1300" b="1" dirty="0" err="1"/>
              <a:t>kültürel</a:t>
            </a:r>
            <a:r>
              <a:rPr lang="en-US" sz="1300" b="1" dirty="0"/>
              <a:t> </a:t>
            </a:r>
            <a:r>
              <a:rPr lang="en-US" sz="1300" b="1" dirty="0" err="1"/>
              <a:t>ve</a:t>
            </a:r>
            <a:r>
              <a:rPr lang="en-US" sz="1300" b="1" dirty="0"/>
              <a:t> </a:t>
            </a:r>
            <a:r>
              <a:rPr lang="en-US" sz="1300" b="1" dirty="0" err="1"/>
              <a:t>etnik</a:t>
            </a:r>
            <a:r>
              <a:rPr lang="en-US" sz="1300" b="1" dirty="0"/>
              <a:t> </a:t>
            </a:r>
            <a:r>
              <a:rPr lang="en-US" sz="1300" b="1" dirty="0" err="1"/>
              <a:t>grupların</a:t>
            </a:r>
            <a:r>
              <a:rPr lang="en-US" sz="1300" b="1" dirty="0"/>
              <a:t> </a:t>
            </a:r>
            <a:r>
              <a:rPr lang="en-US" sz="1300" b="1" dirty="0" err="1"/>
              <a:t>barış</a:t>
            </a:r>
            <a:r>
              <a:rPr lang="en-US" sz="1300" b="1" dirty="0"/>
              <a:t> </a:t>
            </a:r>
            <a:r>
              <a:rPr lang="en-US" sz="1300" b="1" dirty="0" err="1"/>
              <a:t>içinde</a:t>
            </a:r>
            <a:r>
              <a:rPr lang="en-US" sz="1300" b="1" dirty="0"/>
              <a:t> </a:t>
            </a:r>
            <a:r>
              <a:rPr lang="en-US" sz="1300" b="1" dirty="0" err="1"/>
              <a:t>bir</a:t>
            </a:r>
            <a:r>
              <a:rPr lang="en-US" sz="1300" b="1" dirty="0"/>
              <a:t> </a:t>
            </a:r>
            <a:r>
              <a:rPr lang="en-US" sz="1300" b="1" dirty="0" err="1"/>
              <a:t>arada</a:t>
            </a:r>
            <a:r>
              <a:rPr lang="en-US" sz="1300" b="1" dirty="0"/>
              <a:t> </a:t>
            </a:r>
            <a:r>
              <a:rPr lang="en-US" sz="1300" b="1" dirty="0" err="1"/>
              <a:t>yaşamasını</a:t>
            </a:r>
            <a:r>
              <a:rPr lang="en-US" sz="1300" b="1" dirty="0"/>
              <a:t> </a:t>
            </a:r>
            <a:r>
              <a:rPr lang="en-US" sz="1300" b="1" dirty="0" err="1"/>
              <a:t>teşvik</a:t>
            </a:r>
            <a:r>
              <a:rPr lang="en-US" sz="1300" b="1" dirty="0"/>
              <a:t> </a:t>
            </a:r>
            <a:r>
              <a:rPr lang="en-US" sz="1300" b="1" dirty="0" err="1"/>
              <a:t>etmek</a:t>
            </a:r>
            <a:r>
              <a:rPr lang="en-US" sz="1300" b="1" dirty="0"/>
              <a:t> </a:t>
            </a:r>
            <a:r>
              <a:rPr lang="en-US" sz="1300" b="1" dirty="0" err="1"/>
              <a:t>için</a:t>
            </a:r>
            <a:r>
              <a:rPr lang="en-US" sz="1300" b="1" dirty="0"/>
              <a:t> </a:t>
            </a:r>
            <a:r>
              <a:rPr lang="en-US" sz="1300" b="1" dirty="0" err="1"/>
              <a:t>benimsenen</a:t>
            </a:r>
            <a:r>
              <a:rPr lang="en-US" sz="1300" b="1" dirty="0"/>
              <a:t> </a:t>
            </a:r>
            <a:r>
              <a:rPr lang="en-US" sz="1300" b="1" dirty="0" err="1"/>
              <a:t>bir</a:t>
            </a:r>
            <a:r>
              <a:rPr lang="en-US" sz="1300" b="1" dirty="0"/>
              <a:t> </a:t>
            </a:r>
            <a:r>
              <a:rPr lang="en-US" sz="1300" b="1" dirty="0" err="1"/>
              <a:t>kavramdır</a:t>
            </a:r>
            <a:r>
              <a:rPr lang="en-US" sz="1300" b="1" dirty="0"/>
              <a:t>. Kanada</a:t>
            </a:r>
            <a:r>
              <a:rPr lang="tr-TR" sz="1300" b="1" dirty="0"/>
              <a:t>, bu bağlamda öne çıkar; </a:t>
            </a:r>
            <a:r>
              <a:rPr lang="en-US" sz="1300" b="1" dirty="0" err="1"/>
              <a:t>ırksal</a:t>
            </a:r>
            <a:r>
              <a:rPr lang="en-US" sz="1300" b="1" dirty="0"/>
              <a:t>, </a:t>
            </a:r>
            <a:r>
              <a:rPr lang="en-US" sz="1300" b="1" dirty="0" err="1"/>
              <a:t>etnik</a:t>
            </a:r>
            <a:r>
              <a:rPr lang="en-US" sz="1300" b="1" dirty="0"/>
              <a:t>, </a:t>
            </a:r>
            <a:r>
              <a:rPr lang="en-US" sz="1300" b="1" dirty="0" err="1"/>
              <a:t>dilsel</a:t>
            </a:r>
            <a:r>
              <a:rPr lang="en-US" sz="1300" b="1" dirty="0"/>
              <a:t> </a:t>
            </a:r>
            <a:r>
              <a:rPr lang="en-US" sz="1300" b="1" dirty="0" err="1"/>
              <a:t>veya</a:t>
            </a:r>
            <a:r>
              <a:rPr lang="en-US" sz="1300" b="1" dirty="0"/>
              <a:t> </a:t>
            </a:r>
            <a:r>
              <a:rPr lang="en-US" sz="1300" b="1" dirty="0" err="1"/>
              <a:t>dini</a:t>
            </a:r>
            <a:r>
              <a:rPr lang="en-US" sz="1300" b="1" dirty="0"/>
              <a:t> </a:t>
            </a:r>
            <a:r>
              <a:rPr lang="en-US" sz="1300" b="1" dirty="0" err="1"/>
              <a:t>geçmişlerine</a:t>
            </a:r>
            <a:r>
              <a:rPr lang="en-US" sz="1300" b="1" dirty="0"/>
              <a:t> </a:t>
            </a:r>
            <a:r>
              <a:rPr lang="en-US" sz="1300" b="1" dirty="0" err="1"/>
              <a:t>bakılmaksızın</a:t>
            </a:r>
            <a:r>
              <a:rPr lang="en-US" sz="1300" b="1" dirty="0"/>
              <a:t> </a:t>
            </a:r>
            <a:r>
              <a:rPr lang="en-US" sz="1300" b="1" dirty="0" err="1"/>
              <a:t>tüm</a:t>
            </a:r>
            <a:r>
              <a:rPr lang="en-US" sz="1300" b="1" dirty="0"/>
              <a:t> </a:t>
            </a:r>
            <a:r>
              <a:rPr lang="en-US" sz="1300" b="1" dirty="0" err="1"/>
              <a:t>vatandaşların</a:t>
            </a:r>
            <a:r>
              <a:rPr lang="en-US" sz="1300" b="1" dirty="0"/>
              <a:t> </a:t>
            </a:r>
            <a:r>
              <a:rPr lang="en-US" sz="1300" b="1" dirty="0" err="1"/>
              <a:t>değerini</a:t>
            </a:r>
            <a:r>
              <a:rPr lang="en-US" sz="1300" b="1" dirty="0"/>
              <a:t> </a:t>
            </a:r>
            <a:r>
              <a:rPr lang="en-US" sz="1300" b="1" dirty="0" err="1"/>
              <a:t>ve</a:t>
            </a:r>
            <a:r>
              <a:rPr lang="en-US" sz="1300" b="1" dirty="0"/>
              <a:t> </a:t>
            </a:r>
            <a:r>
              <a:rPr lang="en-US" sz="1300" b="1" dirty="0" err="1"/>
              <a:t>onurunu</a:t>
            </a:r>
            <a:r>
              <a:rPr lang="en-US" sz="1300" b="1" dirty="0"/>
              <a:t> </a:t>
            </a:r>
            <a:r>
              <a:rPr lang="en-US" sz="1300" b="1" dirty="0" err="1"/>
              <a:t>vurgular</a:t>
            </a:r>
            <a:r>
              <a:rPr lang="en-US" sz="1300" b="1" dirty="0"/>
              <a:t>. </a:t>
            </a:r>
            <a:r>
              <a:rPr lang="en-US" sz="1300" b="1" dirty="0" err="1"/>
              <a:t>Başbakan</a:t>
            </a:r>
            <a:r>
              <a:rPr lang="en-US" sz="1300" b="1" dirty="0"/>
              <a:t> Pierre Trudeau </a:t>
            </a:r>
            <a:r>
              <a:rPr lang="en-US" sz="1300" b="1" dirty="0" err="1"/>
              <a:t>tarafından</a:t>
            </a:r>
            <a:r>
              <a:rPr lang="en-US" sz="1300" b="1" dirty="0"/>
              <a:t> 1971 </a:t>
            </a:r>
            <a:r>
              <a:rPr lang="en-US" sz="1300" b="1" dirty="0" err="1"/>
              <a:t>yılında</a:t>
            </a:r>
            <a:r>
              <a:rPr lang="en-US" sz="1300" b="1" dirty="0"/>
              <a:t> </a:t>
            </a:r>
            <a:r>
              <a:rPr lang="en-US" sz="1300" b="1" dirty="0" err="1"/>
              <a:t>bir</a:t>
            </a:r>
            <a:r>
              <a:rPr lang="en-US" sz="1300" b="1" dirty="0"/>
              <a:t> </a:t>
            </a:r>
            <a:r>
              <a:rPr lang="en-US" sz="1300" b="1" dirty="0" err="1"/>
              <a:t>politika</a:t>
            </a:r>
            <a:r>
              <a:rPr lang="en-US" sz="1300" b="1" dirty="0"/>
              <a:t> </a:t>
            </a:r>
            <a:r>
              <a:rPr lang="en-US" sz="1300" b="1" dirty="0" err="1"/>
              <a:t>olarak</a:t>
            </a:r>
            <a:r>
              <a:rPr lang="en-US" sz="1300" b="1" dirty="0"/>
              <a:t> </a:t>
            </a:r>
            <a:r>
              <a:rPr lang="en-US" sz="1300" b="1" dirty="0" err="1"/>
              <a:t>uygulamaya</a:t>
            </a:r>
            <a:r>
              <a:rPr lang="en-US" sz="1300" b="1" dirty="0"/>
              <a:t> </a:t>
            </a:r>
            <a:r>
              <a:rPr lang="en-US" sz="1300" b="1" dirty="0" err="1"/>
              <a:t>konulan</a:t>
            </a:r>
            <a:r>
              <a:rPr lang="en-US" sz="1300" b="1" dirty="0"/>
              <a:t> </a:t>
            </a:r>
            <a:r>
              <a:rPr lang="en-US" sz="1300" b="1" dirty="0" err="1"/>
              <a:t>bu</a:t>
            </a:r>
            <a:r>
              <a:rPr lang="en-US" sz="1300" b="1" dirty="0"/>
              <a:t> </a:t>
            </a:r>
            <a:r>
              <a:rPr lang="en-US" sz="1300" b="1" dirty="0" err="1"/>
              <a:t>anlayış</a:t>
            </a:r>
            <a:r>
              <a:rPr lang="en-US" sz="1300" b="1" dirty="0"/>
              <a:t>, </a:t>
            </a:r>
            <a:r>
              <a:rPr lang="en-US" sz="1300" b="1" dirty="0" err="1"/>
              <a:t>çeşitliliği</a:t>
            </a:r>
            <a:r>
              <a:rPr lang="en-US" sz="1300" b="1" dirty="0"/>
              <a:t> </a:t>
            </a:r>
            <a:r>
              <a:rPr lang="en-US" sz="1300" b="1" dirty="0" err="1"/>
              <a:t>korumayı</a:t>
            </a:r>
            <a:r>
              <a:rPr lang="en-US" sz="1300" b="1" dirty="0"/>
              <a:t>, </a:t>
            </a:r>
            <a:r>
              <a:rPr lang="en-US" sz="1300" b="1" dirty="0" err="1"/>
              <a:t>Aborjin</a:t>
            </a:r>
            <a:r>
              <a:rPr lang="en-US" sz="1300" b="1" dirty="0"/>
              <a:t> </a:t>
            </a:r>
            <a:r>
              <a:rPr lang="en-US" sz="1300" b="1" dirty="0" err="1"/>
              <a:t>haklarını</a:t>
            </a:r>
            <a:r>
              <a:rPr lang="en-US" sz="1300" b="1" dirty="0"/>
              <a:t> </a:t>
            </a:r>
            <a:r>
              <a:rPr lang="en-US" sz="1300" b="1" dirty="0" err="1"/>
              <a:t>tanımayı</a:t>
            </a:r>
            <a:r>
              <a:rPr lang="en-US" sz="1300" b="1" dirty="0"/>
              <a:t> </a:t>
            </a:r>
            <a:r>
              <a:rPr lang="en-US" sz="1300" b="1" dirty="0" err="1"/>
              <a:t>ve</a:t>
            </a:r>
            <a:r>
              <a:rPr lang="en-US" sz="1300" b="1" dirty="0"/>
              <a:t> </a:t>
            </a:r>
            <a:r>
              <a:rPr lang="en-US" sz="1300" b="1" dirty="0" err="1"/>
              <a:t>Kanada'nın</a:t>
            </a:r>
            <a:r>
              <a:rPr lang="en-US" sz="1300" b="1" dirty="0"/>
              <a:t> </a:t>
            </a:r>
            <a:r>
              <a:rPr lang="en-US" sz="1300" b="1" dirty="0" err="1"/>
              <a:t>iki</a:t>
            </a:r>
            <a:r>
              <a:rPr lang="en-US" sz="1300" b="1" dirty="0"/>
              <a:t> </a:t>
            </a:r>
            <a:r>
              <a:rPr lang="en-US" sz="1300" b="1" dirty="0" err="1"/>
              <a:t>resmi</a:t>
            </a:r>
            <a:r>
              <a:rPr lang="en-US" sz="1300" b="1" dirty="0"/>
              <a:t> </a:t>
            </a:r>
            <a:r>
              <a:rPr lang="en-US" sz="1300" b="1" dirty="0" err="1"/>
              <a:t>dilini</a:t>
            </a:r>
            <a:r>
              <a:rPr lang="en-US" sz="1300" b="1" dirty="0"/>
              <a:t> </a:t>
            </a:r>
            <a:r>
              <a:rPr lang="en-US" sz="1300" b="1" dirty="0" err="1"/>
              <a:t>desteklemeyi</a:t>
            </a:r>
            <a:r>
              <a:rPr lang="en-US" sz="1300" b="1" dirty="0"/>
              <a:t> </a:t>
            </a:r>
            <a:r>
              <a:rPr lang="en-US" sz="1300" b="1" dirty="0" err="1"/>
              <a:t>amaçlamaktadır</a:t>
            </a:r>
            <a:r>
              <a:rPr lang="tr-TR" sz="1300" b="1" dirty="0"/>
              <a:t> (</a:t>
            </a:r>
            <a:r>
              <a:rPr lang="en-US" sz="1300" b="1" dirty="0" err="1"/>
              <a:t>TuesdayJustice</a:t>
            </a:r>
            <a:r>
              <a:rPr lang="tr-TR" sz="1300" b="1" dirty="0"/>
              <a:t>, </a:t>
            </a:r>
            <a:r>
              <a:rPr lang="en-US" sz="1300" b="1" dirty="0"/>
              <a:t>2016). </a:t>
            </a:r>
            <a:endParaRPr lang="tr-TR" sz="1300" b="1" dirty="0"/>
          </a:p>
        </p:txBody>
      </p:sp>
      <p:pic>
        <p:nvPicPr>
          <p:cNvPr id="4" name="Resim 3">
            <a:extLst>
              <a:ext uri="{FF2B5EF4-FFF2-40B4-BE49-F238E27FC236}">
                <a16:creationId xmlns:a16="http://schemas.microsoft.com/office/drawing/2014/main" id="{EB3083FA-E74F-997B-D335-3897660F09DA}"/>
              </a:ext>
            </a:extLst>
          </p:cNvPr>
          <p:cNvPicPr>
            <a:picLocks noChangeAspect="1"/>
          </p:cNvPicPr>
          <p:nvPr/>
        </p:nvPicPr>
        <p:blipFill>
          <a:blip r:embed="rId2"/>
          <a:stretch>
            <a:fillRect/>
          </a:stretch>
        </p:blipFill>
        <p:spPr>
          <a:xfrm>
            <a:off x="2914949" y="3308554"/>
            <a:ext cx="5005250" cy="2469094"/>
          </a:xfrm>
          <a:prstGeom prst="rect">
            <a:avLst/>
          </a:prstGeom>
        </p:spPr>
      </p:pic>
      <p:pic>
        <p:nvPicPr>
          <p:cNvPr id="5" name="Resim 4">
            <a:extLst>
              <a:ext uri="{FF2B5EF4-FFF2-40B4-BE49-F238E27FC236}">
                <a16:creationId xmlns:a16="http://schemas.microsoft.com/office/drawing/2014/main" id="{CA7DB26B-5F7D-0778-AAB7-A32311BBBDF6}"/>
              </a:ext>
            </a:extLst>
          </p:cNvPr>
          <p:cNvPicPr>
            <a:picLocks noChangeAspect="1"/>
          </p:cNvPicPr>
          <p:nvPr/>
        </p:nvPicPr>
        <p:blipFill>
          <a:blip r:embed="rId3"/>
          <a:stretch>
            <a:fillRect/>
          </a:stretch>
        </p:blipFill>
        <p:spPr>
          <a:xfrm>
            <a:off x="3595386" y="5850362"/>
            <a:ext cx="3968840" cy="329213"/>
          </a:xfrm>
          <a:prstGeom prst="rect">
            <a:avLst/>
          </a:prstGeom>
        </p:spPr>
      </p:pic>
    </p:spTree>
    <p:extLst>
      <p:ext uri="{BB962C8B-B14F-4D97-AF65-F5344CB8AC3E}">
        <p14:creationId xmlns:p14="http://schemas.microsoft.com/office/powerpoint/2010/main" val="344974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66508-ED78-8B4F-048E-D72EC8B5BB4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2B64AD7-F0F5-8B80-D581-F3FD17F2DE13}"/>
              </a:ext>
            </a:extLst>
          </p:cNvPr>
          <p:cNvSpPr>
            <a:spLocks noGrp="1"/>
          </p:cNvSpPr>
          <p:nvPr>
            <p:ph type="title"/>
          </p:nvPr>
        </p:nvSpPr>
        <p:spPr>
          <a:xfrm>
            <a:off x="775658" y="44244"/>
            <a:ext cx="8596668" cy="457201"/>
          </a:xfrm>
        </p:spPr>
        <p:txBody>
          <a:bodyPr>
            <a:normAutofit/>
          </a:bodyPr>
          <a:lstStyle/>
          <a:p>
            <a:pPr algn="ctr"/>
            <a:r>
              <a:rPr lang="tr-TR" sz="2400" b="1" dirty="0"/>
              <a:t>ÇOK KÜLTÜRLÜLÜK: İLİŞKİLİ KAVRAMLAR</a:t>
            </a:r>
            <a:endParaRPr lang="en-US" sz="2400" b="1" dirty="0"/>
          </a:p>
        </p:txBody>
      </p:sp>
      <p:sp>
        <p:nvSpPr>
          <p:cNvPr id="3" name="İçerik Yer Tutucusu 2">
            <a:extLst>
              <a:ext uri="{FF2B5EF4-FFF2-40B4-BE49-F238E27FC236}">
                <a16:creationId xmlns:a16="http://schemas.microsoft.com/office/drawing/2014/main" id="{7D81C757-E107-F655-955D-A235720B1D5E}"/>
              </a:ext>
            </a:extLst>
          </p:cNvPr>
          <p:cNvSpPr>
            <a:spLocks noGrp="1"/>
          </p:cNvSpPr>
          <p:nvPr>
            <p:ph idx="1"/>
          </p:nvPr>
        </p:nvSpPr>
        <p:spPr>
          <a:xfrm>
            <a:off x="649891" y="791496"/>
            <a:ext cx="9438005" cy="5673214"/>
          </a:xfrm>
        </p:spPr>
        <p:txBody>
          <a:bodyPr>
            <a:noAutofit/>
          </a:bodyPr>
          <a:lstStyle/>
          <a:p>
            <a:pPr marL="0" indent="0" algn="just">
              <a:buNone/>
            </a:pPr>
            <a:r>
              <a:rPr lang="tr-TR" sz="1600" b="1" dirty="0"/>
              <a:t>Çok kültürlülük, toplumsal ve siyasi bağlamda içselleştirildikçe, bazı kavramların yeniden gözden geçirilmesini ve geleneksel anlayışların sorgulanmasını gerektirebilir. Aşağıda bu kavramların tanımlamaları yapılmaktadır (Demir, 2017, </a:t>
            </a:r>
            <a:r>
              <a:rPr lang="tr-TR" sz="1600" b="1" dirty="0" err="1"/>
              <a:t>ss</a:t>
            </a:r>
            <a:r>
              <a:rPr lang="tr-TR" sz="1600" b="1" dirty="0"/>
              <a:t>. 90-111):</a:t>
            </a:r>
          </a:p>
          <a:p>
            <a:pPr algn="just"/>
            <a:r>
              <a:rPr lang="tr-TR" sz="1600" b="1" u="sng" dirty="0"/>
              <a:t>Egemenlik</a:t>
            </a:r>
            <a:r>
              <a:rPr lang="tr-TR" sz="1600" b="1" dirty="0"/>
              <a:t>: Bir devletin, belirli sınırlar içinde ve bölünemeyen yetki ile kendi iç ve dış işlerini düzenleme ve karar verme hakkı. Klasik egemenlik anlayışında mutlak, sınırlandırılamaz ve devredilemez olarak tanımlanır.</a:t>
            </a:r>
          </a:p>
          <a:p>
            <a:pPr algn="just"/>
            <a:r>
              <a:rPr lang="tr-TR" sz="1600" b="1" u="sng" dirty="0"/>
              <a:t>Ulus</a:t>
            </a:r>
            <a:r>
              <a:rPr lang="tr-TR" sz="1600" b="1" dirty="0"/>
              <a:t>: Kendi tarihsel, kültürel ve toplumsal ortaklıklarıyla kendini tanımlayan, ortak mitler, tarih, dil ve kültürü paylaşan topluluk. Ulus, genellikle ortak bir kimlik ve kendini ifade etme biçimidir.</a:t>
            </a:r>
          </a:p>
          <a:p>
            <a:pPr algn="just"/>
            <a:r>
              <a:rPr lang="tr-TR" sz="1600" b="1" u="sng" dirty="0"/>
              <a:t>Milliyetçilik</a:t>
            </a:r>
            <a:r>
              <a:rPr lang="tr-TR" sz="1600" b="1" dirty="0"/>
              <a:t>: Bir ulusun bağımsızlığını, bütünlüğünü ve egemenliğini savunan ideoloji. Ulus devletlerin meşruiyet kaynağıdır ve ortak kültür, dil, tarih ve kimliğe dayanır. Milletin bağımsızlığı ve bütünlüğü için mücadeleyi ve ulusun egemenliğini savunan ideolojidir. Ulus inşası ve devletlerin meşruiyet temelidir.</a:t>
            </a:r>
          </a:p>
          <a:p>
            <a:pPr algn="just"/>
            <a:r>
              <a:rPr lang="tr-TR" sz="1600" b="1" u="sng" dirty="0"/>
              <a:t>Etnisite</a:t>
            </a:r>
            <a:r>
              <a:rPr lang="tr-TR" sz="1600" b="1" dirty="0"/>
              <a:t>: Ortak dil, din, gelenek, soy, tarih ve kültürel değerleri paylaşan toplumsal grup. Biyolojik değil, kültürel ve sosyal bağlara dayanan bir kimliktir ve genellikle azınlık veya farklılık gösteren grupları ifade eder.</a:t>
            </a:r>
          </a:p>
          <a:p>
            <a:pPr algn="just"/>
            <a:r>
              <a:rPr lang="tr-TR" sz="1600" b="1" u="sng" dirty="0"/>
              <a:t>Irk</a:t>
            </a:r>
            <a:r>
              <a:rPr lang="tr-TR" sz="1600" b="1" dirty="0"/>
              <a:t>: Genetik ve biyolojik özelliklere dayanan, insanların fiziksel görünümüne göre sınıflandırılması. Modern anlayışta, ırk kavramı biyolojik temelli olmaktan çıkmış, daha çok kültürel ve toplumsal anlamlar kazanmıştır.</a:t>
            </a:r>
          </a:p>
        </p:txBody>
      </p:sp>
    </p:spTree>
    <p:extLst>
      <p:ext uri="{BB962C8B-B14F-4D97-AF65-F5344CB8AC3E}">
        <p14:creationId xmlns:p14="http://schemas.microsoft.com/office/powerpoint/2010/main" val="169158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27FC2-B3F1-55E9-F53E-80628655AAE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9409751-A429-1ADE-8B6C-30AFF1676874}"/>
              </a:ext>
            </a:extLst>
          </p:cNvPr>
          <p:cNvSpPr>
            <a:spLocks noGrp="1"/>
          </p:cNvSpPr>
          <p:nvPr>
            <p:ph type="title"/>
          </p:nvPr>
        </p:nvSpPr>
        <p:spPr>
          <a:xfrm>
            <a:off x="775658" y="44244"/>
            <a:ext cx="8596668" cy="457201"/>
          </a:xfrm>
        </p:spPr>
        <p:txBody>
          <a:bodyPr>
            <a:normAutofit/>
          </a:bodyPr>
          <a:lstStyle/>
          <a:p>
            <a:pPr algn="ctr"/>
            <a:r>
              <a:rPr lang="tr-TR" sz="2400" b="1" dirty="0"/>
              <a:t>ÇOK KÜLTÜRLÜLÜK: İLİŞKİLİ KAVRAMLAR</a:t>
            </a:r>
            <a:endParaRPr lang="en-US" sz="2400" b="1" dirty="0"/>
          </a:p>
        </p:txBody>
      </p:sp>
      <p:sp>
        <p:nvSpPr>
          <p:cNvPr id="3" name="İçerik Yer Tutucusu 2">
            <a:extLst>
              <a:ext uri="{FF2B5EF4-FFF2-40B4-BE49-F238E27FC236}">
                <a16:creationId xmlns:a16="http://schemas.microsoft.com/office/drawing/2014/main" id="{7B5BBCA2-461C-4BC6-767F-CB4A0125647C}"/>
              </a:ext>
            </a:extLst>
          </p:cNvPr>
          <p:cNvSpPr>
            <a:spLocks noGrp="1"/>
          </p:cNvSpPr>
          <p:nvPr>
            <p:ph idx="1"/>
          </p:nvPr>
        </p:nvSpPr>
        <p:spPr>
          <a:xfrm>
            <a:off x="649891" y="791496"/>
            <a:ext cx="9438005" cy="5294672"/>
          </a:xfrm>
        </p:spPr>
        <p:txBody>
          <a:bodyPr>
            <a:noAutofit/>
          </a:bodyPr>
          <a:lstStyle/>
          <a:p>
            <a:pPr algn="just"/>
            <a:r>
              <a:rPr lang="tr-TR" sz="1600" b="1" u="sng" dirty="0"/>
              <a:t>İnsan Hakları</a:t>
            </a:r>
            <a:r>
              <a:rPr lang="tr-TR" sz="1600" b="1" dirty="0"/>
              <a:t>: Tüm insanların doğuştan sahip olduğu, yaşam, özgürlük, eşitlik ve adalet gibi temel haklar ve özgürlükler. Evrensel ve uluslararası normlarla güvence altına alınmış haklardır.</a:t>
            </a:r>
          </a:p>
          <a:p>
            <a:pPr algn="just"/>
            <a:r>
              <a:rPr lang="tr-TR" sz="1600" b="1" u="sng" dirty="0"/>
              <a:t>Ulus Devlet</a:t>
            </a:r>
            <a:r>
              <a:rPr lang="tr-TR" sz="1600" b="1" dirty="0"/>
              <a:t>: Ulusların ortak kültür ve kimliğine dayanan, kendi egemenliğine sahip bağımsız devletler. Modern devlet anlayışında, egemenliğin kaynağı ulus olarak kabul edilir.</a:t>
            </a:r>
          </a:p>
          <a:p>
            <a:pPr algn="just"/>
            <a:r>
              <a:rPr lang="tr-TR" sz="1600" b="1" u="sng" dirty="0"/>
              <a:t>Etnik Kimlik</a:t>
            </a:r>
            <a:r>
              <a:rPr lang="tr-TR" sz="1600" b="1" dirty="0"/>
              <a:t>: Bireyin, ortak dil, din, gelenek, soy ve kültürel özellikleri temel alan kendini tanımlaması. Kimlik bilincinin bir parçasıdır ve genellikle etnisite ile özdeşleştirilir.</a:t>
            </a:r>
          </a:p>
          <a:p>
            <a:pPr algn="just"/>
            <a:r>
              <a:rPr lang="tr-TR" sz="1600" b="1" u="sng" dirty="0"/>
              <a:t>Millet</a:t>
            </a:r>
            <a:r>
              <a:rPr lang="tr-TR" sz="1600" b="1" dirty="0"/>
              <a:t>: Ortak tarih, dil, kültür ve mitleri paylaşan, genellikle ortak bir toprak üzerinde yaşayan ve kendisini siyasi olarak da ifade eden topluluk. Etnik kimlikten farklı olarak, fiziki ve fiili bir bağlantıyı da içerir (Ulus ile karıştırılmamalıdır; millet, kültürel, tarihsel ve etnik bir topluluk, ulus ise sınırlarla belirlenmiş, devletle bütünleşmiş siyasi topluluktur. Öte yandan, ulus ya da millet çoğunlukla aynı topraklar üzerinde yaşayan, aralarında dil, tarih, ülkü, duygu, gelenek ve görenek birliği olan insanların oluşturduğu topluluk diye de tanımlanır. Milleti etnik gruptan ayıran şey, daha politik olmasıdır).</a:t>
            </a:r>
          </a:p>
          <a:p>
            <a:pPr algn="just"/>
            <a:r>
              <a:rPr lang="tr-TR" sz="1600" b="1" u="sng" dirty="0"/>
              <a:t>Etnik Gruplar</a:t>
            </a:r>
            <a:r>
              <a:rPr lang="tr-TR" sz="1600" b="1" dirty="0"/>
              <a:t>: Ortak dil, din, soy, tarih ve kültürel değerleri paylaşan, biyolojik veya kültürel ortaklıklara dayanan topluluklar. Azınlık veya farklılık gösteren grupları ifade eder.</a:t>
            </a:r>
          </a:p>
          <a:p>
            <a:pPr algn="just"/>
            <a:r>
              <a:rPr lang="tr-TR" sz="1600" b="1" u="sng" dirty="0"/>
              <a:t>Çok </a:t>
            </a:r>
            <a:r>
              <a:rPr lang="tr-TR" sz="1600" b="1" u="sng" dirty="0" err="1"/>
              <a:t>Etnili</a:t>
            </a:r>
            <a:r>
              <a:rPr lang="tr-TR" sz="1600" b="1" u="sng" dirty="0"/>
              <a:t> Toplum</a:t>
            </a:r>
            <a:r>
              <a:rPr lang="tr-TR" sz="1600" b="1" dirty="0"/>
              <a:t>: Farklı etnik grupların bir arada yaşadığı, çeşitlilik gösteren toplumsal yapı. Bu toplumlarda çeşitli kültürler ve kimlikler bir aradadır.</a:t>
            </a:r>
          </a:p>
        </p:txBody>
      </p:sp>
    </p:spTree>
    <p:extLst>
      <p:ext uri="{BB962C8B-B14F-4D97-AF65-F5344CB8AC3E}">
        <p14:creationId xmlns:p14="http://schemas.microsoft.com/office/powerpoint/2010/main" val="1523922421"/>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5806</TotalTime>
  <Words>4260</Words>
  <Application>Microsoft Office PowerPoint</Application>
  <PresentationFormat>Geniş ekran</PresentationFormat>
  <Paragraphs>199</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Trebuchet MS</vt:lpstr>
      <vt:lpstr>Wingdings</vt:lpstr>
      <vt:lpstr>Wingdings 3</vt:lpstr>
      <vt:lpstr>Yüzeyler</vt:lpstr>
      <vt:lpstr>ÇOK KÜLTÜRLÜLÜK VE HİZMETLERİ 2. HAFTA  Kültürel Çeşitlilik ve Çok Kültürlülük: Çeşitli Yaklaşımlar </vt:lpstr>
      <vt:lpstr>KAPSAM</vt:lpstr>
      <vt:lpstr>GİRİŞ</vt:lpstr>
      <vt:lpstr>KÜLTÜR VE KÜLTÜREL ÇEŞİTLİLİK</vt:lpstr>
      <vt:lpstr>KÜLTÜR VE KÜLTÜREL ÇEŞİTLİLİK</vt:lpstr>
      <vt:lpstr>ÇOK KÜLTÜRLÜLÜK</vt:lpstr>
      <vt:lpstr>ÇOK KÜLTÜRLÜLÜK</vt:lpstr>
      <vt:lpstr>ÇOK KÜLTÜRLÜLÜK: İLİŞKİLİ KAVRAMLAR</vt:lpstr>
      <vt:lpstr>ÇOK KÜLTÜRLÜLÜK: İLİŞKİLİ KAVRAMLAR</vt:lpstr>
      <vt:lpstr>ÇOK KÜLTÜRLÜLÜK: İLİŞKİLİ KAVRAMLAR</vt:lpstr>
      <vt:lpstr>ÇOK KÜLTÜRLÜLÜK: İLİŞKİLİ KAVRAMLAR</vt:lpstr>
      <vt:lpstr>ÇOK KÜLTÜRLÜLÜĞÜN TARİHSEL EVRİMİ VE ÖNEMLİ TARİHLER (KÜRESEL PERSPEKTİF)</vt:lpstr>
      <vt:lpstr>ÇOK KÜLTÜRLÜLÜĞÜN TARİHSEL EVRİMİ VE ÖNEMLİ TARİHLER (KÜRESEL PERSPEKTİF)</vt:lpstr>
      <vt:lpstr>ÇOK KÜLTÜRLÜLÜĞÜN TARİHSEL EVRİMİ VE ÖNEMLİ TARİHLER (KÜRESEL PERSPEKTİF)</vt:lpstr>
      <vt:lpstr>ÇOK KÜLTÜRLÜLÜĞÜN KAPSAMI VE TEMEL İLKELERİ</vt:lpstr>
      <vt:lpstr>ÇOK KÜLTÜRLÜLÜĞÜN KAPSAMI VE TEMEL İLKELERİ</vt:lpstr>
      <vt:lpstr>ÇOK KÜLTÜRLÜLÜĞÜN KAPSAMI VE TEMEL İLKELERİ</vt:lpstr>
      <vt:lpstr>ÇOK KÜLTÜRLÜLÜĞÜN KAPSAMI VE TEMEL İLKELERİ</vt:lpstr>
      <vt:lpstr>ÇOK KÜLTÜRLÜLÜĞÜ HAZIRLAYAN ETMENLER</vt:lpstr>
      <vt:lpstr>ÇOK KÜLTÜRLÜLÜK: ELEŞTİRİLER</vt:lpstr>
      <vt:lpstr>ÇOK KÜLTÜRLÜLÜK: ELEŞTİRİLER</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28</cp:revision>
  <dcterms:created xsi:type="dcterms:W3CDTF">2025-07-04T07:41:44Z</dcterms:created>
  <dcterms:modified xsi:type="dcterms:W3CDTF">2025-12-05T12:09:58Z</dcterms:modified>
</cp:coreProperties>
</file>