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49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54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97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06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400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4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833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40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02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45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83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28E07-3F84-4A71-86BB-E9AA140B863B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C8F06-7CCF-4451-87D4-2B5B7D4540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61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58686" y="212724"/>
            <a:ext cx="9144000" cy="2387600"/>
          </a:xfrm>
        </p:spPr>
        <p:txBody>
          <a:bodyPr>
            <a:normAutofit/>
          </a:bodyPr>
          <a:lstStyle/>
          <a:p>
            <a:pPr lvl="0"/>
            <a:r>
              <a:rPr lang="tr-TR" dirty="0" err="1"/>
              <a:t>Yenidoğan</a:t>
            </a:r>
            <a:r>
              <a:rPr lang="tr-TR" dirty="0"/>
              <a:t> Ünitelerinde aile merkezli </a:t>
            </a:r>
            <a:r>
              <a:rPr lang="tr-TR" dirty="0" smtClean="0"/>
              <a:t>bakım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07976" y="2836506"/>
            <a:ext cx="9144000" cy="116553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238423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59236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YYBÜ’DEKİ BEBEK VE AİLELERİ DESTEKLEYEN</a:t>
            </a:r>
            <a:br>
              <a:rPr lang="tr-TR" sz="4000" b="1" dirty="0">
                <a:solidFill>
                  <a:srgbClr val="FF0000"/>
                </a:solidFill>
              </a:rPr>
            </a:br>
            <a:r>
              <a:rPr lang="tr-TR" sz="4000" b="1" dirty="0">
                <a:solidFill>
                  <a:srgbClr val="FF0000"/>
                </a:solidFill>
              </a:rPr>
              <a:t>BAKIM </a:t>
            </a:r>
            <a:r>
              <a:rPr lang="tr-TR" sz="4000" b="1" dirty="0" smtClean="0">
                <a:solidFill>
                  <a:srgbClr val="FF0000"/>
                </a:solidFill>
              </a:rPr>
              <a:t>STRATEJİLERİ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967" y="2007086"/>
            <a:ext cx="11961845" cy="4785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u="sng" dirty="0" err="1" smtClean="0"/>
              <a:t>Yenidoğan</a:t>
            </a:r>
            <a:r>
              <a:rPr lang="tr-TR" u="sng" dirty="0" smtClean="0"/>
              <a:t> </a:t>
            </a:r>
            <a:r>
              <a:rPr lang="tr-TR" u="sng" dirty="0"/>
              <a:t>hemşirelerinin aileleri desteklemek için </a:t>
            </a:r>
            <a:r>
              <a:rPr lang="tr-TR" u="sng" dirty="0" smtClean="0"/>
              <a:t>kullanabileceği kanıt </a:t>
            </a:r>
            <a:r>
              <a:rPr lang="tr-TR" u="sng" dirty="0"/>
              <a:t>temelli </a:t>
            </a:r>
            <a:r>
              <a:rPr lang="tr-TR" u="sng" dirty="0" smtClean="0"/>
              <a:t>AMB girişimleri;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ebekleriyle </a:t>
            </a:r>
            <a:r>
              <a:rPr lang="tr-TR" dirty="0"/>
              <a:t>mümkün olduğunca </a:t>
            </a:r>
            <a:r>
              <a:rPr lang="tr-TR" dirty="0" smtClean="0"/>
              <a:t>fazla zaman </a:t>
            </a:r>
            <a:r>
              <a:rPr lang="tr-TR" dirty="0"/>
              <a:t>geçirmeye cesaretlendirmek,</a:t>
            </a:r>
          </a:p>
          <a:p>
            <a:pPr algn="just"/>
            <a:r>
              <a:rPr lang="tr-TR" dirty="0" smtClean="0"/>
              <a:t>Ebeveyn-bebek </a:t>
            </a:r>
            <a:r>
              <a:rPr lang="tr-TR" dirty="0"/>
              <a:t>bağlanmasını kolaylaştırmak </a:t>
            </a:r>
            <a:r>
              <a:rPr lang="tr-TR" dirty="0" smtClean="0"/>
              <a:t>için bebeğin </a:t>
            </a:r>
            <a:r>
              <a:rPr lang="tr-TR" dirty="0"/>
              <a:t>davranışlarına ilişkin bilgi vermek,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ebeklerini </a:t>
            </a:r>
            <a:r>
              <a:rPr lang="tr-TR" dirty="0"/>
              <a:t>tutma/kucağa alma ve </a:t>
            </a:r>
            <a:r>
              <a:rPr lang="tr-TR" dirty="0" smtClean="0"/>
              <a:t>dokunmaları için </a:t>
            </a:r>
            <a:r>
              <a:rPr lang="tr-TR" dirty="0"/>
              <a:t>cesaretlendirmek,</a:t>
            </a:r>
          </a:p>
          <a:p>
            <a:pPr algn="just"/>
            <a:r>
              <a:rPr lang="tr-TR" dirty="0" smtClean="0"/>
              <a:t>Tıbbi </a:t>
            </a:r>
            <a:r>
              <a:rPr lang="tr-TR" dirty="0"/>
              <a:t>işlemler </a:t>
            </a:r>
            <a:r>
              <a:rPr lang="tr-TR" dirty="0" smtClean="0"/>
              <a:t>yapılırken bebeklerinin yanında </a:t>
            </a:r>
            <a:r>
              <a:rPr lang="tr-TR" dirty="0"/>
              <a:t>kalmaları için desteklemek,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akıma </a:t>
            </a:r>
            <a:r>
              <a:rPr lang="tr-TR" dirty="0"/>
              <a:t>katılımlarını </a:t>
            </a:r>
            <a:r>
              <a:rPr lang="tr-TR" dirty="0" smtClean="0"/>
              <a:t>desteklemek için </a:t>
            </a:r>
            <a:r>
              <a:rPr lang="tr-TR" dirty="0"/>
              <a:t>bakımı beraber programlamak,</a:t>
            </a:r>
          </a:p>
          <a:p>
            <a:pPr algn="just"/>
            <a:r>
              <a:rPr lang="tr-TR" dirty="0" smtClean="0"/>
              <a:t>Babaları </a:t>
            </a:r>
            <a:r>
              <a:rPr lang="tr-TR" dirty="0"/>
              <a:t>da bakıma katılmaya cesaretlendirmek,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enzer </a:t>
            </a:r>
            <a:r>
              <a:rPr lang="tr-TR" dirty="0"/>
              <a:t>deneyimler geçiren veya </a:t>
            </a:r>
            <a:r>
              <a:rPr lang="tr-TR" dirty="0" smtClean="0"/>
              <a:t>geçirmiş olan </a:t>
            </a:r>
            <a:r>
              <a:rPr lang="tr-TR" dirty="0"/>
              <a:t>ebeveynler ile tanıştırmak,</a:t>
            </a:r>
          </a:p>
          <a:p>
            <a:pPr algn="just"/>
            <a:r>
              <a:rPr lang="tr-TR" dirty="0" smtClean="0"/>
              <a:t>Manevi</a:t>
            </a:r>
            <a:r>
              <a:rPr lang="tr-TR" dirty="0"/>
              <a:t>, ekonomik ve sosyal yardım ve bilgi </a:t>
            </a:r>
            <a:r>
              <a:rPr lang="tr-TR" dirty="0" smtClean="0"/>
              <a:t>için toplumsal </a:t>
            </a:r>
            <a:r>
              <a:rPr lang="tr-TR" dirty="0"/>
              <a:t>kaynaklardan yararlanma konusunda </a:t>
            </a:r>
            <a:r>
              <a:rPr lang="tr-TR" dirty="0" smtClean="0"/>
              <a:t>ebeveynleri desteklemek</a:t>
            </a:r>
            <a:r>
              <a:rPr lang="tr-TR" dirty="0"/>
              <a:t>,</a:t>
            </a:r>
          </a:p>
          <a:p>
            <a:pPr algn="just"/>
            <a:r>
              <a:rPr lang="tr-TR" dirty="0" smtClean="0"/>
              <a:t>Ebeveynlerin </a:t>
            </a:r>
            <a:r>
              <a:rPr lang="tr-TR" dirty="0"/>
              <a:t>gereksinimlerine göre eğitimler </a:t>
            </a:r>
            <a:r>
              <a:rPr lang="tr-TR" dirty="0" smtClean="0"/>
              <a:t>vermek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88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5645" y="130013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AİLELERE BİLGİ VERME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1" y="1455576"/>
            <a:ext cx="11905861" cy="52904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Ebeveynlere sağlanan bilgiler </a:t>
            </a:r>
            <a:r>
              <a:rPr lang="tr-TR" dirty="0" smtClean="0">
                <a:solidFill>
                  <a:srgbClr val="FF0000"/>
                </a:solidFill>
              </a:rPr>
              <a:t>zamanında verilmiyorsa </a:t>
            </a:r>
            <a:r>
              <a:rPr lang="tr-TR" dirty="0">
                <a:solidFill>
                  <a:srgbClr val="FF0000"/>
                </a:solidFill>
              </a:rPr>
              <a:t>ve ebeveynlerin ihtiyaçlarına </a:t>
            </a:r>
            <a:r>
              <a:rPr lang="tr-TR" dirty="0" smtClean="0">
                <a:solidFill>
                  <a:srgbClr val="FF0000"/>
                </a:solidFill>
              </a:rPr>
              <a:t>yönelik değilse</a:t>
            </a:r>
            <a:r>
              <a:rPr lang="tr-TR" dirty="0">
                <a:solidFill>
                  <a:srgbClr val="FF0000"/>
                </a:solidFill>
              </a:rPr>
              <a:t>, bebeğin tedavi ve bakımını engelleyebilir</a:t>
            </a:r>
            <a:r>
              <a:rPr lang="tr-TR" dirty="0" smtClean="0">
                <a:solidFill>
                  <a:srgbClr val="FF0000"/>
                </a:solidFill>
              </a:rPr>
              <a:t>.!!!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Bilgiler doğru ve açık olmalı, çelişkiler olmamalıdır. </a:t>
            </a:r>
            <a:r>
              <a:rPr lang="tr-TR" dirty="0" smtClean="0"/>
              <a:t>Aldıkları farklı </a:t>
            </a:r>
            <a:r>
              <a:rPr lang="tr-TR" dirty="0"/>
              <a:t>bilgilerle ailelerde kafa karışıklığının </a:t>
            </a:r>
            <a:r>
              <a:rPr lang="tr-TR" dirty="0" smtClean="0"/>
              <a:t>olmaması ve </a:t>
            </a:r>
            <a:r>
              <a:rPr lang="tr-TR" dirty="0"/>
              <a:t>sağlık personeline karşı bir güvensizlik </a:t>
            </a:r>
            <a:r>
              <a:rPr lang="tr-TR" dirty="0" smtClean="0"/>
              <a:t>duygusu oluşmaması </a:t>
            </a:r>
            <a:r>
              <a:rPr lang="tr-TR" dirty="0"/>
              <a:t>için, bakım ve bilgi paylaşımında </a:t>
            </a:r>
            <a:r>
              <a:rPr lang="tr-TR" dirty="0" smtClean="0"/>
              <a:t>tutarlılık önemlidir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nedenle ebeveynlere bilgi veren </a:t>
            </a:r>
            <a:r>
              <a:rPr lang="tr-TR" dirty="0" smtClean="0"/>
              <a:t>personelin sayısını </a:t>
            </a:r>
            <a:r>
              <a:rPr lang="tr-TR" dirty="0"/>
              <a:t>sınırlamak </a:t>
            </a:r>
            <a:r>
              <a:rPr lang="tr-TR" dirty="0" smtClean="0"/>
              <a:t>yararlıdır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Ayrıca</a:t>
            </a:r>
            <a:r>
              <a:rPr lang="tr-TR" dirty="0"/>
              <a:t>, </a:t>
            </a:r>
            <a:r>
              <a:rPr lang="tr-TR" dirty="0" smtClean="0"/>
              <a:t>ebeveynlerin soru </a:t>
            </a:r>
            <a:r>
              <a:rPr lang="tr-TR" dirty="0"/>
              <a:t>sormaya cesaretlendirilmeleri, bebeklerinin </a:t>
            </a:r>
            <a:r>
              <a:rPr lang="tr-TR" dirty="0" smtClean="0"/>
              <a:t>durumu hakkında </a:t>
            </a:r>
            <a:r>
              <a:rPr lang="tr-TR" dirty="0"/>
              <a:t>bilgi verilirken çizimlerin ve </a:t>
            </a:r>
            <a:r>
              <a:rPr lang="tr-TR" dirty="0" smtClean="0"/>
              <a:t>diyagramların kullanılması </a:t>
            </a:r>
            <a:r>
              <a:rPr lang="tr-TR" dirty="0"/>
              <a:t>faydalı </a:t>
            </a:r>
            <a:r>
              <a:rPr lang="tr-TR" dirty="0" smtClean="0"/>
              <a:t>olabilir.</a:t>
            </a:r>
          </a:p>
          <a:p>
            <a:pPr algn="just"/>
            <a:r>
              <a:rPr lang="tr-TR" dirty="0" smtClean="0"/>
              <a:t>Bebeklerine </a:t>
            </a:r>
            <a:r>
              <a:rPr lang="tr-TR" dirty="0"/>
              <a:t>ilişkin bilgi, </a:t>
            </a:r>
            <a:r>
              <a:rPr lang="tr-TR" dirty="0" smtClean="0"/>
              <a:t>aynı anda </a:t>
            </a:r>
            <a:r>
              <a:rPr lang="tr-TR" dirty="0"/>
              <a:t>her iki ebeveyne birlikte verilmelidir. </a:t>
            </a:r>
            <a:endParaRPr lang="tr-TR" dirty="0" smtClean="0"/>
          </a:p>
          <a:p>
            <a:pPr algn="just"/>
            <a:r>
              <a:rPr lang="tr-TR" dirty="0" smtClean="0"/>
              <a:t>Ebeveynler çok stresli </a:t>
            </a:r>
            <a:r>
              <a:rPr lang="tr-TR" dirty="0"/>
              <a:t>oldukları ve tıbbi terimlere aşina olmadıkları </a:t>
            </a:r>
            <a:r>
              <a:rPr lang="tr-TR" dirty="0" smtClean="0"/>
              <a:t>için, bebeğin </a:t>
            </a:r>
            <a:r>
              <a:rPr lang="tr-TR" dirty="0"/>
              <a:t>sağlık durumu kısa açıklamalarla ve basit </a:t>
            </a:r>
            <a:r>
              <a:rPr lang="tr-TR" dirty="0" smtClean="0"/>
              <a:t>terimlerle açıklanmalıdır.</a:t>
            </a:r>
          </a:p>
          <a:p>
            <a:pPr algn="just"/>
            <a:r>
              <a:rPr lang="tr-TR" dirty="0" smtClean="0"/>
              <a:t>Ebeveynler</a:t>
            </a:r>
            <a:r>
              <a:rPr lang="tr-TR" dirty="0"/>
              <a:t>, bebeklerinin </a:t>
            </a:r>
            <a:r>
              <a:rPr lang="tr-TR" dirty="0" smtClean="0"/>
              <a:t>bakımına ilişkin </a:t>
            </a:r>
            <a:r>
              <a:rPr lang="tr-TR" dirty="0"/>
              <a:t>bilinçli kararlar alabilmeleri için, verilen </a:t>
            </a:r>
            <a:r>
              <a:rPr lang="tr-TR" dirty="0" smtClean="0"/>
              <a:t>bilgileri net </a:t>
            </a:r>
            <a:r>
              <a:rPr lang="tr-TR" dirty="0"/>
              <a:t>bir şekilde anlamalıdır. </a:t>
            </a:r>
            <a:endParaRPr lang="tr-TR" dirty="0" smtClean="0"/>
          </a:p>
          <a:p>
            <a:pPr algn="just"/>
            <a:r>
              <a:rPr lang="tr-TR" dirty="0" smtClean="0"/>
              <a:t>Bilgilerin </a:t>
            </a:r>
            <a:r>
              <a:rPr lang="tr-TR" dirty="0"/>
              <a:t>anlaşılması için, </a:t>
            </a:r>
            <a:r>
              <a:rPr lang="tr-TR" dirty="0" smtClean="0"/>
              <a:t>birkaç kez </a:t>
            </a:r>
            <a:r>
              <a:rPr lang="tr-TR" dirty="0"/>
              <a:t>tekrar edilmesi yararlı </a:t>
            </a:r>
            <a:r>
              <a:rPr lang="tr-TR" dirty="0" smtClean="0"/>
              <a:t>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07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20" y="550506"/>
            <a:ext cx="11905862" cy="6120882"/>
          </a:xfrm>
        </p:spPr>
        <p:txBody>
          <a:bodyPr>
            <a:normAutofit/>
          </a:bodyPr>
          <a:lstStyle/>
          <a:p>
            <a:r>
              <a:rPr lang="tr-TR" dirty="0"/>
              <a:t>Hemşirelerin düzenli olarak yapacağı </a:t>
            </a:r>
            <a:r>
              <a:rPr lang="tr-TR" dirty="0" smtClean="0"/>
              <a:t>bilgilendirmeler ebeveynlerin </a:t>
            </a:r>
            <a:r>
              <a:rPr lang="tr-TR" dirty="0" err="1"/>
              <a:t>YYBÜ’nün</a:t>
            </a:r>
            <a:r>
              <a:rPr lang="tr-TR" dirty="0"/>
              <a:t> stres yaratan </a:t>
            </a:r>
            <a:r>
              <a:rPr lang="tr-TR" dirty="0" smtClean="0"/>
              <a:t>ortamını anlamalarına </a:t>
            </a:r>
            <a:r>
              <a:rPr lang="tr-TR" dirty="0"/>
              <a:t>olanak </a:t>
            </a:r>
            <a:r>
              <a:rPr lang="tr-TR" dirty="0" smtClean="0"/>
              <a:t>sağlayabilir.</a:t>
            </a:r>
          </a:p>
          <a:p>
            <a:r>
              <a:rPr lang="tr-TR" dirty="0" err="1" smtClean="0"/>
              <a:t>örn</a:t>
            </a:r>
            <a:r>
              <a:rPr lang="tr-TR" dirty="0"/>
              <a:t>: Bebeğin klinik durumunun izleminde kullanılan monitör, </a:t>
            </a:r>
            <a:r>
              <a:rPr lang="tr-TR" dirty="0" err="1"/>
              <a:t>infüzyon</a:t>
            </a:r>
            <a:r>
              <a:rPr lang="tr-TR" dirty="0"/>
              <a:t> pompası gibi tıbbi cihazların alarmlarına </a:t>
            </a:r>
            <a:r>
              <a:rPr lang="tr-TR" dirty="0" smtClean="0"/>
              <a:t>ilişkin</a:t>
            </a:r>
          </a:p>
          <a:p>
            <a:r>
              <a:rPr lang="tr-TR" dirty="0" smtClean="0"/>
              <a:t>Aileler </a:t>
            </a:r>
            <a:r>
              <a:rPr lang="tr-TR" dirty="0"/>
              <a:t>ayrıca, </a:t>
            </a:r>
            <a:r>
              <a:rPr lang="tr-TR" dirty="0" smtClean="0"/>
              <a:t>ne </a:t>
            </a:r>
            <a:r>
              <a:rPr lang="tr-TR" dirty="0"/>
              <a:t>zaman bebeklerinin yanında olabilecekleri, hastane </a:t>
            </a:r>
            <a:r>
              <a:rPr lang="tr-TR" dirty="0" smtClean="0"/>
              <a:t>politikaları, prosedürler</a:t>
            </a:r>
            <a:r>
              <a:rPr lang="tr-TR" dirty="0"/>
              <a:t>, bebeklerinin aldığı tedaviler, </a:t>
            </a:r>
            <a:r>
              <a:rPr lang="tr-TR" dirty="0" smtClean="0"/>
              <a:t>bakımında kullanılan </a:t>
            </a:r>
            <a:r>
              <a:rPr lang="tr-TR" dirty="0"/>
              <a:t>tıbbi cihazlar ve kendileri için sağlanan </a:t>
            </a:r>
            <a:r>
              <a:rPr lang="tr-TR" dirty="0" smtClean="0"/>
              <a:t>olanaklara (dinlenme</a:t>
            </a:r>
            <a:r>
              <a:rPr lang="tr-TR" dirty="0"/>
              <a:t>, yeme içme, telefon etme ve interneti </a:t>
            </a:r>
            <a:r>
              <a:rPr lang="tr-TR" dirty="0" smtClean="0"/>
              <a:t>kullanma </a:t>
            </a:r>
            <a:r>
              <a:rPr lang="tr-TR" dirty="0" err="1" smtClean="0"/>
              <a:t>vb</a:t>
            </a:r>
            <a:r>
              <a:rPr lang="tr-TR" dirty="0"/>
              <a:t>) ilişkin bilgiye ihtiyaç duymaktadırlar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Ebeveynlerin önemli bilgileri hatırlamasına </a:t>
            </a:r>
            <a:r>
              <a:rPr lang="tr-TR" dirty="0" smtClean="0"/>
              <a:t>yardımcı olmak </a:t>
            </a:r>
            <a:r>
              <a:rPr lang="tr-TR" dirty="0"/>
              <a:t>için sözel anlatımı destekleyen yazılı eğitim </a:t>
            </a:r>
            <a:r>
              <a:rPr lang="tr-TR" dirty="0" smtClean="0"/>
              <a:t>materyalleri (broşür </a:t>
            </a:r>
            <a:r>
              <a:rPr lang="tr-TR" dirty="0" err="1"/>
              <a:t>vs</a:t>
            </a:r>
            <a:r>
              <a:rPr lang="tr-TR" dirty="0"/>
              <a:t>), dijital ve çevrimiçi materyaller kullanılabilir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525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412" y="262488"/>
            <a:ext cx="11971176" cy="132556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YENİDOĞAN YOĞUN BAKIM ÜNİTESİNİN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DÜZENLENMESİ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412" y="1825624"/>
            <a:ext cx="11971176" cy="491107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Yüksek </a:t>
            </a:r>
            <a:r>
              <a:rPr lang="tr-TR" dirty="0" smtClean="0">
                <a:solidFill>
                  <a:srgbClr val="FF0000"/>
                </a:solidFill>
              </a:rPr>
              <a:t>monitör alarmları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/>
              <a:t>çalışma ortamı ve sağlık profesyonellerinin </a:t>
            </a:r>
            <a:r>
              <a:rPr lang="tr-TR" dirty="0" smtClean="0"/>
              <a:t>gürültüsü bebeklerde </a:t>
            </a:r>
            <a:r>
              <a:rPr lang="tr-TR" dirty="0"/>
              <a:t>strese neden olurken, ebeveynler </a:t>
            </a:r>
            <a:r>
              <a:rPr lang="tr-TR" dirty="0" smtClean="0"/>
              <a:t>için üzücü </a:t>
            </a:r>
            <a:r>
              <a:rPr lang="tr-TR" dirty="0"/>
              <a:t>ve rahatsız edici olabilir. </a:t>
            </a:r>
            <a:endParaRPr lang="tr-TR" dirty="0" smtClean="0"/>
          </a:p>
          <a:p>
            <a:pPr algn="just"/>
            <a:r>
              <a:rPr lang="tr-TR" dirty="0" smtClean="0"/>
              <a:t>Genel </a:t>
            </a:r>
            <a:r>
              <a:rPr lang="tr-TR" dirty="0"/>
              <a:t>olarak, </a:t>
            </a:r>
            <a:r>
              <a:rPr lang="tr-TR" dirty="0" err="1" smtClean="0"/>
              <a:t>YYBÜ’ndeki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tıbbi </a:t>
            </a:r>
            <a:r>
              <a:rPr lang="tr-TR" dirty="0">
                <a:solidFill>
                  <a:srgbClr val="FF0000"/>
                </a:solidFill>
              </a:rPr>
              <a:t>cihazlar </a:t>
            </a:r>
            <a:r>
              <a:rPr lang="tr-TR" dirty="0"/>
              <a:t>ebeveynler için yabancı ve ürkütücüdür.</a:t>
            </a:r>
          </a:p>
          <a:p>
            <a:pPr algn="just"/>
            <a:r>
              <a:rPr lang="tr-TR" dirty="0"/>
              <a:t>Tıbbi cihazlar nedeniyle yaşadıkları rahatsızlık, </a:t>
            </a:r>
            <a:r>
              <a:rPr lang="tr-TR" dirty="0" smtClean="0"/>
              <a:t>ebeveynlerin bebekleriyle </a:t>
            </a:r>
            <a:r>
              <a:rPr lang="tr-TR" dirty="0"/>
              <a:t>olan etkileşimlerini olumsuz </a:t>
            </a:r>
            <a:r>
              <a:rPr lang="tr-TR" dirty="0" smtClean="0"/>
              <a:t>etkileyebilir ve </a:t>
            </a:r>
            <a:r>
              <a:rPr lang="tr-TR" dirty="0"/>
              <a:t>bakımına katılımlarını geciktirebilir.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ünitesinin yüksek teknoloji ortamı ile </a:t>
            </a:r>
            <a:r>
              <a:rPr lang="tr-TR" dirty="0" smtClean="0"/>
              <a:t>ebeveynlerin bebeklerine </a:t>
            </a:r>
            <a:r>
              <a:rPr lang="tr-TR" dirty="0"/>
              <a:t>sık sık dokunma gereksinimi </a:t>
            </a:r>
            <a:r>
              <a:rPr lang="tr-TR" dirty="0" smtClean="0"/>
              <a:t>arasında </a:t>
            </a:r>
            <a:r>
              <a:rPr lang="da-DK" dirty="0" smtClean="0"/>
              <a:t>denge </a:t>
            </a:r>
            <a:r>
              <a:rPr lang="da-DK" dirty="0"/>
              <a:t>kurulması, ebeveynlerin kendilerine </a:t>
            </a:r>
            <a:r>
              <a:rPr lang="da-DK" dirty="0" smtClean="0"/>
              <a:t>olan</a:t>
            </a:r>
            <a:r>
              <a:rPr lang="tr-TR" dirty="0" smtClean="0"/>
              <a:t> güvenini </a:t>
            </a:r>
            <a:r>
              <a:rPr lang="tr-TR" dirty="0"/>
              <a:t>artırabilir. </a:t>
            </a:r>
            <a:endParaRPr lang="tr-TR" dirty="0" smtClean="0"/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hemşiresi için bu </a:t>
            </a:r>
            <a:r>
              <a:rPr lang="tr-TR" dirty="0" smtClean="0"/>
              <a:t>dengeyi kurmak </a:t>
            </a:r>
            <a:r>
              <a:rPr lang="tr-TR" dirty="0"/>
              <a:t>bir öncelik olmalıdır.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amaçla, bebekleri ve </a:t>
            </a:r>
            <a:r>
              <a:rPr lang="tr-TR" dirty="0" smtClean="0"/>
              <a:t>ebeveynlerini olumsuz </a:t>
            </a:r>
            <a:r>
              <a:rPr lang="tr-TR" dirty="0"/>
              <a:t>etkileyen </a:t>
            </a:r>
            <a:r>
              <a:rPr lang="tr-TR" dirty="0" err="1"/>
              <a:t>YYBÜ’deki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tedavi ve </a:t>
            </a:r>
            <a:r>
              <a:rPr lang="tr-TR" dirty="0" smtClean="0">
                <a:solidFill>
                  <a:srgbClr val="FF0000"/>
                </a:solidFill>
              </a:rPr>
              <a:t>bakım </a:t>
            </a:r>
            <a:r>
              <a:rPr lang="tr-TR" dirty="0">
                <a:solidFill>
                  <a:srgbClr val="FF0000"/>
                </a:solidFill>
              </a:rPr>
              <a:t>ortamı ses, ışık vb. y</a:t>
            </a:r>
            <a:r>
              <a:rPr lang="tr-TR" dirty="0"/>
              <a:t>önünden düzenlenmelidir.</a:t>
            </a:r>
          </a:p>
          <a:p>
            <a:pPr algn="just"/>
            <a:r>
              <a:rPr lang="tr-TR" dirty="0" err="1"/>
              <a:t>YYBÜ’deki</a:t>
            </a:r>
            <a:r>
              <a:rPr lang="tr-TR" dirty="0"/>
              <a:t> dış uyaranlar kontrol altına alınarak </a:t>
            </a:r>
            <a:r>
              <a:rPr lang="tr-TR" dirty="0" smtClean="0"/>
              <a:t>ünitede düşük </a:t>
            </a:r>
            <a:r>
              <a:rPr lang="tr-TR" dirty="0"/>
              <a:t>aydınlatmalı, sessiz ve rahatlatıcı bir atmosfer </a:t>
            </a:r>
            <a:r>
              <a:rPr lang="tr-TR" dirty="0" smtClean="0"/>
              <a:t>oluşturulmalıdır.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661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74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307" y="261256"/>
            <a:ext cx="11793894" cy="6438124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Ebeveynler için önemli bir yaşam </a:t>
            </a:r>
            <a:r>
              <a:rPr lang="tr-TR" sz="2400" dirty="0" smtClean="0"/>
              <a:t>görevi olan </a:t>
            </a:r>
            <a:r>
              <a:rPr lang="tr-TR" sz="2400" dirty="0"/>
              <a:t>ebeveynlik rolünü üstlenmek, hasta bebeğin doğumu dolayısıyla </a:t>
            </a:r>
            <a:r>
              <a:rPr lang="tr-TR" sz="2400" dirty="0" smtClean="0"/>
              <a:t>hayallerindeki sağlıklı </a:t>
            </a:r>
            <a:r>
              <a:rPr lang="tr-TR" sz="2400" dirty="0"/>
              <a:t>bebeğin kaybı ile bir kriz haline </a:t>
            </a:r>
            <a:r>
              <a:rPr lang="tr-TR" sz="2400" dirty="0" smtClean="0"/>
              <a:t>gelebilir.</a:t>
            </a:r>
          </a:p>
          <a:p>
            <a:pPr algn="just"/>
            <a:r>
              <a:rPr lang="tr-TR" sz="2400" dirty="0" smtClean="0"/>
              <a:t>Çünkü </a:t>
            </a:r>
            <a:r>
              <a:rPr lang="tr-TR" sz="2400" dirty="0"/>
              <a:t>sağlık sorunu yaşayan </a:t>
            </a:r>
            <a:r>
              <a:rPr lang="tr-TR" sz="2400" dirty="0" smtClean="0"/>
              <a:t>bebeklerinin sağlıklı </a:t>
            </a:r>
            <a:r>
              <a:rPr lang="tr-TR" sz="2400" dirty="0"/>
              <a:t>bebeklerden farklı gereksinimlerini karşılayacak bir hazırlık ve </a:t>
            </a:r>
            <a:r>
              <a:rPr lang="tr-TR" sz="2400" dirty="0" smtClean="0"/>
              <a:t>deneyime sahip değildirler.</a:t>
            </a:r>
          </a:p>
          <a:p>
            <a:pPr algn="just"/>
            <a:r>
              <a:rPr lang="tr-TR" sz="2400" dirty="0" err="1"/>
              <a:t>Yenidoğan</a:t>
            </a:r>
            <a:r>
              <a:rPr lang="tr-TR" sz="2400" dirty="0"/>
              <a:t> bebeklerin %6-10’unu </a:t>
            </a:r>
            <a:r>
              <a:rPr lang="tr-TR" sz="2400" dirty="0" err="1"/>
              <a:t>yenidoğan</a:t>
            </a:r>
            <a:r>
              <a:rPr lang="tr-TR" sz="2400" dirty="0"/>
              <a:t> ünitesinde ve %1-2’si </a:t>
            </a:r>
            <a:r>
              <a:rPr lang="tr-TR" sz="2400" dirty="0" err="1" smtClean="0"/>
              <a:t>YYBÜ’de</a:t>
            </a:r>
            <a:r>
              <a:rPr lang="tr-TR" sz="2400" dirty="0" smtClean="0"/>
              <a:t> </a:t>
            </a:r>
            <a:r>
              <a:rPr lang="tr-TR" sz="2400" dirty="0"/>
              <a:t>tedavi ve bakım için </a:t>
            </a:r>
            <a:r>
              <a:rPr lang="tr-TR" sz="2400" dirty="0" smtClean="0"/>
              <a:t>yatırılmaktadır.</a:t>
            </a:r>
          </a:p>
          <a:p>
            <a:pPr algn="just"/>
            <a:r>
              <a:rPr lang="tr-TR" sz="2400" dirty="0" smtClean="0"/>
              <a:t>Bebekleri </a:t>
            </a:r>
            <a:r>
              <a:rPr lang="tr-TR" sz="2400" dirty="0" err="1" smtClean="0"/>
              <a:t>YYBÜ’de</a:t>
            </a:r>
            <a:r>
              <a:rPr lang="tr-TR" sz="2400" dirty="0" smtClean="0"/>
              <a:t> </a:t>
            </a:r>
            <a:r>
              <a:rPr lang="tr-TR" sz="2400" dirty="0"/>
              <a:t>yatan ailelerin çoğu </a:t>
            </a:r>
            <a:r>
              <a:rPr lang="tr-TR" sz="2400" dirty="0" err="1">
                <a:solidFill>
                  <a:srgbClr val="00B0F0"/>
                </a:solidFill>
              </a:rPr>
              <a:t>yenidoğan</a:t>
            </a:r>
            <a:r>
              <a:rPr lang="tr-TR" sz="2400" dirty="0">
                <a:solidFill>
                  <a:srgbClr val="00B0F0"/>
                </a:solidFill>
              </a:rPr>
              <a:t> ünitelerini korkutucu olarak </a:t>
            </a:r>
            <a:r>
              <a:rPr lang="tr-TR" sz="2400" dirty="0"/>
              <a:t>nitelendirmektedirler.</a:t>
            </a:r>
          </a:p>
          <a:p>
            <a:pPr algn="just"/>
            <a:r>
              <a:rPr lang="tr-TR" sz="2400" dirty="0"/>
              <a:t>Onlara göre küçük ve savunmasız bebekleri tamamen yabancı bir çevrede, </a:t>
            </a:r>
            <a:r>
              <a:rPr lang="tr-TR" sz="2400" dirty="0" smtClean="0"/>
              <a:t>ileri teknoloji </a:t>
            </a:r>
            <a:r>
              <a:rPr lang="tr-TR" sz="2400" dirty="0"/>
              <a:t>ürünü aletler ile çevrilmiş ve deneyimli hemşire ve hekimler bebeklerinin </a:t>
            </a:r>
            <a:r>
              <a:rPr lang="tr-TR" sz="2400" dirty="0" smtClean="0"/>
              <a:t>te</a:t>
            </a:r>
            <a:r>
              <a:rPr lang="tr-TR" sz="2400" dirty="0"/>
              <a:t>davi ve bakımını üstlenmişlerdir. </a:t>
            </a:r>
            <a:endParaRPr lang="tr-TR" sz="2400" dirty="0" smtClean="0"/>
          </a:p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Dolayısıyla ebeveynler kendilerinin </a:t>
            </a:r>
            <a:r>
              <a:rPr lang="tr-TR" sz="2400" dirty="0">
                <a:solidFill>
                  <a:srgbClr val="FF0000"/>
                </a:solidFill>
              </a:rPr>
              <a:t>bebeklerine yardım edemediklerini, </a:t>
            </a:r>
            <a:r>
              <a:rPr lang="tr-TR" sz="2400" dirty="0" smtClean="0">
                <a:solidFill>
                  <a:srgbClr val="FF0000"/>
                </a:solidFill>
              </a:rPr>
              <a:t>ilgilenemediklerini, kendilerini </a:t>
            </a:r>
            <a:r>
              <a:rPr lang="tr-TR" sz="2400" dirty="0">
                <a:solidFill>
                  <a:srgbClr val="FF0000"/>
                </a:solidFill>
              </a:rPr>
              <a:t>gereksiz ve yetersiz </a:t>
            </a:r>
            <a:r>
              <a:rPr lang="tr-TR" sz="2400" dirty="0" smtClean="0">
                <a:solidFill>
                  <a:srgbClr val="FF0000"/>
                </a:solidFill>
              </a:rPr>
              <a:t>hissettiklerini</a:t>
            </a:r>
            <a:r>
              <a:rPr lang="tr-TR" sz="2400" b="1" dirty="0" smtClean="0">
                <a:solidFill>
                  <a:srgbClr val="FF0000"/>
                </a:solidFill>
              </a:rPr>
              <a:t>, </a:t>
            </a:r>
            <a:r>
              <a:rPr lang="tr-TR" sz="2400" dirty="0" smtClean="0">
                <a:solidFill>
                  <a:srgbClr val="FF0000"/>
                </a:solidFill>
              </a:rPr>
              <a:t>stres </a:t>
            </a:r>
            <a:r>
              <a:rPr lang="tr-TR" sz="2400" dirty="0">
                <a:solidFill>
                  <a:srgbClr val="FF0000"/>
                </a:solidFill>
              </a:rPr>
              <a:t>yaşadıklarını ve çocuklarına planladıkları şekilde </a:t>
            </a:r>
            <a:r>
              <a:rPr lang="tr-TR" sz="2400" dirty="0" smtClean="0">
                <a:solidFill>
                  <a:srgbClr val="FF0000"/>
                </a:solidFill>
              </a:rPr>
              <a:t>veya evde </a:t>
            </a:r>
            <a:r>
              <a:rPr lang="tr-TR" sz="2400" dirty="0">
                <a:solidFill>
                  <a:srgbClr val="FF0000"/>
                </a:solidFill>
              </a:rPr>
              <a:t>yapacakları şekilde ebeveynlik yapamadıklarını </a:t>
            </a:r>
            <a:r>
              <a:rPr lang="tr-TR" sz="2400" dirty="0" smtClean="0">
                <a:solidFill>
                  <a:srgbClr val="FF0000"/>
                </a:solidFill>
              </a:rPr>
              <a:t>belirtmişlerdir.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42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917" y="363894"/>
            <a:ext cx="11709919" cy="6354147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rgbClr val="0070C0"/>
                </a:solidFill>
              </a:rPr>
              <a:t>Ebeveynler tarafından bebeğin bekçisi olarak </a:t>
            </a:r>
            <a:r>
              <a:rPr lang="tr-TR" dirty="0" smtClean="0">
                <a:solidFill>
                  <a:srgbClr val="0070C0"/>
                </a:solidFill>
              </a:rPr>
              <a:t>görülen ve </a:t>
            </a:r>
            <a:r>
              <a:rPr lang="tr-TR" dirty="0" err="1">
                <a:solidFill>
                  <a:srgbClr val="0070C0"/>
                </a:solidFill>
              </a:rPr>
              <a:t>yenidoğan</a:t>
            </a:r>
            <a:r>
              <a:rPr lang="tr-TR" dirty="0">
                <a:solidFill>
                  <a:srgbClr val="0070C0"/>
                </a:solidFill>
              </a:rPr>
              <a:t> bebeklerin 24 saat yanında olan </a:t>
            </a:r>
            <a:r>
              <a:rPr lang="tr-TR" dirty="0" smtClean="0">
                <a:solidFill>
                  <a:srgbClr val="0070C0"/>
                </a:solidFill>
              </a:rPr>
              <a:t>hemşireler, onlara göre </a:t>
            </a:r>
            <a:r>
              <a:rPr lang="tr-TR" dirty="0" err="1" smtClean="0">
                <a:solidFill>
                  <a:srgbClr val="0070C0"/>
                </a:solidFill>
              </a:rPr>
              <a:t>YYBÜ’nde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ebeveynlik için ana </a:t>
            </a:r>
            <a:r>
              <a:rPr lang="tr-TR" dirty="0" smtClean="0">
                <a:solidFill>
                  <a:srgbClr val="0070C0"/>
                </a:solidFill>
              </a:rPr>
              <a:t>engeldir. !!!</a:t>
            </a:r>
          </a:p>
          <a:p>
            <a:pPr algn="just"/>
            <a:r>
              <a:rPr lang="tr-TR" dirty="0" smtClean="0"/>
              <a:t>Ebeveynler </a:t>
            </a:r>
            <a:r>
              <a:rPr lang="tr-TR" dirty="0" err="1" smtClean="0"/>
              <a:t>YYBÜ’ne</a:t>
            </a:r>
            <a:r>
              <a:rPr lang="tr-TR" dirty="0" smtClean="0"/>
              <a:t> </a:t>
            </a:r>
            <a:r>
              <a:rPr lang="tr-TR" dirty="0"/>
              <a:t>ziyaretçi olarak kabul </a:t>
            </a:r>
            <a:r>
              <a:rPr lang="tr-TR" dirty="0" smtClean="0"/>
              <a:t>edilip </a:t>
            </a:r>
            <a:r>
              <a:rPr lang="tr-TR" dirty="0"/>
              <a:t>sadece günün </a:t>
            </a:r>
            <a:r>
              <a:rPr lang="tr-TR" dirty="0" smtClean="0"/>
              <a:t>belirli saatlerinde </a:t>
            </a:r>
            <a:r>
              <a:rPr lang="tr-TR" dirty="0"/>
              <a:t>bebeklerini ziyaret edebilirlerken, </a:t>
            </a:r>
            <a:r>
              <a:rPr lang="tr-TR" dirty="0" smtClean="0"/>
              <a:t>bebeklerinin tüm </a:t>
            </a:r>
            <a:r>
              <a:rPr lang="tr-TR" dirty="0"/>
              <a:t>temel bakım gereksinimleri (</a:t>
            </a:r>
            <a:r>
              <a:rPr lang="tr-TR" dirty="0" smtClean="0"/>
              <a:t>örneğin, beslenme</a:t>
            </a:r>
            <a:r>
              <a:rPr lang="tr-TR" dirty="0"/>
              <a:t>, bez değiştirme) hemşireler tarafından karşılanır.</a:t>
            </a:r>
          </a:p>
          <a:p>
            <a:pPr algn="just"/>
            <a:r>
              <a:rPr lang="tr-TR" dirty="0"/>
              <a:t>Bu nedenle ebeveynler </a:t>
            </a:r>
            <a:r>
              <a:rPr lang="tr-TR" dirty="0" err="1"/>
              <a:t>YYBÜ’nde</a:t>
            </a:r>
            <a:r>
              <a:rPr lang="tr-TR" dirty="0"/>
              <a:t> neler olup bittiğini </a:t>
            </a:r>
            <a:r>
              <a:rPr lang="tr-TR" dirty="0" smtClean="0"/>
              <a:t>tam olarak </a:t>
            </a:r>
            <a:r>
              <a:rPr lang="tr-TR" dirty="0"/>
              <a:t>anlamadıklarını, bebeklerinin sağlığı ile ilgili </a:t>
            </a:r>
            <a:r>
              <a:rPr lang="tr-TR" dirty="0" smtClean="0"/>
              <a:t>kararlara dahil </a:t>
            </a:r>
            <a:r>
              <a:rPr lang="tr-TR" dirty="0"/>
              <a:t>olamadıklarını ve dışlanmış </a:t>
            </a:r>
            <a:r>
              <a:rPr lang="tr-TR" dirty="0" smtClean="0"/>
              <a:t>hissettiklerini belirtmektedir. </a:t>
            </a:r>
          </a:p>
          <a:p>
            <a:pPr algn="just"/>
            <a:r>
              <a:rPr lang="tr-TR" dirty="0" smtClean="0"/>
              <a:t>Bu </a:t>
            </a:r>
            <a:r>
              <a:rPr lang="tr-TR" dirty="0"/>
              <a:t>durum ebeveynlerin, ebeveynlik </a:t>
            </a:r>
            <a:r>
              <a:rPr lang="tr-TR" dirty="0" smtClean="0"/>
              <a:t>yeteneklerine ilişkin </a:t>
            </a:r>
            <a:r>
              <a:rPr lang="tr-TR" dirty="0"/>
              <a:t>güvensizlik ve şüphe hissetmelerine </a:t>
            </a:r>
            <a:r>
              <a:rPr lang="tr-TR" dirty="0" smtClean="0"/>
              <a:t>ve stres </a:t>
            </a:r>
            <a:r>
              <a:rPr lang="tr-TR" dirty="0"/>
              <a:t>yaşamalarına neden </a:t>
            </a:r>
            <a:r>
              <a:rPr lang="tr-TR" dirty="0" smtClean="0"/>
              <a:t>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671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503853"/>
            <a:ext cx="11803224" cy="6223517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Sağlık profesyonellerinin davranışları ve </a:t>
            </a:r>
            <a:r>
              <a:rPr lang="tr-TR" dirty="0" smtClean="0"/>
              <a:t>tutumları ebeveynlik </a:t>
            </a:r>
            <a:r>
              <a:rPr lang="tr-TR" dirty="0"/>
              <a:t>becerilerini engelleyebilir veya geliştirebilir.</a:t>
            </a:r>
          </a:p>
          <a:p>
            <a:pPr algn="just"/>
            <a:r>
              <a:rPr lang="tr-TR" dirty="0"/>
              <a:t>Ebeveynlik becerilerinin geliştirilebilmesi için </a:t>
            </a:r>
            <a:r>
              <a:rPr lang="tr-TR" dirty="0" smtClean="0"/>
              <a:t>hemşirelerin güçlerini </a:t>
            </a:r>
            <a:r>
              <a:rPr lang="tr-TR" dirty="0"/>
              <a:t>ve yeteneklerini kullandıkları hemşirelik </a:t>
            </a:r>
            <a:r>
              <a:rPr lang="tr-TR" dirty="0" smtClean="0"/>
              <a:t>girişimleri ile </a:t>
            </a:r>
            <a:r>
              <a:rPr lang="tr-TR" dirty="0"/>
              <a:t>aileye bakım vermesi </a:t>
            </a:r>
            <a:r>
              <a:rPr lang="tr-TR" dirty="0" smtClean="0"/>
              <a:t>gerekmektedir.</a:t>
            </a:r>
          </a:p>
          <a:p>
            <a:pPr algn="just"/>
            <a:r>
              <a:rPr lang="tr-TR" dirty="0" smtClean="0">
                <a:solidFill>
                  <a:srgbClr val="00B0F0"/>
                </a:solidFill>
              </a:rPr>
              <a:t>Aileleri sağlıklı </a:t>
            </a:r>
            <a:r>
              <a:rPr lang="tr-TR" dirty="0">
                <a:solidFill>
                  <a:srgbClr val="00B0F0"/>
                </a:solidFill>
              </a:rPr>
              <a:t>yaşam tarzları geliştirmeye ve sürdürmeye </a:t>
            </a:r>
            <a:r>
              <a:rPr lang="tr-TR" dirty="0" smtClean="0">
                <a:solidFill>
                  <a:srgbClr val="00B0F0"/>
                </a:solidFill>
              </a:rPr>
              <a:t>cesaretlendiren/yönlendiren </a:t>
            </a:r>
            <a:r>
              <a:rPr lang="tr-TR" dirty="0">
                <a:solidFill>
                  <a:srgbClr val="00B0F0"/>
                </a:solidFill>
              </a:rPr>
              <a:t>hemşirelik girişimleri, </a:t>
            </a:r>
            <a:r>
              <a:rPr lang="tr-TR" dirty="0" smtClean="0">
                <a:solidFill>
                  <a:srgbClr val="00B0F0"/>
                </a:solidFill>
              </a:rPr>
              <a:t>ailenin </a:t>
            </a:r>
            <a:r>
              <a:rPr lang="nn-NO" dirty="0" smtClean="0">
                <a:solidFill>
                  <a:srgbClr val="00B0F0"/>
                </a:solidFill>
              </a:rPr>
              <a:t>yaşam </a:t>
            </a:r>
            <a:r>
              <a:rPr lang="nn-NO" dirty="0">
                <a:solidFill>
                  <a:srgbClr val="00B0F0"/>
                </a:solidFill>
              </a:rPr>
              <a:t>kalitesinin genel olarak iyileşmesini sağlayabilir</a:t>
            </a:r>
            <a:r>
              <a:rPr lang="nn-NO" dirty="0" smtClean="0">
                <a:solidFill>
                  <a:srgbClr val="00B0F0"/>
                </a:solidFill>
              </a:rPr>
              <a:t>.</a:t>
            </a:r>
            <a:endParaRPr lang="nn-NO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72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EBEVEYN-BEBEK BAĞLANMA SÜRECİNİ</a:t>
            </a:r>
            <a:br>
              <a:rPr lang="tr-TR" b="1" dirty="0">
                <a:solidFill>
                  <a:srgbClr val="0070C0"/>
                </a:solidFill>
              </a:rPr>
            </a:br>
            <a:r>
              <a:rPr lang="tr-TR" b="1" dirty="0">
                <a:solidFill>
                  <a:srgbClr val="0070C0"/>
                </a:solidFill>
              </a:rPr>
              <a:t>KOLAYLAŞTIRMA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1825624"/>
            <a:ext cx="11784563" cy="489241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Hasta </a:t>
            </a:r>
            <a:r>
              <a:rPr lang="tr-TR" dirty="0"/>
              <a:t>veya </a:t>
            </a:r>
            <a:r>
              <a:rPr lang="tr-TR" dirty="0" err="1"/>
              <a:t>preterm</a:t>
            </a:r>
            <a:r>
              <a:rPr lang="tr-TR" dirty="0"/>
              <a:t> bebekle bağlanma </a:t>
            </a:r>
            <a:r>
              <a:rPr lang="tr-TR" dirty="0" smtClean="0"/>
              <a:t>süreci, ebeveynlerin </a:t>
            </a:r>
            <a:r>
              <a:rPr lang="tr-TR" dirty="0"/>
              <a:t>bebeklerine dokunmaya ve bakıma </a:t>
            </a:r>
            <a:r>
              <a:rPr lang="tr-TR" dirty="0" smtClean="0"/>
              <a:t>katıldıkları sürece </a:t>
            </a:r>
            <a:r>
              <a:rPr lang="tr-TR" dirty="0"/>
              <a:t>kadar ertelenmektedir.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rgbClr val="0070C0"/>
                </a:solidFill>
              </a:rPr>
              <a:t>Bu durum anne-bebek bağlanmasına zarar vermektedir.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Dokunma, yakınlık, bakım verme, </a:t>
            </a:r>
            <a:r>
              <a:rPr lang="tr-TR" dirty="0" smtClean="0"/>
              <a:t>bebeğin </a:t>
            </a:r>
            <a:r>
              <a:rPr lang="es-ES" dirty="0" smtClean="0"/>
              <a:t>ipuçlarına </a:t>
            </a:r>
            <a:r>
              <a:rPr lang="es-ES" dirty="0"/>
              <a:t>duyarlı olma </a:t>
            </a:r>
            <a:r>
              <a:rPr lang="es-ES" dirty="0" smtClean="0"/>
              <a:t>ve</a:t>
            </a:r>
            <a:r>
              <a:rPr lang="tr-TR" dirty="0" smtClean="0"/>
              <a:t> bebeğin </a:t>
            </a:r>
            <a:r>
              <a:rPr lang="tr-TR" dirty="0"/>
              <a:t>gereksinimlerinin belirlenmesi ve </a:t>
            </a:r>
            <a:r>
              <a:rPr lang="tr-TR" dirty="0" smtClean="0"/>
              <a:t>karşılanması gibi </a:t>
            </a:r>
            <a:r>
              <a:rPr lang="tr-TR" dirty="0"/>
              <a:t>girişimler ebeveyn ve </a:t>
            </a:r>
            <a:r>
              <a:rPr lang="tr-TR" dirty="0" smtClean="0"/>
              <a:t>bebek </a:t>
            </a:r>
            <a:r>
              <a:rPr lang="tr-TR" dirty="0"/>
              <a:t>arasındaki </a:t>
            </a:r>
            <a:r>
              <a:rPr lang="tr-TR" dirty="0" smtClean="0"/>
              <a:t>bağlanma sürecini kolaylaştırılabilir.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Çoğunlukla ebeveynler, </a:t>
            </a:r>
            <a:r>
              <a:rPr lang="tr-TR" dirty="0" err="1" smtClean="0"/>
              <a:t>YYBÜ’de</a:t>
            </a:r>
            <a:r>
              <a:rPr lang="tr-TR" dirty="0" smtClean="0"/>
              <a:t> </a:t>
            </a:r>
            <a:r>
              <a:rPr lang="tr-TR" dirty="0"/>
              <a:t>yatan bebeklerinin incitecekleri ve </a:t>
            </a:r>
            <a:r>
              <a:rPr lang="tr-TR" dirty="0" smtClean="0"/>
              <a:t>zarar verebileceklerini </a:t>
            </a:r>
            <a:r>
              <a:rPr lang="tr-TR" dirty="0"/>
              <a:t>düşündükleri için bebeklerine </a:t>
            </a:r>
            <a:r>
              <a:rPr lang="tr-TR" dirty="0" smtClean="0"/>
              <a:t>dokunamayabilir, tutamayabilir </a:t>
            </a:r>
            <a:r>
              <a:rPr lang="tr-TR" dirty="0"/>
              <a:t>veya </a:t>
            </a:r>
            <a:r>
              <a:rPr lang="tr-TR" dirty="0" smtClean="0"/>
              <a:t>besleyemeyebilir.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Bu nedenle </a:t>
            </a:r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bebeğin klinik durumu izin </a:t>
            </a:r>
            <a:r>
              <a:rPr lang="tr-TR" dirty="0" smtClean="0"/>
              <a:t>verdiği ölçüde</a:t>
            </a:r>
            <a:r>
              <a:rPr lang="tr-TR" dirty="0"/>
              <a:t>, ebeveynlerin bebeklerine dokunması ve </a:t>
            </a:r>
            <a:r>
              <a:rPr lang="tr-TR" dirty="0" smtClean="0"/>
              <a:t>kucaklarına almalarına </a:t>
            </a:r>
            <a:r>
              <a:rPr lang="tr-TR" dirty="0"/>
              <a:t>izin verilerek ebeveyn-bebek </a:t>
            </a:r>
            <a:r>
              <a:rPr lang="tr-TR" dirty="0" smtClean="0"/>
              <a:t>bağlanması desteklenmelidir.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913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032" y="104609"/>
            <a:ext cx="11924355" cy="6438122"/>
          </a:xfrm>
        </p:spPr>
        <p:txBody>
          <a:bodyPr>
            <a:normAutofit/>
          </a:bodyPr>
          <a:lstStyle/>
          <a:p>
            <a:r>
              <a:rPr lang="tr-TR" dirty="0"/>
              <a:t>Erken dönemde sağlanan ebeveyn-bebek </a:t>
            </a:r>
            <a:r>
              <a:rPr lang="tr-TR" dirty="0" smtClean="0"/>
              <a:t>etkileşimi, bebeği </a:t>
            </a:r>
            <a:r>
              <a:rPr lang="tr-TR" dirty="0"/>
              <a:t>gelişimsel olarak desteklemekte, özellikle </a:t>
            </a:r>
            <a:r>
              <a:rPr lang="tr-TR" dirty="0" smtClean="0">
                <a:solidFill>
                  <a:srgbClr val="7030A0"/>
                </a:solidFill>
              </a:rPr>
              <a:t>ten-tene temas </a:t>
            </a:r>
            <a:r>
              <a:rPr lang="tr-TR" dirty="0">
                <a:solidFill>
                  <a:srgbClr val="7030A0"/>
                </a:solidFill>
              </a:rPr>
              <a:t>hasta bebeklerin olumsuz sonuçlarını azaltmaktadır.</a:t>
            </a:r>
          </a:p>
          <a:p>
            <a:r>
              <a:rPr lang="tr-TR" dirty="0" smtClean="0"/>
              <a:t>Yapılan </a:t>
            </a:r>
            <a:r>
              <a:rPr lang="tr-TR" dirty="0"/>
              <a:t>çalışmalarda, “ten-tene temas” temeline </a:t>
            </a:r>
            <a:r>
              <a:rPr lang="tr-TR" dirty="0" smtClean="0"/>
              <a:t>dayanan kanguru </a:t>
            </a:r>
            <a:r>
              <a:rPr lang="tr-TR" dirty="0"/>
              <a:t>bakımının, </a:t>
            </a:r>
            <a:r>
              <a:rPr lang="tr-TR" dirty="0">
                <a:solidFill>
                  <a:srgbClr val="0070C0"/>
                </a:solidFill>
              </a:rPr>
              <a:t>emzirmeyi, </a:t>
            </a:r>
            <a:r>
              <a:rPr lang="tr-TR" dirty="0" smtClean="0">
                <a:solidFill>
                  <a:srgbClr val="0070C0"/>
                </a:solidFill>
              </a:rPr>
              <a:t>büyümeyi, ebeveyn-bebek </a:t>
            </a:r>
            <a:r>
              <a:rPr lang="tr-TR" dirty="0">
                <a:solidFill>
                  <a:srgbClr val="0070C0"/>
                </a:solidFill>
              </a:rPr>
              <a:t>bağlanmasını geliştirdiği, konforu ve </a:t>
            </a:r>
            <a:r>
              <a:rPr lang="tr-TR" dirty="0" smtClean="0">
                <a:solidFill>
                  <a:srgbClr val="0070C0"/>
                </a:solidFill>
              </a:rPr>
              <a:t>duygusal yakınlığı </a:t>
            </a:r>
            <a:r>
              <a:rPr lang="tr-TR" dirty="0">
                <a:solidFill>
                  <a:srgbClr val="0070C0"/>
                </a:solidFill>
              </a:rPr>
              <a:t>artırdığı, bebeklerin fizyolojik </a:t>
            </a:r>
            <a:r>
              <a:rPr lang="tr-TR" dirty="0" smtClean="0">
                <a:solidFill>
                  <a:srgbClr val="0070C0"/>
                </a:solidFill>
              </a:rPr>
              <a:t>göstergelerinde </a:t>
            </a:r>
            <a:r>
              <a:rPr lang="tr-TR" dirty="0" err="1" smtClean="0">
                <a:solidFill>
                  <a:srgbClr val="0070C0"/>
                </a:solidFill>
              </a:rPr>
              <a:t>stabiliteyi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sağladığı (vücut sıcaklığı </a:t>
            </a:r>
            <a:r>
              <a:rPr lang="tr-TR" dirty="0" smtClean="0">
                <a:solidFill>
                  <a:srgbClr val="0070C0"/>
                </a:solidFill>
              </a:rPr>
              <a:t>düzenlenir, oksijen </a:t>
            </a:r>
            <a:r>
              <a:rPr lang="tr-TR" dirty="0">
                <a:solidFill>
                  <a:srgbClr val="0070C0"/>
                </a:solidFill>
              </a:rPr>
              <a:t>ihtiyacı ve ağlama azalır), enfeksiyonları, </a:t>
            </a:r>
            <a:r>
              <a:rPr lang="tr-TR" dirty="0" smtClean="0">
                <a:solidFill>
                  <a:srgbClr val="0070C0"/>
                </a:solidFill>
              </a:rPr>
              <a:t>otonom ağrı </a:t>
            </a:r>
            <a:r>
              <a:rPr lang="tr-TR" dirty="0">
                <a:solidFill>
                  <a:srgbClr val="0070C0"/>
                </a:solidFill>
              </a:rPr>
              <a:t>yanıtını, ebeveyn ve bebek stresini azalttığı </a:t>
            </a:r>
            <a:r>
              <a:rPr lang="tr-TR" dirty="0"/>
              <a:t>bulunmuştur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681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0587" y="307910"/>
            <a:ext cx="11772256" cy="6372808"/>
          </a:xfrm>
        </p:spPr>
        <p:txBody>
          <a:bodyPr>
            <a:normAutofit/>
          </a:bodyPr>
          <a:lstStyle/>
          <a:p>
            <a:r>
              <a:rPr lang="tr-TR" dirty="0"/>
              <a:t>Ebeveyn bebek bağlanmasını güçlendirmek için </a:t>
            </a:r>
            <a:r>
              <a:rPr lang="tr-TR" dirty="0" smtClean="0"/>
              <a:t>ayrıca;</a:t>
            </a:r>
          </a:p>
          <a:p>
            <a:r>
              <a:rPr lang="tr-TR" dirty="0" smtClean="0"/>
              <a:t>bebeğinden fiziksel </a:t>
            </a:r>
            <a:r>
              <a:rPr lang="tr-TR" dirty="0"/>
              <a:t>olarak ayrı olan aileler için </a:t>
            </a:r>
            <a:r>
              <a:rPr lang="tr-TR" dirty="0" smtClean="0"/>
              <a:t>bebek günlükleri </a:t>
            </a:r>
            <a:r>
              <a:rPr lang="tr-TR" dirty="0"/>
              <a:t>tutmak, </a:t>
            </a:r>
            <a:endParaRPr lang="tr-TR" dirty="0" smtClean="0"/>
          </a:p>
          <a:p>
            <a:r>
              <a:rPr lang="tr-TR" dirty="0" smtClean="0"/>
              <a:t>bebeğin </a:t>
            </a:r>
            <a:r>
              <a:rPr lang="tr-TR" dirty="0"/>
              <a:t>fotoğraf ve videolarının </a:t>
            </a:r>
            <a:r>
              <a:rPr lang="tr-TR" dirty="0" smtClean="0"/>
              <a:t>çekilmesi gibi </a:t>
            </a:r>
            <a:r>
              <a:rPr lang="tr-TR" dirty="0"/>
              <a:t>girişimlerin ebeveyn bebek bağlanmasını </a:t>
            </a:r>
            <a:r>
              <a:rPr lang="tr-TR" dirty="0" smtClean="0"/>
              <a:t>destekler</a:t>
            </a:r>
          </a:p>
          <a:p>
            <a:r>
              <a:rPr lang="tr-TR" dirty="0" smtClean="0"/>
              <a:t>Son </a:t>
            </a:r>
            <a:r>
              <a:rPr lang="tr-TR" dirty="0"/>
              <a:t>zamanlarda </a:t>
            </a:r>
            <a:r>
              <a:rPr lang="tr-TR" dirty="0" smtClean="0"/>
              <a:t>teknolojinin gelişmesiyle </a:t>
            </a:r>
            <a:r>
              <a:rPr lang="tr-TR" dirty="0"/>
              <a:t>paralel olarak e-sağlık teknolojisindeki </a:t>
            </a:r>
            <a:r>
              <a:rPr lang="tr-TR" dirty="0" smtClean="0"/>
              <a:t>ilerlemeler </a:t>
            </a:r>
            <a:r>
              <a:rPr lang="tr-TR" dirty="0" err="1" smtClean="0"/>
              <a:t>YYBÜ’de</a:t>
            </a:r>
            <a:r>
              <a:rPr lang="tr-TR" dirty="0" smtClean="0"/>
              <a:t> </a:t>
            </a:r>
            <a:r>
              <a:rPr lang="tr-TR" dirty="0"/>
              <a:t>web kameraların kullanılmasına </a:t>
            </a:r>
            <a:r>
              <a:rPr lang="tr-TR" dirty="0" smtClean="0"/>
              <a:t>olanak sağlamıştır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0435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AİLELERİN BEBEĞİN BAKIMINA KATILMASI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436" y="1545707"/>
            <a:ext cx="11784564" cy="4845763"/>
          </a:xfrm>
        </p:spPr>
        <p:txBody>
          <a:bodyPr/>
          <a:lstStyle/>
          <a:p>
            <a:r>
              <a:rPr lang="tr-TR" dirty="0"/>
              <a:t>Bebeğin davranışlarının </a:t>
            </a:r>
            <a:r>
              <a:rPr lang="tr-TR" dirty="0" smtClean="0"/>
              <a:t>anlaşılmasına ve </a:t>
            </a:r>
            <a:r>
              <a:rPr lang="tr-TR" dirty="0"/>
              <a:t>bunlara duyarlı bir şekilde yanıt </a:t>
            </a:r>
            <a:r>
              <a:rPr lang="tr-TR" dirty="0" smtClean="0"/>
              <a:t>verilmesine odaklanan </a:t>
            </a:r>
            <a:r>
              <a:rPr lang="tr-TR" dirty="0"/>
              <a:t>girişimler, bağlanma sürecini kolaylaştırabilir.</a:t>
            </a:r>
          </a:p>
          <a:p>
            <a:r>
              <a:rPr lang="tr-TR" dirty="0"/>
              <a:t>Ebeveynlerin bebeğin davranışlarındaki ve fizyolojik </a:t>
            </a:r>
            <a:r>
              <a:rPr lang="tr-TR" dirty="0" smtClean="0"/>
              <a:t>parametrelerindeki değişiklikleri </a:t>
            </a:r>
            <a:r>
              <a:rPr lang="tr-TR" dirty="0"/>
              <a:t>(hıçkırık, </a:t>
            </a:r>
            <a:r>
              <a:rPr lang="tr-TR" dirty="0" err="1"/>
              <a:t>apne</a:t>
            </a:r>
            <a:r>
              <a:rPr lang="tr-TR" dirty="0"/>
              <a:t>, </a:t>
            </a:r>
            <a:r>
              <a:rPr lang="tr-TR" dirty="0" err="1" smtClean="0"/>
              <a:t>siyanoz</a:t>
            </a:r>
            <a:r>
              <a:rPr lang="tr-TR" dirty="0" smtClean="0"/>
              <a:t>, </a:t>
            </a:r>
            <a:r>
              <a:rPr lang="tr-TR" dirty="0" err="1" smtClean="0"/>
              <a:t>bradikardi</a:t>
            </a:r>
            <a:r>
              <a:rPr lang="tr-TR" dirty="0"/>
              <a:t>) tanımalarına yardımcı olmak amacıyla </a:t>
            </a:r>
            <a:r>
              <a:rPr lang="tr-TR" dirty="0" smtClean="0"/>
              <a:t>hemşirelerin ebeveynlerle </a:t>
            </a:r>
            <a:r>
              <a:rPr lang="tr-TR" dirty="0"/>
              <a:t>birlikte çalışması </a:t>
            </a:r>
            <a:r>
              <a:rPr lang="tr-TR" dirty="0" smtClean="0"/>
              <a:t>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054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373224"/>
            <a:ext cx="11709918" cy="6400799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Hasta </a:t>
            </a:r>
            <a:r>
              <a:rPr lang="tr-TR" dirty="0" err="1"/>
              <a:t>yenidoğan</a:t>
            </a:r>
            <a:r>
              <a:rPr lang="tr-TR" dirty="0"/>
              <a:t> bebeğin bakımına ebeveyn </a:t>
            </a:r>
            <a:r>
              <a:rPr lang="tr-TR" dirty="0" smtClean="0"/>
              <a:t>katılımı, bebeğin </a:t>
            </a:r>
            <a:r>
              <a:rPr lang="tr-TR" dirty="0"/>
              <a:t>üniteye kabulüyle </a:t>
            </a:r>
            <a:r>
              <a:rPr lang="tr-TR" dirty="0" smtClean="0"/>
              <a:t>başlamalıdır.</a:t>
            </a:r>
          </a:p>
          <a:p>
            <a:pPr algn="just"/>
            <a:r>
              <a:rPr lang="tr-TR" dirty="0" smtClean="0">
                <a:solidFill>
                  <a:srgbClr val="0070C0"/>
                </a:solidFill>
              </a:rPr>
              <a:t>Dokunma</a:t>
            </a:r>
            <a:r>
              <a:rPr lang="tr-TR" dirty="0">
                <a:solidFill>
                  <a:srgbClr val="0070C0"/>
                </a:solidFill>
              </a:rPr>
              <a:t>, </a:t>
            </a:r>
            <a:r>
              <a:rPr lang="tr-TR" dirty="0" smtClean="0">
                <a:solidFill>
                  <a:srgbClr val="0070C0"/>
                </a:solidFill>
              </a:rPr>
              <a:t>yuvalama, bebek </a:t>
            </a:r>
            <a:r>
              <a:rPr lang="tr-TR" dirty="0">
                <a:solidFill>
                  <a:srgbClr val="0070C0"/>
                </a:solidFill>
              </a:rPr>
              <a:t>masajı, bebeği tutma/kucağa alma, </a:t>
            </a:r>
            <a:r>
              <a:rPr lang="tr-TR" dirty="0" smtClean="0">
                <a:solidFill>
                  <a:srgbClr val="0070C0"/>
                </a:solidFill>
              </a:rPr>
              <a:t>banyo yaptırma </a:t>
            </a:r>
            <a:r>
              <a:rPr lang="tr-TR" dirty="0">
                <a:solidFill>
                  <a:srgbClr val="0070C0"/>
                </a:solidFill>
              </a:rPr>
              <a:t>ve ten-tene temas </a:t>
            </a:r>
            <a:r>
              <a:rPr lang="tr-TR" dirty="0" err="1">
                <a:solidFill>
                  <a:srgbClr val="0070C0"/>
                </a:solidFill>
              </a:rPr>
              <a:t>YYBÜ’de</a:t>
            </a:r>
            <a:r>
              <a:rPr lang="tr-TR" dirty="0">
                <a:solidFill>
                  <a:srgbClr val="0070C0"/>
                </a:solidFill>
              </a:rPr>
              <a:t> ebeveynliği </a:t>
            </a:r>
            <a:r>
              <a:rPr lang="tr-TR" dirty="0" smtClean="0">
                <a:solidFill>
                  <a:srgbClr val="0070C0"/>
                </a:solidFill>
              </a:rPr>
              <a:t>teşvik eden </a:t>
            </a:r>
            <a:r>
              <a:rPr lang="tr-TR" dirty="0">
                <a:solidFill>
                  <a:srgbClr val="0070C0"/>
                </a:solidFill>
              </a:rPr>
              <a:t>etkili </a:t>
            </a:r>
            <a:r>
              <a:rPr lang="tr-TR" dirty="0" smtClean="0">
                <a:solidFill>
                  <a:srgbClr val="0070C0"/>
                </a:solidFill>
              </a:rPr>
              <a:t>girişimlerdir.</a:t>
            </a:r>
          </a:p>
          <a:p>
            <a:pPr algn="just"/>
            <a:r>
              <a:rPr lang="tr-TR" dirty="0" smtClean="0"/>
              <a:t>Bu </a:t>
            </a:r>
            <a:r>
              <a:rPr lang="tr-TR" dirty="0"/>
              <a:t>destekleyici </a:t>
            </a:r>
            <a:r>
              <a:rPr lang="tr-TR" dirty="0" smtClean="0"/>
              <a:t>girişimlerin her </a:t>
            </a:r>
            <a:r>
              <a:rPr lang="tr-TR" dirty="0"/>
              <a:t>biri </a:t>
            </a:r>
            <a:r>
              <a:rPr lang="tr-TR" dirty="0" err="1"/>
              <a:t>YYBÜ’deki</a:t>
            </a:r>
            <a:r>
              <a:rPr lang="tr-TR" dirty="0"/>
              <a:t> tüm bebeklere ve ailelere uygulanmalıdır.</a:t>
            </a:r>
          </a:p>
          <a:p>
            <a:pPr algn="just"/>
            <a:r>
              <a:rPr lang="tr-TR" dirty="0"/>
              <a:t>Bu girişimler ile bebeğin fiziksel ve </a:t>
            </a:r>
            <a:r>
              <a:rPr lang="tr-TR" dirty="0" smtClean="0"/>
              <a:t>davranışsal gelişimi </a:t>
            </a:r>
            <a:r>
              <a:rPr lang="tr-TR" dirty="0"/>
              <a:t>desteklenirken, ebeveynlerde bağlanma </a:t>
            </a:r>
            <a:r>
              <a:rPr lang="tr-TR" dirty="0" smtClean="0"/>
              <a:t>sürecinin desteklenmesi</a:t>
            </a:r>
            <a:r>
              <a:rPr lang="tr-TR" dirty="0"/>
              <a:t>, ebeveynlik becerilerine olan güvenin </a:t>
            </a:r>
            <a:r>
              <a:rPr lang="tr-TR" dirty="0" smtClean="0"/>
              <a:t>artması ve </a:t>
            </a:r>
            <a:r>
              <a:rPr lang="tr-TR" dirty="0"/>
              <a:t>kontrol duygusunun geliştirilmesi sağlanabilir</a:t>
            </a:r>
            <a:r>
              <a:rPr lang="tr-TR" dirty="0" smtClean="0"/>
              <a:t>.</a:t>
            </a:r>
            <a:endParaRPr lang="tr-TR" dirty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Ebeveynlerin bebek bakımına katıldığı çalışmalarda, </a:t>
            </a:r>
            <a:r>
              <a:rPr lang="tr-TR" dirty="0" smtClean="0">
                <a:solidFill>
                  <a:srgbClr val="FF0000"/>
                </a:solidFill>
              </a:rPr>
              <a:t>ebeveynlerin öz-yeterliliklerinin </a:t>
            </a:r>
            <a:r>
              <a:rPr lang="tr-TR" dirty="0">
                <a:solidFill>
                  <a:srgbClr val="FF0000"/>
                </a:solidFill>
              </a:rPr>
              <a:t>ve kendilerine olan </a:t>
            </a:r>
            <a:r>
              <a:rPr lang="tr-TR" dirty="0" smtClean="0">
                <a:solidFill>
                  <a:srgbClr val="FF0000"/>
                </a:solidFill>
              </a:rPr>
              <a:t>güvenlerinin arttığı </a:t>
            </a:r>
            <a:r>
              <a:rPr lang="tr-TR" dirty="0">
                <a:solidFill>
                  <a:srgbClr val="FF0000"/>
                </a:solidFill>
              </a:rPr>
              <a:t>ve böylece ebeveynlerin taburculuk </a:t>
            </a:r>
            <a:r>
              <a:rPr lang="tr-TR" dirty="0" smtClean="0">
                <a:solidFill>
                  <a:srgbClr val="FF0000"/>
                </a:solidFill>
              </a:rPr>
              <a:t>sonrası bebek </a:t>
            </a:r>
            <a:r>
              <a:rPr lang="tr-TR" dirty="0">
                <a:solidFill>
                  <a:srgbClr val="FF0000"/>
                </a:solidFill>
              </a:rPr>
              <a:t>bakımını yönetme becerisini kazandıkları </a:t>
            </a:r>
            <a:r>
              <a:rPr lang="tr-TR" dirty="0" smtClean="0">
                <a:solidFill>
                  <a:srgbClr val="FF0000"/>
                </a:solidFill>
              </a:rPr>
              <a:t>vurgulanmaktadır.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39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1245</Words>
  <Application>Microsoft Office PowerPoint</Application>
  <PresentationFormat>Geniş ekran</PresentationFormat>
  <Paragraphs>69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Teması</vt:lpstr>
      <vt:lpstr>Yenidoğan Ünitelerinde aile merkezli bakım</vt:lpstr>
      <vt:lpstr>PowerPoint Sunusu</vt:lpstr>
      <vt:lpstr>PowerPoint Sunusu</vt:lpstr>
      <vt:lpstr>PowerPoint Sunusu</vt:lpstr>
      <vt:lpstr>EBEVEYN-BEBEK BAĞLANMA SÜRECİNİ KOLAYLAŞTIRMA</vt:lpstr>
      <vt:lpstr>PowerPoint Sunusu</vt:lpstr>
      <vt:lpstr>PowerPoint Sunusu</vt:lpstr>
      <vt:lpstr>AİLELERİN BEBEĞİN BAKIMINA KATILMASI</vt:lpstr>
      <vt:lpstr>PowerPoint Sunusu</vt:lpstr>
      <vt:lpstr>YYBÜ’DEKİ BEBEK VE AİLELERİ DESTEKLEYEN BAKIM STRATEJİLERİ</vt:lpstr>
      <vt:lpstr>AİLELERE BİLGİ VERME</vt:lpstr>
      <vt:lpstr>PowerPoint Sunusu</vt:lpstr>
      <vt:lpstr>YENİDOĞAN YOĞUN BAKIM ÜNİTESİNİN DÜZENLENMESİ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 Ünitelerinde aile merkezli bakım</dc:title>
  <dc:creator>Yazar</dc:creator>
  <cp:lastModifiedBy>Yazar</cp:lastModifiedBy>
  <cp:revision>18</cp:revision>
  <dcterms:created xsi:type="dcterms:W3CDTF">2025-08-05T11:39:54Z</dcterms:created>
  <dcterms:modified xsi:type="dcterms:W3CDTF">2026-05-14T11:27:49Z</dcterms:modified>
</cp:coreProperties>
</file>