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3"/>
  </p:notesMasterIdLst>
  <p:sldIdLst>
    <p:sldId id="256" r:id="rId4"/>
    <p:sldId id="257" r:id="rId5"/>
    <p:sldId id="258" r:id="rId6"/>
    <p:sldId id="303" r:id="rId7"/>
    <p:sldId id="268" r:id="rId8"/>
    <p:sldId id="291" r:id="rId9"/>
    <p:sldId id="270" r:id="rId10"/>
    <p:sldId id="286" r:id="rId11"/>
    <p:sldId id="304" r:id="rId12"/>
    <p:sldId id="296" r:id="rId13"/>
    <p:sldId id="305" r:id="rId14"/>
    <p:sldId id="300" r:id="rId15"/>
    <p:sldId id="301" r:id="rId16"/>
    <p:sldId id="292" r:id="rId17"/>
    <p:sldId id="302" r:id="rId18"/>
    <p:sldId id="306" r:id="rId19"/>
    <p:sldId id="307" r:id="rId20"/>
    <p:sldId id="285" r:id="rId21"/>
    <p:sldId id="26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9.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4x</a:t>
            </a:r>
            <a:r>
              <a:rPr lang="tr-TR" baseline="30000" dirty="0"/>
              <a:t>2</a:t>
            </a:r>
            <a:r>
              <a:rPr lang="tr-TR" dirty="0"/>
              <a:t> – 12x + 9 = 0 çözüm kümesini bulunuz?</a:t>
            </a:r>
          </a:p>
          <a:p>
            <a:pPr marL="514350" indent="-514350" algn="l">
              <a:buAutoNum type="arabicPeriod"/>
            </a:pPr>
            <a:r>
              <a:rPr lang="el-GR" dirty="0"/>
              <a:t>Δ = (-12)² - 4(4)(9) = 144 - 144 = 0</a:t>
            </a:r>
            <a:endParaRPr lang="tr-TR" dirty="0"/>
          </a:p>
          <a:p>
            <a:pPr marL="514350" indent="-514350" algn="l">
              <a:buAutoNum type="arabicPeriod"/>
            </a:pPr>
            <a:r>
              <a:rPr lang="tr-TR" dirty="0"/>
              <a:t>Çakışık (eşit) kökler var:    </a:t>
            </a:r>
            <a:br>
              <a:rPr lang="tr-TR" dirty="0"/>
            </a:b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 (Not: İfade (2x-3)² biçiminde tam karedir)</a:t>
            </a:r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8" name="Google Shape;339;p27" descr="image.png">
            <a:extLst>
              <a:ext uri="{FF2B5EF4-FFF2-40B4-BE49-F238E27FC236}">
                <a16:creationId xmlns:a16="http://schemas.microsoft.com/office/drawing/2014/main" id="{DADF80A9-A27A-49C2-801E-F8359A4F8C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43550" y="3771901"/>
            <a:ext cx="2728317" cy="674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535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x</a:t>
            </a:r>
            <a:r>
              <a:rPr lang="tr-TR" baseline="30000" dirty="0"/>
              <a:t>2</a:t>
            </a:r>
            <a:r>
              <a:rPr lang="tr-TR" dirty="0"/>
              <a:t> + x + 5 = 0 çözüm kümesini bulunuz?</a:t>
            </a:r>
          </a:p>
          <a:p>
            <a:pPr marL="0" indent="0" algn="l">
              <a:buNone/>
            </a:pPr>
            <a:r>
              <a:rPr lang="el-GR" dirty="0"/>
              <a:t>Δ = 1² - 4(1)(5) = 1 - 20 = -19</a:t>
            </a:r>
            <a:br>
              <a:rPr lang="el-GR" dirty="0"/>
            </a:br>
            <a:r>
              <a:rPr lang="el-GR" dirty="0"/>
              <a:t> Δ &lt; 0 </a:t>
            </a:r>
            <a:r>
              <a:rPr lang="tr-TR" dirty="0"/>
              <a:t>olduğundan, gerçek sayılar kümesinde bu denklemin çözümü yoktur.</a:t>
            </a:r>
            <a:br>
              <a:rPr lang="tr-TR" dirty="0"/>
            </a:br>
            <a:r>
              <a:rPr lang="tr-TR" dirty="0"/>
              <a:t> Ç.K = {∅}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870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Kökler ve Katsayılar Arasındaki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7" name="Google Shape;375;p30" descr="image.png">
            <a:extLst>
              <a:ext uri="{FF2B5EF4-FFF2-40B4-BE49-F238E27FC236}">
                <a16:creationId xmlns:a16="http://schemas.microsoft.com/office/drawing/2014/main" id="{E62F6B34-B575-4847-B4CA-8C2EC6698C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71600" y="2728912"/>
            <a:ext cx="4486275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76;p30" descr="image.png">
            <a:extLst>
              <a:ext uri="{FF2B5EF4-FFF2-40B4-BE49-F238E27FC236}">
                <a16:creationId xmlns:a16="http://schemas.microsoft.com/office/drawing/2014/main" id="{A33B8E27-FEE3-439E-9733-BA1560AABFB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62737" y="2728912"/>
            <a:ext cx="4486275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77;p30" descr="image.png">
            <a:extLst>
              <a:ext uri="{FF2B5EF4-FFF2-40B4-BE49-F238E27FC236}">
                <a16:creationId xmlns:a16="http://schemas.microsoft.com/office/drawing/2014/main" id="{7B3ED79B-9820-47DA-90B8-1D74509B53B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2562" y="3595687"/>
            <a:ext cx="3871938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78;p30" descr="image.png">
            <a:extLst>
              <a:ext uri="{FF2B5EF4-FFF2-40B4-BE49-F238E27FC236}">
                <a16:creationId xmlns:a16="http://schemas.microsoft.com/office/drawing/2014/main" id="{FDB136C7-D107-4420-91AA-C5D0AA10CE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3699" y="3595687"/>
            <a:ext cx="3871938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86;p30">
            <a:extLst>
              <a:ext uri="{FF2B5EF4-FFF2-40B4-BE49-F238E27FC236}">
                <a16:creationId xmlns:a16="http://schemas.microsoft.com/office/drawing/2014/main" id="{76688684-B99B-4963-A848-9E9C8BBBF5A4}"/>
              </a:ext>
            </a:extLst>
          </p:cNvPr>
          <p:cNvSpPr txBox="1"/>
          <p:nvPr/>
        </p:nvSpPr>
        <p:spPr>
          <a:xfrm>
            <a:off x="1687088" y="3062287"/>
            <a:ext cx="406553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Kökler Toplamı</a:t>
            </a:r>
            <a:endParaRPr/>
          </a:p>
        </p:txBody>
      </p:sp>
      <p:sp>
        <p:nvSpPr>
          <p:cNvPr id="12" name="Google Shape;387;p30">
            <a:extLst>
              <a:ext uri="{FF2B5EF4-FFF2-40B4-BE49-F238E27FC236}">
                <a16:creationId xmlns:a16="http://schemas.microsoft.com/office/drawing/2014/main" id="{6F8F92CA-EE29-4F09-8D07-A49593F1ED21}"/>
              </a:ext>
            </a:extLst>
          </p:cNvPr>
          <p:cNvSpPr txBox="1"/>
          <p:nvPr/>
        </p:nvSpPr>
        <p:spPr>
          <a:xfrm>
            <a:off x="6978225" y="3062287"/>
            <a:ext cx="406553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Kökler Çarpımı</a:t>
            </a:r>
            <a:endParaRPr/>
          </a:p>
        </p:txBody>
      </p:sp>
      <p:pic>
        <p:nvPicPr>
          <p:cNvPr id="13" name="Google Shape;388;p30" descr="image.png">
            <a:extLst>
              <a:ext uri="{FF2B5EF4-FFF2-40B4-BE49-F238E27FC236}">
                <a16:creationId xmlns:a16="http://schemas.microsoft.com/office/drawing/2014/main" id="{A7E8F5F1-CBF3-431F-908F-D02F539E40F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2700" y="3835300"/>
            <a:ext cx="1380976" cy="255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89;p30" descr="image.png">
            <a:extLst>
              <a:ext uri="{FF2B5EF4-FFF2-40B4-BE49-F238E27FC236}">
                <a16:creationId xmlns:a16="http://schemas.microsoft.com/office/drawing/2014/main" id="{FB53854B-DC2E-444D-A24A-17484F6F526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58944" y="3873400"/>
            <a:ext cx="1093886" cy="217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904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SIMETRIK VE TERS İŞARETLI KÖKLER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Simetrik İki Kök: </a:t>
            </a:r>
            <a:r>
              <a:rPr lang="tr-TR" dirty="0"/>
              <a:t>x₁ = -x₂ olması durumudur. Bu durumda kökler toplamı sıfır (b = 0) olmalıdır.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Köklerden Biri Sıfır: </a:t>
            </a:r>
            <a:r>
              <a:rPr lang="tr-TR" dirty="0"/>
              <a:t>Denklemin sabit terimi sıfır (c = 0) olmalıdır.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772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KÖKLERI VERILEN DENKLEMI KURMA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Kökleri x₁ ve x₂ olan denklemi yazmak için: </a:t>
            </a:r>
          </a:p>
          <a:p>
            <a:pPr marL="0" indent="0">
              <a:buNone/>
            </a:pPr>
            <a:r>
              <a:rPr lang="tr-TR" dirty="0"/>
              <a:t>T = x₁ + x₂ (Toplam)</a:t>
            </a:r>
          </a:p>
          <a:p>
            <a:pPr marL="0" indent="0">
              <a:buNone/>
            </a:pPr>
            <a:r>
              <a:rPr lang="tr-TR" dirty="0"/>
              <a:t>Ç = x₁ · x₂ (Çarpım)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8" name="Google Shape;411;p32" descr="image.png">
            <a:extLst>
              <a:ext uri="{FF2B5EF4-FFF2-40B4-BE49-F238E27FC236}">
                <a16:creationId xmlns:a16="http://schemas.microsoft.com/office/drawing/2014/main" id="{C30C1C6E-08B3-4978-9266-E822B36ADF6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43163" y="4329112"/>
            <a:ext cx="7015162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22;p32" descr="image.png">
            <a:extLst>
              <a:ext uri="{FF2B5EF4-FFF2-40B4-BE49-F238E27FC236}">
                <a16:creationId xmlns:a16="http://schemas.microsoft.com/office/drawing/2014/main" id="{962E29BC-0762-4406-AFCD-62C68B9184A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1020" y="4529881"/>
            <a:ext cx="1735633" cy="2850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626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Kökleri 4 ve -7 olan ikinci derece denklemi kurunuz.?</a:t>
            </a:r>
          </a:p>
          <a:p>
            <a:pPr marL="0" indent="0" algn="l">
              <a:buNone/>
            </a:pPr>
            <a:r>
              <a:rPr lang="tr-TR" dirty="0"/>
              <a:t>1. T = 4 + (-7) = -3</a:t>
            </a:r>
            <a:br>
              <a:rPr lang="tr-TR" dirty="0"/>
            </a:br>
            <a:r>
              <a:rPr lang="tr-TR" dirty="0"/>
              <a:t> 2. Ç = 4 · (-7) = -28</a:t>
            </a:r>
            <a:br>
              <a:rPr lang="tr-TR" dirty="0"/>
            </a:br>
            <a:r>
              <a:rPr lang="tr-TR" dirty="0"/>
              <a:t> 3. Şablona yerleştirelim: x² - (-3)x + (-28) = 0</a:t>
            </a:r>
            <a:br>
              <a:rPr lang="tr-TR" dirty="0"/>
            </a:br>
            <a:r>
              <a:rPr lang="tr-TR" dirty="0"/>
              <a:t> 4. Sonuç: x² + 3x - 28 = 0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717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Kökleri 4 ve -7 olan ikinci derece denklemi kurunuz.?</a:t>
            </a:r>
          </a:p>
          <a:p>
            <a:pPr marL="0" indent="0" algn="l">
              <a:buNone/>
            </a:pPr>
            <a:r>
              <a:rPr lang="tr-TR" dirty="0"/>
              <a:t>1. T = 4 + (-7) = -3</a:t>
            </a:r>
            <a:br>
              <a:rPr lang="tr-TR" dirty="0"/>
            </a:br>
            <a:r>
              <a:rPr lang="tr-TR" dirty="0"/>
              <a:t> 2. Ç = 4 · (-7) = -28</a:t>
            </a:r>
            <a:br>
              <a:rPr lang="tr-TR" dirty="0"/>
            </a:br>
            <a:r>
              <a:rPr lang="tr-TR" dirty="0"/>
              <a:t> 3. Şablona yerleştirelim: x² - (-3)x + (-28) = 0</a:t>
            </a:r>
            <a:br>
              <a:rPr lang="tr-TR" dirty="0"/>
            </a:br>
            <a:r>
              <a:rPr lang="tr-TR" dirty="0"/>
              <a:t> 4. Sonuç: x² + 3x - 28 = 0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892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DENKLEMLER ARASI DÖNÜŞÜMLER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tr-TR" dirty="0"/>
              <a:t>Bazı yüksek dereceli denklemler değişken değiştirme yöntemi ile ikinci dereceye indirgenebilir.</a:t>
            </a:r>
          </a:p>
          <a:p>
            <a:pPr marL="514350" indent="-514350" algn="l">
              <a:buAutoNum type="arabicPeriod"/>
            </a:pPr>
            <a:r>
              <a:rPr lang="tr-TR" dirty="0"/>
              <a:t>Soru: x</a:t>
            </a:r>
            <a:r>
              <a:rPr lang="tr-TR" baseline="30000" dirty="0"/>
              <a:t>4</a:t>
            </a:r>
            <a:r>
              <a:rPr lang="tr-TR" dirty="0"/>
              <a:t> - 10x² + 9 = 0</a:t>
            </a:r>
            <a:br>
              <a:rPr lang="tr-TR" dirty="0"/>
            </a:br>
            <a:r>
              <a:rPr lang="tr-TR" dirty="0"/>
              <a:t> x² = t diyelim.</a:t>
            </a:r>
            <a:br>
              <a:rPr lang="tr-TR" dirty="0"/>
            </a:br>
            <a:r>
              <a:rPr lang="tr-TR" dirty="0"/>
              <a:t> t² - 10t + 9 = 0 =&gt; (t-9)(t-1) = 0</a:t>
            </a:r>
            <a:br>
              <a:rPr lang="tr-TR" dirty="0"/>
            </a:br>
            <a:r>
              <a:rPr lang="tr-TR" dirty="0"/>
              <a:t> t=9 (x=±3) , t=1 (x=±1)</a:t>
            </a:r>
            <a:br>
              <a:rPr lang="tr-TR" dirty="0"/>
            </a:br>
            <a:r>
              <a:rPr lang="tr-TR" dirty="0"/>
              <a:t> Ç.K = {-3, -1, 1, 3}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03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Balcı, M. (2014). Genel matematik (Cilt 1). Sürat Yayınları.</a:t>
            </a:r>
          </a:p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tr-TR" sz="4500" dirty="0"/>
              <a:t>Thomas, G. B., </a:t>
            </a:r>
            <a:r>
              <a:rPr lang="tr-TR" sz="4500" dirty="0" err="1"/>
              <a:t>Weir</a:t>
            </a:r>
            <a:r>
              <a:rPr lang="tr-TR" sz="4500" dirty="0"/>
              <a:t>, M. D., &amp; </a:t>
            </a:r>
            <a:r>
              <a:rPr lang="tr-TR" sz="4500" dirty="0" err="1"/>
              <a:t>Hass</a:t>
            </a:r>
            <a:r>
              <a:rPr lang="tr-TR" sz="4500" dirty="0"/>
              <a:t>, J. (2018). Thomas’ </a:t>
            </a:r>
            <a:r>
              <a:rPr lang="tr-TR" sz="4500" dirty="0" err="1"/>
              <a:t>calculus</a:t>
            </a:r>
            <a:r>
              <a:rPr lang="tr-TR" sz="4500" dirty="0"/>
              <a:t>. </a:t>
            </a:r>
            <a:r>
              <a:rPr lang="tr-TR" sz="4500" dirty="0" err="1"/>
              <a:t>Pearson.Tektaş</a:t>
            </a:r>
            <a:r>
              <a:rPr lang="tr-TR" sz="4500" dirty="0"/>
              <a:t>, </a:t>
            </a:r>
          </a:p>
          <a:p>
            <a:pPr marL="0" indent="0" algn="l">
              <a:buNone/>
            </a:pPr>
            <a:r>
              <a:rPr lang="tr-TR" sz="4500" dirty="0"/>
              <a:t>M. et al. (2014). Uygulamalı genel matematik. Marmara Üniversitesi Yayınları.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İKİNCİ DERECE DENKLEMLER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a, b, c reel sayılar ve a ≠ 0 olmak üzere;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biçimindeki ifadelere ikinci dereceden bir bilinmeyenli denklem denir.</a:t>
            </a:r>
          </a:p>
          <a:p>
            <a:pPr marL="0" indent="0">
              <a:buNone/>
            </a:pPr>
            <a:r>
              <a:rPr lang="tr-TR" b="1" dirty="0"/>
              <a:t>x: </a:t>
            </a:r>
            <a:r>
              <a:rPr lang="tr-TR" dirty="0"/>
              <a:t>Değişken (Bilinmeyen)   </a:t>
            </a:r>
            <a:r>
              <a:rPr lang="tr-TR" b="1" dirty="0"/>
              <a:t>a, b, c: </a:t>
            </a:r>
            <a:r>
              <a:rPr lang="tr-TR" dirty="0"/>
              <a:t>Katsayılar   </a:t>
            </a:r>
            <a:r>
              <a:rPr lang="tr-TR" b="1" dirty="0"/>
              <a:t> c: </a:t>
            </a:r>
            <a:r>
              <a:rPr lang="tr-TR" dirty="0"/>
              <a:t>Sabit Terim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8" name="Google Shape;136;p16" descr="image.png">
            <a:extLst>
              <a:ext uri="{FF2B5EF4-FFF2-40B4-BE49-F238E27FC236}">
                <a16:creationId xmlns:a16="http://schemas.microsoft.com/office/drawing/2014/main" id="{A9FAAE48-8C9D-41E4-A2D8-D04A6A7BA1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29000" y="2547937"/>
            <a:ext cx="518160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46;p16" descr="image.png">
            <a:extLst>
              <a:ext uri="{FF2B5EF4-FFF2-40B4-BE49-F238E27FC236}">
                <a16:creationId xmlns:a16="http://schemas.microsoft.com/office/drawing/2014/main" id="{68D384ED-F3DA-446E-AA58-F367D41E296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0374" y="2748706"/>
            <a:ext cx="1682501" cy="237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ÇÖZÜM YÖNTEMI I: ÇARPANLARA AYIRMA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Denklem, çarpımları c'yi, toplamları b'yi veren iki sayı (m ve n) yardımıyla çarpanlarına ayrılabilir.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Sıfır Çarpım Özelliği gereği; x + m = 0 veya x + n = 0 olmalıdır.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7" name="Google Shape;174;p18" descr="image.png">
            <a:extLst>
              <a:ext uri="{FF2B5EF4-FFF2-40B4-BE49-F238E27FC236}">
                <a16:creationId xmlns:a16="http://schemas.microsoft.com/office/drawing/2014/main" id="{4AE22C4D-B97D-4C12-A9A1-55426CA38EF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7613" y="3400425"/>
            <a:ext cx="4557712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4;p18" descr="image.png">
            <a:extLst>
              <a:ext uri="{FF2B5EF4-FFF2-40B4-BE49-F238E27FC236}">
                <a16:creationId xmlns:a16="http://schemas.microsoft.com/office/drawing/2014/main" id="{DC6BC7EE-E9F4-4D26-8757-96A670B7B7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5717" y="3667125"/>
            <a:ext cx="2620416" cy="22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x</a:t>
            </a:r>
            <a:r>
              <a:rPr lang="tr-TR" baseline="30000" dirty="0"/>
              <a:t>2</a:t>
            </a:r>
            <a:r>
              <a:rPr lang="tr-TR" dirty="0"/>
              <a:t> – 5x + 6 = 0 denklemin köklerini bulunuz?</a:t>
            </a:r>
          </a:p>
          <a:p>
            <a:pPr marL="0" indent="0" algn="l">
              <a:buNone/>
            </a:pPr>
            <a:r>
              <a:rPr lang="tr-TR" dirty="0"/>
              <a:t>1. Çarpımları 6, toplamları -5 olan sayılar: -2 ve -3</a:t>
            </a:r>
            <a:br>
              <a:rPr lang="tr-TR" dirty="0"/>
            </a:br>
            <a:r>
              <a:rPr lang="tr-TR" dirty="0"/>
              <a:t>2. Çarpanlara ayıralım: (x - 2)(x - 3) = 0</a:t>
            </a:r>
            <a:br>
              <a:rPr lang="tr-TR" dirty="0"/>
            </a:br>
            <a:r>
              <a:rPr lang="tr-TR" dirty="0"/>
              <a:t>3. x - 2 = 0 =&gt; x₁ = 2</a:t>
            </a:r>
            <a:br>
              <a:rPr lang="tr-TR" dirty="0"/>
            </a:br>
            <a:r>
              <a:rPr lang="tr-TR" dirty="0"/>
              <a:t>4. x - 3 = 0 =&gt; x₂ = 3</a:t>
            </a:r>
            <a:br>
              <a:rPr lang="tr-TR" dirty="0"/>
            </a:br>
            <a:r>
              <a:rPr lang="tr-TR" dirty="0"/>
              <a:t> Çözüm Kümesi: {2, 3}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42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EKSIK KATSAYILI DENKLEMLER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7" name="Google Shape;208;p20" descr="image.png">
            <a:extLst>
              <a:ext uri="{FF2B5EF4-FFF2-40B4-BE49-F238E27FC236}">
                <a16:creationId xmlns:a16="http://schemas.microsoft.com/office/drawing/2014/main" id="{20ABE652-89D8-468E-8E44-0339BE09B4C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2410" y="2427635"/>
            <a:ext cx="4669157" cy="267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9;p20" descr="image.png">
            <a:extLst>
              <a:ext uri="{FF2B5EF4-FFF2-40B4-BE49-F238E27FC236}">
                <a16:creationId xmlns:a16="http://schemas.microsoft.com/office/drawing/2014/main" id="{C784FA33-A8F9-4D51-AA7B-46E3E9D374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7933" y="2408237"/>
            <a:ext cx="4669157" cy="267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10;p20" descr="image.png">
            <a:extLst>
              <a:ext uri="{FF2B5EF4-FFF2-40B4-BE49-F238E27FC236}">
                <a16:creationId xmlns:a16="http://schemas.microsoft.com/office/drawing/2014/main" id="{60712F8E-8352-4D27-8417-69A11C8B7E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4723" y="4057650"/>
            <a:ext cx="4029777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11;p20" descr="image.png">
            <a:extLst>
              <a:ext uri="{FF2B5EF4-FFF2-40B4-BE49-F238E27FC236}">
                <a16:creationId xmlns:a16="http://schemas.microsoft.com/office/drawing/2014/main" id="{D11A3782-A1F1-4B0B-AC38-48EAB63AAC1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52386" y="4070350"/>
            <a:ext cx="4029777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19;p20">
            <a:extLst>
              <a:ext uri="{FF2B5EF4-FFF2-40B4-BE49-F238E27FC236}">
                <a16:creationId xmlns:a16="http://schemas.microsoft.com/office/drawing/2014/main" id="{F4320949-0238-40EE-B95A-3F08F09652D9}"/>
              </a:ext>
            </a:extLst>
          </p:cNvPr>
          <p:cNvSpPr txBox="1"/>
          <p:nvPr/>
        </p:nvSpPr>
        <p:spPr>
          <a:xfrm>
            <a:off x="1521357" y="2752725"/>
            <a:ext cx="423126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b = 0 Durumu</a:t>
            </a:r>
            <a:endParaRPr/>
          </a:p>
        </p:txBody>
      </p:sp>
      <p:sp>
        <p:nvSpPr>
          <p:cNvPr id="12" name="Google Shape;220;p20">
            <a:extLst>
              <a:ext uri="{FF2B5EF4-FFF2-40B4-BE49-F238E27FC236}">
                <a16:creationId xmlns:a16="http://schemas.microsoft.com/office/drawing/2014/main" id="{2C8A307D-1B51-42DA-8FB2-6473BA42B8CD}"/>
              </a:ext>
            </a:extLst>
          </p:cNvPr>
          <p:cNvSpPr txBox="1"/>
          <p:nvPr/>
        </p:nvSpPr>
        <p:spPr>
          <a:xfrm>
            <a:off x="1494723" y="3600450"/>
            <a:ext cx="4029777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Kökler x² = -c/a denklemiyle bulunur.</a:t>
            </a:r>
            <a:endParaRPr/>
          </a:p>
        </p:txBody>
      </p:sp>
      <p:sp>
        <p:nvSpPr>
          <p:cNvPr id="13" name="Google Shape;221;p20">
            <a:extLst>
              <a:ext uri="{FF2B5EF4-FFF2-40B4-BE49-F238E27FC236}">
                <a16:creationId xmlns:a16="http://schemas.microsoft.com/office/drawing/2014/main" id="{CF9D56A8-EA6D-435C-85D7-440EB5B479DE}"/>
              </a:ext>
            </a:extLst>
          </p:cNvPr>
          <p:cNvSpPr txBox="1"/>
          <p:nvPr/>
        </p:nvSpPr>
        <p:spPr>
          <a:xfrm>
            <a:off x="7283982" y="2752725"/>
            <a:ext cx="423126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c = 0 Durumu</a:t>
            </a:r>
            <a:endParaRPr/>
          </a:p>
        </p:txBody>
      </p:sp>
      <p:sp>
        <p:nvSpPr>
          <p:cNvPr id="14" name="Google Shape;222;p20">
            <a:extLst>
              <a:ext uri="{FF2B5EF4-FFF2-40B4-BE49-F238E27FC236}">
                <a16:creationId xmlns:a16="http://schemas.microsoft.com/office/drawing/2014/main" id="{1588157E-30AF-468E-B603-68E0BD0B2506}"/>
              </a:ext>
            </a:extLst>
          </p:cNvPr>
          <p:cNvSpPr txBox="1"/>
          <p:nvPr/>
        </p:nvSpPr>
        <p:spPr>
          <a:xfrm>
            <a:off x="6973505" y="3600450"/>
            <a:ext cx="4029777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x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parantezine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alınır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 x(ax + b) = 0</a:t>
            </a:r>
            <a:endParaRPr dirty="0"/>
          </a:p>
        </p:txBody>
      </p:sp>
      <p:pic>
        <p:nvPicPr>
          <p:cNvPr id="15" name="Google Shape;223;p20" descr="image.png">
            <a:extLst>
              <a:ext uri="{FF2B5EF4-FFF2-40B4-BE49-F238E27FC236}">
                <a16:creationId xmlns:a16="http://schemas.microsoft.com/office/drawing/2014/main" id="{9B2995A4-72CC-4943-AA03-F41A9214D3A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94723" y="3223669"/>
            <a:ext cx="863373" cy="191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24;p20" descr="image.png">
            <a:extLst>
              <a:ext uri="{FF2B5EF4-FFF2-40B4-BE49-F238E27FC236}">
                <a16:creationId xmlns:a16="http://schemas.microsoft.com/office/drawing/2014/main" id="{511142A1-8DC8-4D21-BA23-C9BDF53A67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24615" y="3281265"/>
            <a:ext cx="966299" cy="191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8466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DISKRIMINANT (</a:t>
            </a:r>
            <a:r>
              <a:rPr lang="el-GR" dirty="0"/>
              <a:t>Δ - </a:t>
            </a:r>
            <a:r>
              <a:rPr lang="tr-TR" dirty="0"/>
              <a:t>DELTA)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Çarpanlara ayrılmayan denklemler için belirleyici değerdir: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Delta'nın değeri, denklemin köklerinin varlığı ve türü hakkında bilgi verir.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12" name="Google Shape;244;p22" descr="image.png">
            <a:extLst>
              <a:ext uri="{FF2B5EF4-FFF2-40B4-BE49-F238E27FC236}">
                <a16:creationId xmlns:a16="http://schemas.microsoft.com/office/drawing/2014/main" id="{F43FF7EA-3D68-4506-A1F2-AE79C8970D9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43063" y="2823368"/>
            <a:ext cx="7458074" cy="714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DELTA DEĞERININ ANALIZI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EA9D079-57F2-45A5-84A3-0B2F0C11C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731" y="2886076"/>
            <a:ext cx="8867053" cy="170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2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ÇÖZÜM FORMÜLÜ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Kökleri doğrudan bulmak için kullanılan ifade: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Örnek: x</a:t>
            </a:r>
            <a:r>
              <a:rPr lang="tr-TR" baseline="30000" dirty="0"/>
              <a:t>2</a:t>
            </a:r>
            <a:r>
              <a:rPr lang="tr-TR" dirty="0"/>
              <a:t> – 4x + 1 = 0 denklemini çözünüz?</a:t>
            </a:r>
          </a:p>
          <a:p>
            <a:pPr marL="0" indent="0" algn="l">
              <a:buNone/>
            </a:pPr>
            <a:r>
              <a:rPr lang="tr-TR" dirty="0"/>
              <a:t>1. a=1, b=-4, c=1</a:t>
            </a:r>
            <a:br>
              <a:rPr lang="tr-TR" dirty="0"/>
            </a:br>
            <a:r>
              <a:rPr lang="tr-TR" dirty="0"/>
              <a:t> 2. </a:t>
            </a:r>
            <a:r>
              <a:rPr lang="el-GR" dirty="0"/>
              <a:t>Δ = (-4)² - 4(1)(1) = 16 - 4 = 12</a:t>
            </a:r>
            <a:br>
              <a:rPr lang="el-GR" dirty="0"/>
            </a:br>
            <a:r>
              <a:rPr lang="el-GR" dirty="0"/>
              <a:t> 3. Δ &gt; 0 </a:t>
            </a:r>
            <a:r>
              <a:rPr lang="tr-TR" dirty="0"/>
              <a:t>olduğu için iki farklı kök var.</a:t>
            </a:r>
            <a:br>
              <a:rPr lang="tr-TR" dirty="0"/>
            </a:br>
            <a:r>
              <a:rPr lang="tr-TR" dirty="0"/>
              <a:t> 4.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7" name="Google Shape;278;p24" descr="image.png">
            <a:extLst>
              <a:ext uri="{FF2B5EF4-FFF2-40B4-BE49-F238E27FC236}">
                <a16:creationId xmlns:a16="http://schemas.microsoft.com/office/drawing/2014/main" id="{20FAEDD2-049B-458C-8C41-9E1905D754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56645" y="2578298"/>
            <a:ext cx="522922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88;p24" descr="image.png">
            <a:extLst>
              <a:ext uri="{FF2B5EF4-FFF2-40B4-BE49-F238E27FC236}">
                <a16:creationId xmlns:a16="http://schemas.microsoft.com/office/drawing/2014/main" id="{E11108BC-0AC0-4ED4-8B13-E25F17635E3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010" y="2717751"/>
            <a:ext cx="1405979" cy="320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06;p25" descr="image.png">
            <a:extLst>
              <a:ext uri="{FF2B5EF4-FFF2-40B4-BE49-F238E27FC236}">
                <a16:creationId xmlns:a16="http://schemas.microsoft.com/office/drawing/2014/main" id="{0BA64BBF-55C1-4BA2-9361-91A26851B91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2626" y="5657851"/>
            <a:ext cx="3597548" cy="32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Geometrik Yorum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İkinci derece denklemlerin grafikleri paraboldür.</a:t>
            </a:r>
          </a:p>
          <a:p>
            <a:pPr marL="0" indent="0">
              <a:buNone/>
            </a:pPr>
            <a:r>
              <a:rPr lang="tr-TR" dirty="0"/>
              <a:t>Denklemin kökleri, parabolün </a:t>
            </a:r>
          </a:p>
          <a:p>
            <a:pPr marL="0" indent="0">
              <a:buNone/>
            </a:pPr>
            <a:r>
              <a:rPr lang="tr-TR" dirty="0"/>
              <a:t>x eksenini kestiği noktalardır. </a:t>
            </a:r>
          </a:p>
          <a:p>
            <a:pPr marL="0" indent="0">
              <a:buNone/>
            </a:pPr>
            <a:r>
              <a:rPr lang="el-GR" dirty="0"/>
              <a:t>Δ = 0 </a:t>
            </a:r>
            <a:r>
              <a:rPr lang="tr-TR" dirty="0"/>
              <a:t>durumunda parabol</a:t>
            </a:r>
          </a:p>
          <a:p>
            <a:pPr marL="0" indent="0">
              <a:buNone/>
            </a:pPr>
            <a:r>
              <a:rPr lang="tr-TR" dirty="0"/>
              <a:t> x eksenine teğettir.</a:t>
            </a:r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7" name="Google Shape;314;p26" descr="image.png">
            <a:extLst>
              <a:ext uri="{FF2B5EF4-FFF2-40B4-BE49-F238E27FC236}">
                <a16:creationId xmlns:a16="http://schemas.microsoft.com/office/drawing/2014/main" id="{46972617-4B12-41DE-B596-5A9A847B782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43788" y="2500314"/>
            <a:ext cx="3559494" cy="3271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7608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1010</Words>
  <Application>Microsoft Office PowerPoint</Application>
  <PresentationFormat>Geniş ekran</PresentationFormat>
  <Paragraphs>140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19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Calibri Light</vt:lpstr>
      <vt:lpstr>Inter</vt:lpstr>
      <vt:lpstr>Wingdings</vt:lpstr>
      <vt:lpstr>Office Teması</vt:lpstr>
      <vt:lpstr>1_Özel Tasarım</vt:lpstr>
      <vt:lpstr>Özel Tasarım</vt:lpstr>
      <vt:lpstr>MATEMATİK I</vt:lpstr>
      <vt:lpstr>İKİNCİ DERECE DENKLEMLER</vt:lpstr>
      <vt:lpstr>ÇÖZÜM YÖNTEMI I: ÇARPANLARA AYIRMA</vt:lpstr>
      <vt:lpstr>Örnek Çözüm</vt:lpstr>
      <vt:lpstr>EKSIK KATSAYILI DENKLEMLER</vt:lpstr>
      <vt:lpstr>DISKRIMINANT (Δ - DELTA)</vt:lpstr>
      <vt:lpstr>DELTA DEĞERININ ANALIZI</vt:lpstr>
      <vt:lpstr>GENEL ÇÖZÜM FORMÜLÜ</vt:lpstr>
      <vt:lpstr>Geometrik Yorum</vt:lpstr>
      <vt:lpstr>Örnek Çözüm</vt:lpstr>
      <vt:lpstr>Örnek Çözüm</vt:lpstr>
      <vt:lpstr>Kökler ve Katsayılar Arasındaki İlişkiler</vt:lpstr>
      <vt:lpstr>SIMETRIK VE TERS İŞARETLI KÖKLER</vt:lpstr>
      <vt:lpstr>KÖKLERI VERILEN DENKLEMI KURMA</vt:lpstr>
      <vt:lpstr>Örnek Çözüm</vt:lpstr>
      <vt:lpstr>Örnek Çözüm</vt:lpstr>
      <vt:lpstr>DENKLEMLER ARASI DÖNÜŞÜMLER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82</cp:revision>
  <dcterms:created xsi:type="dcterms:W3CDTF">2026-04-02T07:47:59Z</dcterms:created>
  <dcterms:modified xsi:type="dcterms:W3CDTF">2026-06-25T16:18:07Z</dcterms:modified>
</cp:coreProperties>
</file>