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2" r:id="rId2"/>
    <p:sldMasterId id="2147483660" r:id="rId3"/>
  </p:sldMasterIdLst>
  <p:notesMasterIdLst>
    <p:notesMasterId r:id="rId23"/>
  </p:notesMasterIdLst>
  <p:sldIdLst>
    <p:sldId id="256" r:id="rId4"/>
    <p:sldId id="257" r:id="rId5"/>
    <p:sldId id="258" r:id="rId6"/>
    <p:sldId id="303" r:id="rId7"/>
    <p:sldId id="268" r:id="rId8"/>
    <p:sldId id="291" r:id="rId9"/>
    <p:sldId id="270" r:id="rId10"/>
    <p:sldId id="286" r:id="rId11"/>
    <p:sldId id="304" r:id="rId12"/>
    <p:sldId id="296" r:id="rId13"/>
    <p:sldId id="305" r:id="rId14"/>
    <p:sldId id="300" r:id="rId15"/>
    <p:sldId id="301" r:id="rId16"/>
    <p:sldId id="292" r:id="rId17"/>
    <p:sldId id="302" r:id="rId18"/>
    <p:sldId id="306" r:id="rId19"/>
    <p:sldId id="307" r:id="rId20"/>
    <p:sldId id="285" r:id="rId21"/>
    <p:sldId id="267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710" autoAdjust="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04647F-F4EB-4552-8656-61940BEC9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2D0B4AB-3411-4839-8E33-AD07B4711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07839FF-59D6-456C-AA91-BDA419581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B61944-24BE-48B5-99C3-962946F42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259A6F-137E-42D4-A2DB-2024FB06D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1755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CD16AE-8781-40DB-A879-CAB1BE422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94233C-CF34-44EE-9802-D8524CD31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A82B9BC-2468-43E2-8203-D9A9DFCDA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1AD5AC6-77DF-40A5-BC7E-B50153BD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35B464-150A-4505-9875-548CBBC8E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0296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1CD5FB-6A80-4DBD-BED0-C4B2EA508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7B7BA20-6CB6-406A-8E48-77E29C76A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F9ED909-B384-4DC4-A57F-76EA7916E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86E7C8-B75C-4793-BD41-C00FCDAF2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5BC6A3-7B90-4955-878E-169691414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097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C1794A-0B07-43A5-87BF-26C05E503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F1EF28-9AE7-4E5F-ACBF-66E85DFF76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0C1EDF0-284A-4479-BCBF-DCAE6FCC8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0F33A89-B213-457A-B74A-146F1B42F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0D2E1B9-6648-4E5E-A6B2-BFEF7801C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73DB94C-8957-439D-9658-FDCB664B2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0094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AF5942-7DF5-401C-9650-4A26526B1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FFE696D-5F1A-48C2-A593-6C0C29701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83B053A-8BF2-4C46-9DBF-A549612808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C1AAD70-A543-4385-B30D-93966EF98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BE7F8D0-09DD-4B65-A749-FC482C2088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217E4BF-FB41-41F6-BCB6-E08CCC558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289867F-E6E3-4F6E-8C18-C6297773D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772E8C8-9167-4743-B54B-2DC3ADDB1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3092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688BDD-CA84-4B17-A93E-4A0D8298B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97FAFD7-B349-4507-84D0-91BCFB5D4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AD2F1FA-986C-42BC-BFD2-8153BB47D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5848410-B12B-4988-8A35-79858DAC5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4285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1AA6025-9E37-4C2C-9322-8881C1F60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2E2BF9C-303E-4E54-9B12-D8631FC7B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D5B05C9-37CA-42ED-9909-B8F93525D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9476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4F3E36-1E3C-4A76-B886-D5C222BBF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03E2E1-D3A0-4BC5-890C-45A85ED1F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5D4CE5-DD77-4B08-A5A2-BA160AFF2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D66E2B1-F3B7-483A-B149-010C94B17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C2B74B7-C9D0-45CC-B045-345AF8DB4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46ABD26-A6B7-40E9-B543-7118E0581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41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E300DDD-70F0-4C6B-8D49-3D61D563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8873149-14C0-48B2-8B98-2FA739EB7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ETİN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AADC9F1-7E2B-4327-8FF0-74BD9DD96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685A40-FAAD-4FCE-A41D-66546485D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73238FD-E7BF-47EC-A228-182E155486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133FAF6-845A-40CA-A94D-512611501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54BFD8C-E3D6-4630-982D-32F0DFCFF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BDC9B60-B715-427F-9F35-533F36774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DBB2642-B4C6-4255-A235-5456C773A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80722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3A4B31-DDCF-4017-8859-346C8B773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D72DD2C-0057-41BB-BA6C-26C65E436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6C9C07-3981-4837-A6FB-7A92573C0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D2126A9-6ABA-46EC-BD77-326BEA80D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921940B-C63B-42DC-93B5-779762D72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54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72877E3-6FA7-48EE-93EC-086FA2BBC1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EA2641C-9106-4094-A50F-0ADF8177E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4C88AC-425C-4776-86F4-304914F6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87CFA1-7E1B-4304-98AF-BB07D3228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CD1725-6886-43A4-ABAB-3E3851FEC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01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8641B33-8722-4492-84ED-BB6CE058D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9851835-54DC-4523-8E77-2246B610A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0F2CF36-93C6-4B2A-9764-170572CDEC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4E3B4EA-6489-404F-9E38-2C1A93716F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A290BE0-1062-40F5-BC50-527540241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145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MATEMATİK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9. HAFTA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Soru: 4x</a:t>
            </a:r>
            <a:r>
              <a:rPr lang="tr-TR" baseline="30000" dirty="0"/>
              <a:t>2</a:t>
            </a:r>
            <a:r>
              <a:rPr lang="tr-TR" dirty="0"/>
              <a:t> – 12x + 9 = 0 çözüm kümesini bulunuz?</a:t>
            </a:r>
          </a:p>
          <a:p>
            <a:pPr marL="514350" indent="-514350" algn="l">
              <a:buAutoNum type="arabicPeriod"/>
            </a:pPr>
            <a:r>
              <a:rPr lang="el-GR" dirty="0"/>
              <a:t>Δ = (-12)² - 4(4)(9) = 144 - 144 = 0</a:t>
            </a:r>
            <a:endParaRPr lang="tr-TR" dirty="0"/>
          </a:p>
          <a:p>
            <a:pPr marL="514350" indent="-514350" algn="l">
              <a:buAutoNum type="arabicPeriod"/>
            </a:pPr>
            <a:r>
              <a:rPr lang="tr-TR" dirty="0"/>
              <a:t>Çakışık (eşit) kökler var:    </a:t>
            </a:r>
            <a:br>
              <a:rPr lang="tr-TR" dirty="0"/>
            </a:br>
            <a:r>
              <a:rPr lang="tr-TR" dirty="0"/>
              <a:t> </a:t>
            </a:r>
            <a:br>
              <a:rPr lang="tr-TR" dirty="0"/>
            </a:br>
            <a:r>
              <a:rPr lang="tr-TR" dirty="0"/>
              <a:t> (Not: İfade (2x-3)² biçiminde tam karedir)</a:t>
            </a:r>
          </a:p>
          <a:p>
            <a:pPr marL="514350" indent="-514350" algn="l">
              <a:buAutoNum type="arabi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  <p:pic>
        <p:nvPicPr>
          <p:cNvPr id="8" name="Google Shape;339;p27" descr="image.png">
            <a:extLst>
              <a:ext uri="{FF2B5EF4-FFF2-40B4-BE49-F238E27FC236}">
                <a16:creationId xmlns:a16="http://schemas.microsoft.com/office/drawing/2014/main" id="{DADF80A9-A27A-49C2-801E-F8359A4F8C1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543550" y="3771901"/>
            <a:ext cx="2728317" cy="6740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7535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Soru: x</a:t>
            </a:r>
            <a:r>
              <a:rPr lang="tr-TR" baseline="30000" dirty="0"/>
              <a:t>2</a:t>
            </a:r>
            <a:r>
              <a:rPr lang="tr-TR" dirty="0"/>
              <a:t> + x + 5 = 0 çözüm kümesini bulunuz?</a:t>
            </a:r>
          </a:p>
          <a:p>
            <a:pPr marL="0" indent="0" algn="l">
              <a:buNone/>
            </a:pPr>
            <a:r>
              <a:rPr lang="el-GR" dirty="0"/>
              <a:t>Δ = 1² - 4(1)(5) = 1 - 20 = -19</a:t>
            </a:r>
            <a:br>
              <a:rPr lang="el-GR" dirty="0"/>
            </a:br>
            <a:r>
              <a:rPr lang="el-GR" dirty="0"/>
              <a:t> Δ &lt; 0 </a:t>
            </a:r>
            <a:r>
              <a:rPr lang="tr-TR" dirty="0"/>
              <a:t>olduğundan, gerçek sayılar kümesinde bu denklemin çözümü yoktur.</a:t>
            </a:r>
            <a:br>
              <a:rPr lang="tr-TR" dirty="0"/>
            </a:br>
            <a:r>
              <a:rPr lang="tr-TR" dirty="0"/>
              <a:t> Ç.K = {∅}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9870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Kökler ve Katsayılar Arasındaki İlişkiler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  <p:pic>
        <p:nvPicPr>
          <p:cNvPr id="7" name="Google Shape;375;p30" descr="image.png">
            <a:extLst>
              <a:ext uri="{FF2B5EF4-FFF2-40B4-BE49-F238E27FC236}">
                <a16:creationId xmlns:a16="http://schemas.microsoft.com/office/drawing/2014/main" id="{E62F6B34-B575-4847-B4CA-8C2EC6698C7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71600" y="2728912"/>
            <a:ext cx="4486275" cy="2057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376;p30" descr="image.png">
            <a:extLst>
              <a:ext uri="{FF2B5EF4-FFF2-40B4-BE49-F238E27FC236}">
                <a16:creationId xmlns:a16="http://schemas.microsoft.com/office/drawing/2014/main" id="{A33B8E27-FEE3-439E-9733-BA1560AABFB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662737" y="2728912"/>
            <a:ext cx="4486275" cy="2057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377;p30" descr="image.png">
            <a:extLst>
              <a:ext uri="{FF2B5EF4-FFF2-40B4-BE49-F238E27FC236}">
                <a16:creationId xmlns:a16="http://schemas.microsoft.com/office/drawing/2014/main" id="{7B3ED79B-9820-47DA-90B8-1D74509B53B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52562" y="3595687"/>
            <a:ext cx="3871938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378;p30" descr="image.png">
            <a:extLst>
              <a:ext uri="{FF2B5EF4-FFF2-40B4-BE49-F238E27FC236}">
                <a16:creationId xmlns:a16="http://schemas.microsoft.com/office/drawing/2014/main" id="{FDB136C7-D107-4420-91AA-C5D0AA10CEB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43699" y="3595687"/>
            <a:ext cx="3871938" cy="7143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386;p30">
            <a:extLst>
              <a:ext uri="{FF2B5EF4-FFF2-40B4-BE49-F238E27FC236}">
                <a16:creationId xmlns:a16="http://schemas.microsoft.com/office/drawing/2014/main" id="{76688684-B99B-4963-A848-9E9C8BBBF5A4}"/>
              </a:ext>
            </a:extLst>
          </p:cNvPr>
          <p:cNvSpPr txBox="1"/>
          <p:nvPr/>
        </p:nvSpPr>
        <p:spPr>
          <a:xfrm>
            <a:off x="1687088" y="3062287"/>
            <a:ext cx="4065534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Kökler Toplamı</a:t>
            </a:r>
            <a:endParaRPr/>
          </a:p>
        </p:txBody>
      </p:sp>
      <p:sp>
        <p:nvSpPr>
          <p:cNvPr id="12" name="Google Shape;387;p30">
            <a:extLst>
              <a:ext uri="{FF2B5EF4-FFF2-40B4-BE49-F238E27FC236}">
                <a16:creationId xmlns:a16="http://schemas.microsoft.com/office/drawing/2014/main" id="{6F8F92CA-EE29-4F09-8D07-A49593F1ED21}"/>
              </a:ext>
            </a:extLst>
          </p:cNvPr>
          <p:cNvSpPr txBox="1"/>
          <p:nvPr/>
        </p:nvSpPr>
        <p:spPr>
          <a:xfrm>
            <a:off x="6978225" y="3062287"/>
            <a:ext cx="4065534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Kökler Çarpımı</a:t>
            </a:r>
            <a:endParaRPr/>
          </a:p>
        </p:txBody>
      </p:sp>
      <p:pic>
        <p:nvPicPr>
          <p:cNvPr id="13" name="Google Shape;388;p30" descr="image.png">
            <a:extLst>
              <a:ext uri="{FF2B5EF4-FFF2-40B4-BE49-F238E27FC236}">
                <a16:creationId xmlns:a16="http://schemas.microsoft.com/office/drawing/2014/main" id="{A7E8F5F1-CBF3-431F-908F-D02F539E40F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52700" y="3835300"/>
            <a:ext cx="1380976" cy="255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389;p30" descr="image.png">
            <a:extLst>
              <a:ext uri="{FF2B5EF4-FFF2-40B4-BE49-F238E27FC236}">
                <a16:creationId xmlns:a16="http://schemas.microsoft.com/office/drawing/2014/main" id="{FB53854B-DC2E-444D-A24A-17484F6F5263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458944" y="3873400"/>
            <a:ext cx="1093886" cy="2171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9045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SIMETRIK VE TERS İŞARETLI KÖKLER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Simetrik İki Kök: </a:t>
            </a:r>
            <a:r>
              <a:rPr lang="tr-TR" dirty="0"/>
              <a:t>x₁ = -x₂ olması durumudur. Bu durumda kökler toplamı sıfır (b = 0) olmalıdır.</a:t>
            </a:r>
          </a:p>
          <a:p>
            <a:pPr marL="514350" indent="-514350">
              <a:buAutoNum type="arabicPeriod"/>
            </a:pPr>
            <a:endParaRPr lang="tr-TR" dirty="0"/>
          </a:p>
          <a:p>
            <a:pPr marL="0" indent="0">
              <a:buNone/>
            </a:pPr>
            <a:r>
              <a:rPr lang="tr-TR" b="1" dirty="0"/>
              <a:t>Köklerden Biri Sıfır: </a:t>
            </a:r>
            <a:r>
              <a:rPr lang="tr-TR" dirty="0"/>
              <a:t>Denklemin sabit terimi sıfır (c = 0) olmalıdır.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87725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KÖKLERI VERILEN DENKLEMI KURMA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 Kökleri x₁ ve x₂ olan denklemi yazmak için: </a:t>
            </a:r>
          </a:p>
          <a:p>
            <a:pPr marL="0" indent="0">
              <a:buNone/>
            </a:pPr>
            <a:r>
              <a:rPr lang="tr-TR" dirty="0"/>
              <a:t>T = x₁ + x₂ (Toplam)</a:t>
            </a:r>
          </a:p>
          <a:p>
            <a:pPr marL="0" indent="0">
              <a:buNone/>
            </a:pPr>
            <a:r>
              <a:rPr lang="tr-TR" dirty="0"/>
              <a:t>Ç = x₁ · x₂ (Çarpım)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14</a:t>
            </a:fld>
            <a:endParaRPr lang="tr-TR"/>
          </a:p>
        </p:txBody>
      </p:sp>
      <p:pic>
        <p:nvPicPr>
          <p:cNvPr id="8" name="Google Shape;411;p32" descr="image.png">
            <a:extLst>
              <a:ext uri="{FF2B5EF4-FFF2-40B4-BE49-F238E27FC236}">
                <a16:creationId xmlns:a16="http://schemas.microsoft.com/office/drawing/2014/main" id="{C30C1C6E-08B3-4978-9266-E822B36ADF6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443163" y="4329112"/>
            <a:ext cx="7015162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422;p32" descr="image.png">
            <a:extLst>
              <a:ext uri="{FF2B5EF4-FFF2-40B4-BE49-F238E27FC236}">
                <a16:creationId xmlns:a16="http://schemas.microsoft.com/office/drawing/2014/main" id="{962E29BC-0762-4406-AFCD-62C68B9184A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71020" y="4529881"/>
            <a:ext cx="1735633" cy="2850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3626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Soru: Kökleri 4 ve -7 olan ikinci derece denklemi kurunuz.?</a:t>
            </a:r>
          </a:p>
          <a:p>
            <a:pPr marL="0" indent="0" algn="l">
              <a:buNone/>
            </a:pPr>
            <a:r>
              <a:rPr lang="tr-TR" dirty="0"/>
              <a:t>1. T = 4 + (-7) = -3</a:t>
            </a:r>
            <a:br>
              <a:rPr lang="tr-TR" dirty="0"/>
            </a:br>
            <a:r>
              <a:rPr lang="tr-TR" dirty="0"/>
              <a:t> 2. Ç = 4 · (-7) = -28</a:t>
            </a:r>
            <a:br>
              <a:rPr lang="tr-TR" dirty="0"/>
            </a:br>
            <a:r>
              <a:rPr lang="tr-TR" dirty="0"/>
              <a:t> 3. Şablona yerleştirelim: x² - (-3)x + (-28) = 0</a:t>
            </a:r>
            <a:br>
              <a:rPr lang="tr-TR" dirty="0"/>
            </a:br>
            <a:r>
              <a:rPr lang="tr-TR" dirty="0"/>
              <a:t> 4. Sonuç: x² + 3x - 28 = 0</a:t>
            </a:r>
          </a:p>
          <a:p>
            <a:pPr marL="514350" indent="-514350">
              <a:buAutoNum type="arabi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07179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Soru: Kökleri 4 ve -7 olan ikinci derece denklemi kurunuz.?</a:t>
            </a:r>
          </a:p>
          <a:p>
            <a:pPr marL="0" indent="0" algn="l">
              <a:buNone/>
            </a:pPr>
            <a:r>
              <a:rPr lang="tr-TR" dirty="0"/>
              <a:t>1. T = 4 + (-7) = -3</a:t>
            </a:r>
            <a:br>
              <a:rPr lang="tr-TR" dirty="0"/>
            </a:br>
            <a:r>
              <a:rPr lang="tr-TR" dirty="0"/>
              <a:t> 2. Ç = 4 · (-7) = -28</a:t>
            </a:r>
            <a:br>
              <a:rPr lang="tr-TR" dirty="0"/>
            </a:br>
            <a:r>
              <a:rPr lang="tr-TR" dirty="0"/>
              <a:t> 3. Şablona yerleştirelim: x² - (-3)x + (-28) = 0</a:t>
            </a:r>
            <a:br>
              <a:rPr lang="tr-TR" dirty="0"/>
            </a:br>
            <a:r>
              <a:rPr lang="tr-TR" dirty="0"/>
              <a:t> 4. Sonuç: x² + 3x - 28 = 0</a:t>
            </a:r>
          </a:p>
          <a:p>
            <a:pPr marL="514350" indent="-514350">
              <a:buAutoNum type="arabi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18929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DENKLEMLER ARASI DÖNÜŞÜMLER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tr-TR" dirty="0"/>
              <a:t>Bazı yüksek dereceli denklemler değişken değiştirme yöntemi ile ikinci dereceye indirgenebilir.</a:t>
            </a:r>
          </a:p>
          <a:p>
            <a:pPr marL="514350" indent="-514350" algn="l">
              <a:buAutoNum type="arabicPeriod"/>
            </a:pPr>
            <a:r>
              <a:rPr lang="tr-TR" dirty="0"/>
              <a:t>Soru: x</a:t>
            </a:r>
            <a:r>
              <a:rPr lang="tr-TR" baseline="30000" dirty="0"/>
              <a:t>4</a:t>
            </a:r>
            <a:r>
              <a:rPr lang="tr-TR" dirty="0"/>
              <a:t> - 10x² + 9 = 0</a:t>
            </a:r>
            <a:br>
              <a:rPr lang="tr-TR" dirty="0"/>
            </a:br>
            <a:r>
              <a:rPr lang="tr-TR" dirty="0"/>
              <a:t> x² = t diyelim.</a:t>
            </a:r>
            <a:br>
              <a:rPr lang="tr-TR" dirty="0"/>
            </a:br>
            <a:r>
              <a:rPr lang="tr-TR" dirty="0"/>
              <a:t> t² - 10t + 9 = 0 =&gt; (t-9)(t-1) = 0</a:t>
            </a:r>
            <a:br>
              <a:rPr lang="tr-TR" dirty="0"/>
            </a:br>
            <a:r>
              <a:rPr lang="tr-TR" dirty="0"/>
              <a:t> t=9 (x=±3) , t=1 (x=±1)</a:t>
            </a:r>
            <a:br>
              <a:rPr lang="tr-TR" dirty="0"/>
            </a:br>
            <a:r>
              <a:rPr lang="tr-TR" dirty="0"/>
              <a:t> Ç.K = {-3, -1, 1, 3}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7038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1825625"/>
            <a:ext cx="10165081" cy="4351338"/>
          </a:xfrm>
        </p:spPr>
        <p:txBody>
          <a:bodyPr>
            <a:normAutofit fontScale="55000" lnSpcReduction="20000"/>
          </a:bodyPr>
          <a:lstStyle/>
          <a:p>
            <a:pPr marL="0" indent="0" algn="l">
              <a:buNone/>
            </a:pPr>
            <a:r>
              <a:rPr lang="tr-TR" sz="4500" dirty="0"/>
              <a:t>Balcı, M. (2014). Genel matematik (Cilt 1). Sürat Yayınları.</a:t>
            </a:r>
          </a:p>
          <a:p>
            <a:pPr marL="0" indent="0" algn="l">
              <a:buNone/>
            </a:pPr>
            <a:r>
              <a:rPr lang="tr-TR" sz="4500" dirty="0"/>
              <a:t>Nesin, A. (2020). Analiz I. Nesin Yayınevi.</a:t>
            </a:r>
          </a:p>
          <a:p>
            <a:pPr marL="0" indent="0" algn="l">
              <a:buNone/>
            </a:pPr>
            <a:r>
              <a:rPr lang="tr-TR" sz="4500" dirty="0" err="1"/>
              <a:t>Stewart</a:t>
            </a:r>
            <a:r>
              <a:rPr lang="tr-TR" sz="4500" dirty="0"/>
              <a:t>, J. (2016). </a:t>
            </a:r>
            <a:r>
              <a:rPr lang="tr-TR" sz="4500" dirty="0" err="1"/>
              <a:t>Calculus</a:t>
            </a:r>
            <a:r>
              <a:rPr lang="tr-TR" sz="4500" dirty="0"/>
              <a:t>: </a:t>
            </a:r>
            <a:r>
              <a:rPr lang="tr-TR" sz="4500" dirty="0" err="1"/>
              <a:t>Early</a:t>
            </a:r>
            <a:r>
              <a:rPr lang="tr-TR" sz="4500" dirty="0"/>
              <a:t> </a:t>
            </a:r>
            <a:r>
              <a:rPr lang="tr-TR" sz="4500" dirty="0" err="1"/>
              <a:t>transcendentals</a:t>
            </a:r>
            <a:r>
              <a:rPr lang="tr-TR" sz="4500" dirty="0"/>
              <a:t>. </a:t>
            </a:r>
            <a:r>
              <a:rPr lang="tr-TR" sz="4500" dirty="0" err="1"/>
              <a:t>Cengage</a:t>
            </a:r>
            <a:r>
              <a:rPr lang="tr-TR" sz="4500" dirty="0"/>
              <a:t> Learning.</a:t>
            </a:r>
          </a:p>
          <a:p>
            <a:pPr marL="0" indent="0" algn="l">
              <a:buNone/>
            </a:pPr>
            <a:r>
              <a:rPr lang="tr-TR" sz="4500" dirty="0"/>
              <a:t>Thomas, G. B., </a:t>
            </a:r>
            <a:r>
              <a:rPr lang="tr-TR" sz="4500" dirty="0" err="1"/>
              <a:t>Weir</a:t>
            </a:r>
            <a:r>
              <a:rPr lang="tr-TR" sz="4500" dirty="0"/>
              <a:t>, M. D., &amp; </a:t>
            </a:r>
            <a:r>
              <a:rPr lang="tr-TR" sz="4500" dirty="0" err="1"/>
              <a:t>Hass</a:t>
            </a:r>
            <a:r>
              <a:rPr lang="tr-TR" sz="4500" dirty="0"/>
              <a:t>, J. (2018). Thomas’ </a:t>
            </a:r>
            <a:r>
              <a:rPr lang="tr-TR" sz="4500" dirty="0" err="1"/>
              <a:t>calculus</a:t>
            </a:r>
            <a:r>
              <a:rPr lang="tr-TR" sz="4500" dirty="0"/>
              <a:t>. </a:t>
            </a:r>
            <a:r>
              <a:rPr lang="tr-TR" sz="4500" dirty="0" err="1"/>
              <a:t>Pearson.Tektaş</a:t>
            </a:r>
            <a:r>
              <a:rPr lang="tr-TR" sz="4500" dirty="0"/>
              <a:t>, </a:t>
            </a:r>
          </a:p>
          <a:p>
            <a:pPr marL="0" indent="0" algn="l">
              <a:buNone/>
            </a:pPr>
            <a:r>
              <a:rPr lang="tr-TR" sz="4500" dirty="0"/>
              <a:t>M. et al. (2014). Uygulamalı genel matematik. Marmara Üniversitesi Yayınları.</a:t>
            </a: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3977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İKİNCİ DERECE DENKLEMLER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a, b, c reel sayılar ve a ≠ 0 olmak üzere;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biçimindeki ifadelere ikinci dereceden bir bilinmeyenli denklem denir.</a:t>
            </a:r>
          </a:p>
          <a:p>
            <a:pPr marL="0" indent="0">
              <a:buNone/>
            </a:pPr>
            <a:r>
              <a:rPr lang="tr-TR" b="1" dirty="0"/>
              <a:t>x: </a:t>
            </a:r>
            <a:r>
              <a:rPr lang="tr-TR" dirty="0"/>
              <a:t>Değişken (Bilinmeyen)   </a:t>
            </a:r>
            <a:r>
              <a:rPr lang="tr-TR" b="1" dirty="0"/>
              <a:t>a, b, c: </a:t>
            </a:r>
            <a:r>
              <a:rPr lang="tr-TR" dirty="0"/>
              <a:t>Katsayılar   </a:t>
            </a:r>
            <a:r>
              <a:rPr lang="tr-TR" b="1" dirty="0"/>
              <a:t> c: </a:t>
            </a:r>
            <a:r>
              <a:rPr lang="tr-TR" dirty="0"/>
              <a:t>Sabit Terim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  <p:pic>
        <p:nvPicPr>
          <p:cNvPr id="8" name="Google Shape;136;p16" descr="image.png">
            <a:extLst>
              <a:ext uri="{FF2B5EF4-FFF2-40B4-BE49-F238E27FC236}">
                <a16:creationId xmlns:a16="http://schemas.microsoft.com/office/drawing/2014/main" id="{A9FAAE48-8C9D-41E4-A2D8-D04A6A7BA14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429000" y="2547937"/>
            <a:ext cx="518160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46;p16" descr="image.png">
            <a:extLst>
              <a:ext uri="{FF2B5EF4-FFF2-40B4-BE49-F238E27FC236}">
                <a16:creationId xmlns:a16="http://schemas.microsoft.com/office/drawing/2014/main" id="{68D384ED-F3DA-446E-AA58-F367D41E296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40374" y="2748706"/>
            <a:ext cx="1682501" cy="2373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ÇÖZÜM YÖNTEMI I: ÇARPANLARA AYIRMA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Denklem, çarpımları c'yi, toplamları b'yi veren iki sayı (m ve n) yardımıyla çarpanlarına ayrılabilir.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Sıfır Çarpım Özelliği gereği; x + m = 0 veya x + n = 0 olmalıdır.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  <p:pic>
        <p:nvPicPr>
          <p:cNvPr id="7" name="Google Shape;174;p18" descr="image.png">
            <a:extLst>
              <a:ext uri="{FF2B5EF4-FFF2-40B4-BE49-F238E27FC236}">
                <a16:creationId xmlns:a16="http://schemas.microsoft.com/office/drawing/2014/main" id="{4AE22C4D-B97D-4C12-A9A1-55426CA38EF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757613" y="3400425"/>
            <a:ext cx="4557712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84;p18" descr="image.png">
            <a:extLst>
              <a:ext uri="{FF2B5EF4-FFF2-40B4-BE49-F238E27FC236}">
                <a16:creationId xmlns:a16="http://schemas.microsoft.com/office/drawing/2014/main" id="{DC6BC7EE-E9F4-4D26-8757-96A670B7B75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85717" y="3667125"/>
            <a:ext cx="2620416" cy="228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Soru: x</a:t>
            </a:r>
            <a:r>
              <a:rPr lang="tr-TR" baseline="30000" dirty="0"/>
              <a:t>2</a:t>
            </a:r>
            <a:r>
              <a:rPr lang="tr-TR" dirty="0"/>
              <a:t> – 5x + 6 = 0 denklemin köklerini bulunuz?</a:t>
            </a:r>
          </a:p>
          <a:p>
            <a:pPr marL="0" indent="0" algn="l">
              <a:buNone/>
            </a:pPr>
            <a:r>
              <a:rPr lang="tr-TR" dirty="0"/>
              <a:t>1. Çarpımları 6, toplamları -5 olan sayılar: -2 ve -3</a:t>
            </a:r>
            <a:br>
              <a:rPr lang="tr-TR" dirty="0"/>
            </a:br>
            <a:r>
              <a:rPr lang="tr-TR" dirty="0"/>
              <a:t>2. Çarpanlara ayıralım: (x - 2)(x - 3) = 0</a:t>
            </a:r>
            <a:br>
              <a:rPr lang="tr-TR" dirty="0"/>
            </a:br>
            <a:r>
              <a:rPr lang="tr-TR" dirty="0"/>
              <a:t>3. x - 2 = 0 =&gt; x₁ = 2</a:t>
            </a:r>
            <a:br>
              <a:rPr lang="tr-TR" dirty="0"/>
            </a:br>
            <a:r>
              <a:rPr lang="tr-TR" dirty="0"/>
              <a:t>4. x - 3 = 0 =&gt; x₂ = 3</a:t>
            </a:r>
            <a:br>
              <a:rPr lang="tr-TR" dirty="0"/>
            </a:br>
            <a:r>
              <a:rPr lang="tr-TR" dirty="0"/>
              <a:t> Çözüm Kümesi: {2, 3}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429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EKSIK KATSAYILI DENKLEMLER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  <p:pic>
        <p:nvPicPr>
          <p:cNvPr id="7" name="Google Shape;208;p20" descr="image.png">
            <a:extLst>
              <a:ext uri="{FF2B5EF4-FFF2-40B4-BE49-F238E27FC236}">
                <a16:creationId xmlns:a16="http://schemas.microsoft.com/office/drawing/2014/main" id="{20ABE652-89D8-468E-8E44-0339BE09B4C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02410" y="2427635"/>
            <a:ext cx="4669157" cy="2676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209;p20" descr="image.png">
            <a:extLst>
              <a:ext uri="{FF2B5EF4-FFF2-40B4-BE49-F238E27FC236}">
                <a16:creationId xmlns:a16="http://schemas.microsoft.com/office/drawing/2014/main" id="{C784FA33-A8F9-4D51-AA7B-46E3E9D374E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37933" y="2408237"/>
            <a:ext cx="4669157" cy="2676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210;p20" descr="image.png">
            <a:extLst>
              <a:ext uri="{FF2B5EF4-FFF2-40B4-BE49-F238E27FC236}">
                <a16:creationId xmlns:a16="http://schemas.microsoft.com/office/drawing/2014/main" id="{60712F8E-8352-4D27-8417-69A11C8B7E44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94723" y="4057650"/>
            <a:ext cx="4029777" cy="704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211;p20" descr="image.png">
            <a:extLst>
              <a:ext uri="{FF2B5EF4-FFF2-40B4-BE49-F238E27FC236}">
                <a16:creationId xmlns:a16="http://schemas.microsoft.com/office/drawing/2014/main" id="{D11A3782-A1F1-4B0B-AC38-48EAB63AAC1C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852386" y="4070350"/>
            <a:ext cx="4029777" cy="70485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219;p20">
            <a:extLst>
              <a:ext uri="{FF2B5EF4-FFF2-40B4-BE49-F238E27FC236}">
                <a16:creationId xmlns:a16="http://schemas.microsoft.com/office/drawing/2014/main" id="{F4320949-0238-40EE-B95A-3F08F09652D9}"/>
              </a:ext>
            </a:extLst>
          </p:cNvPr>
          <p:cNvSpPr txBox="1"/>
          <p:nvPr/>
        </p:nvSpPr>
        <p:spPr>
          <a:xfrm>
            <a:off x="1521357" y="2752725"/>
            <a:ext cx="4231265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b = 0 Durumu</a:t>
            </a:r>
            <a:endParaRPr/>
          </a:p>
        </p:txBody>
      </p:sp>
      <p:sp>
        <p:nvSpPr>
          <p:cNvPr id="12" name="Google Shape;220;p20">
            <a:extLst>
              <a:ext uri="{FF2B5EF4-FFF2-40B4-BE49-F238E27FC236}">
                <a16:creationId xmlns:a16="http://schemas.microsoft.com/office/drawing/2014/main" id="{2C8A307D-1B51-42DA-8FB2-6473BA42B8CD}"/>
              </a:ext>
            </a:extLst>
          </p:cNvPr>
          <p:cNvSpPr txBox="1"/>
          <p:nvPr/>
        </p:nvSpPr>
        <p:spPr>
          <a:xfrm>
            <a:off x="1494723" y="3600450"/>
            <a:ext cx="4029777" cy="380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Kökler x² = -c/a denklemiyle bulunur.</a:t>
            </a:r>
            <a:endParaRPr/>
          </a:p>
        </p:txBody>
      </p:sp>
      <p:sp>
        <p:nvSpPr>
          <p:cNvPr id="13" name="Google Shape;221;p20">
            <a:extLst>
              <a:ext uri="{FF2B5EF4-FFF2-40B4-BE49-F238E27FC236}">
                <a16:creationId xmlns:a16="http://schemas.microsoft.com/office/drawing/2014/main" id="{CF9D56A8-EA6D-435C-85D7-440EB5B479DE}"/>
              </a:ext>
            </a:extLst>
          </p:cNvPr>
          <p:cNvSpPr txBox="1"/>
          <p:nvPr/>
        </p:nvSpPr>
        <p:spPr>
          <a:xfrm>
            <a:off x="7283982" y="2752725"/>
            <a:ext cx="4231265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c = 0 Durumu</a:t>
            </a:r>
            <a:endParaRPr/>
          </a:p>
        </p:txBody>
      </p:sp>
      <p:sp>
        <p:nvSpPr>
          <p:cNvPr id="14" name="Google Shape;222;p20">
            <a:extLst>
              <a:ext uri="{FF2B5EF4-FFF2-40B4-BE49-F238E27FC236}">
                <a16:creationId xmlns:a16="http://schemas.microsoft.com/office/drawing/2014/main" id="{1588157E-30AF-468E-B603-68E0BD0B2506}"/>
              </a:ext>
            </a:extLst>
          </p:cNvPr>
          <p:cNvSpPr txBox="1"/>
          <p:nvPr/>
        </p:nvSpPr>
        <p:spPr>
          <a:xfrm>
            <a:off x="6973505" y="3600450"/>
            <a:ext cx="4029777" cy="380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x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parantezine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alınır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: x(ax + b) = 0</a:t>
            </a:r>
            <a:endParaRPr dirty="0"/>
          </a:p>
        </p:txBody>
      </p:sp>
      <p:pic>
        <p:nvPicPr>
          <p:cNvPr id="15" name="Google Shape;223;p20" descr="image.png">
            <a:extLst>
              <a:ext uri="{FF2B5EF4-FFF2-40B4-BE49-F238E27FC236}">
                <a16:creationId xmlns:a16="http://schemas.microsoft.com/office/drawing/2014/main" id="{9B2995A4-72CC-4943-AA03-F41A9214D3A9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494723" y="3223669"/>
            <a:ext cx="863373" cy="1913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224;p20" descr="image.png">
            <a:extLst>
              <a:ext uri="{FF2B5EF4-FFF2-40B4-BE49-F238E27FC236}">
                <a16:creationId xmlns:a16="http://schemas.microsoft.com/office/drawing/2014/main" id="{511142A1-8DC8-4D21-BA23-C9BDF53A6728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124615" y="3281265"/>
            <a:ext cx="966299" cy="1913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8466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DISKRIMINANT (</a:t>
            </a:r>
            <a:r>
              <a:rPr lang="el-GR" dirty="0"/>
              <a:t>Δ - </a:t>
            </a:r>
            <a:r>
              <a:rPr lang="tr-TR" dirty="0"/>
              <a:t>DELTA)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Çarpanlara ayrılmayan denklemler için belirleyici değerdir: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Delta'nın değeri, denklemin köklerinin varlığı ve türü hakkında bilgi verir.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  <p:pic>
        <p:nvPicPr>
          <p:cNvPr id="12" name="Google Shape;244;p22" descr="image.png">
            <a:extLst>
              <a:ext uri="{FF2B5EF4-FFF2-40B4-BE49-F238E27FC236}">
                <a16:creationId xmlns:a16="http://schemas.microsoft.com/office/drawing/2014/main" id="{F43FF7EA-3D68-4506-A1F2-AE79C8970D9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643063" y="2823368"/>
            <a:ext cx="7458074" cy="7143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7751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DELTA DEĞERININ ANALIZI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EEA9D079-57F2-45A5-84A3-0B2F0C11C9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7731" y="2886076"/>
            <a:ext cx="8867053" cy="170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27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GENEL ÇÖZÜM FORMÜLÜ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Kökleri doğrudan bulmak için kullanılan ifade: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Örnek: x</a:t>
            </a:r>
            <a:r>
              <a:rPr lang="tr-TR" baseline="30000" dirty="0"/>
              <a:t>2</a:t>
            </a:r>
            <a:r>
              <a:rPr lang="tr-TR" dirty="0"/>
              <a:t> – 4x + 1 = 0 denklemini çözünüz?</a:t>
            </a:r>
          </a:p>
          <a:p>
            <a:pPr marL="0" indent="0" algn="l">
              <a:buNone/>
            </a:pPr>
            <a:r>
              <a:rPr lang="tr-TR" dirty="0"/>
              <a:t>1. a=1, b=-4, c=1</a:t>
            </a:r>
            <a:br>
              <a:rPr lang="tr-TR" dirty="0"/>
            </a:br>
            <a:r>
              <a:rPr lang="tr-TR" dirty="0"/>
              <a:t> 2. </a:t>
            </a:r>
            <a:r>
              <a:rPr lang="el-GR" dirty="0"/>
              <a:t>Δ = (-4)² - 4(1)(1) = 16 - 4 = 12</a:t>
            </a:r>
            <a:br>
              <a:rPr lang="el-GR" dirty="0"/>
            </a:br>
            <a:r>
              <a:rPr lang="el-GR" dirty="0"/>
              <a:t> 3. Δ &gt; 0 </a:t>
            </a:r>
            <a:r>
              <a:rPr lang="tr-TR" dirty="0"/>
              <a:t>olduğu için iki farklı kök var.</a:t>
            </a:r>
            <a:br>
              <a:rPr lang="tr-TR" dirty="0"/>
            </a:br>
            <a:r>
              <a:rPr lang="tr-TR" dirty="0"/>
              <a:t> 4.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  <p:pic>
        <p:nvPicPr>
          <p:cNvPr id="7" name="Google Shape;278;p24" descr="image.png">
            <a:extLst>
              <a:ext uri="{FF2B5EF4-FFF2-40B4-BE49-F238E27FC236}">
                <a16:creationId xmlns:a16="http://schemas.microsoft.com/office/drawing/2014/main" id="{20FAEDD2-049B-458C-8C41-9E1905D7545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56645" y="2578298"/>
            <a:ext cx="5229225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288;p24" descr="image.png">
            <a:extLst>
              <a:ext uri="{FF2B5EF4-FFF2-40B4-BE49-F238E27FC236}">
                <a16:creationId xmlns:a16="http://schemas.microsoft.com/office/drawing/2014/main" id="{E11108BC-0AC0-4ED4-8B13-E25F17635E3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93010" y="2717751"/>
            <a:ext cx="1405979" cy="3208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306;p25" descr="image.png">
            <a:extLst>
              <a:ext uri="{FF2B5EF4-FFF2-40B4-BE49-F238E27FC236}">
                <a16:creationId xmlns:a16="http://schemas.microsoft.com/office/drawing/2014/main" id="{0BA64BBF-55C1-4BA2-9361-91A26851B919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82626" y="5657851"/>
            <a:ext cx="3597548" cy="3242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8182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Geometrik Yorum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İkinci derece denklemlerin grafikleri paraboldür.</a:t>
            </a:r>
          </a:p>
          <a:p>
            <a:pPr marL="0" indent="0">
              <a:buNone/>
            </a:pPr>
            <a:r>
              <a:rPr lang="tr-TR" dirty="0"/>
              <a:t>Denklemin kökleri, parabolün </a:t>
            </a:r>
          </a:p>
          <a:p>
            <a:pPr marL="0" indent="0">
              <a:buNone/>
            </a:pPr>
            <a:r>
              <a:rPr lang="tr-TR" dirty="0"/>
              <a:t>x eksenini kestiği noktalardır. </a:t>
            </a:r>
          </a:p>
          <a:p>
            <a:pPr marL="0" indent="0">
              <a:buNone/>
            </a:pPr>
            <a:r>
              <a:rPr lang="el-GR" dirty="0"/>
              <a:t>Δ = 0 </a:t>
            </a:r>
            <a:r>
              <a:rPr lang="tr-TR" dirty="0"/>
              <a:t>durumunda parabol</a:t>
            </a:r>
          </a:p>
          <a:p>
            <a:pPr marL="0" indent="0">
              <a:buNone/>
            </a:pPr>
            <a:r>
              <a:rPr lang="tr-TR" dirty="0"/>
              <a:t> x eksenine teğettir.</a:t>
            </a:r>
          </a:p>
          <a:p>
            <a:pPr marL="0" indent="0">
              <a:buNone/>
            </a:pPr>
            <a:endParaRPr lang="tr-TR" dirty="0"/>
          </a:p>
          <a:p>
            <a:pPr marL="514350" indent="-514350">
              <a:buAutoNum type="arabi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pic>
        <p:nvPicPr>
          <p:cNvPr id="7" name="Google Shape;314;p26" descr="image.png">
            <a:extLst>
              <a:ext uri="{FF2B5EF4-FFF2-40B4-BE49-F238E27FC236}">
                <a16:creationId xmlns:a16="http://schemas.microsoft.com/office/drawing/2014/main" id="{46972617-4B12-41DE-B596-5A9A847B782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443788" y="2500314"/>
            <a:ext cx="3559494" cy="32718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07608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Özel Tasarı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1309</TotalTime>
  <Words>1010</Words>
  <Application>Microsoft Office PowerPoint</Application>
  <PresentationFormat>Geniş ekran</PresentationFormat>
  <Paragraphs>140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19</vt:i4>
      </vt:variant>
    </vt:vector>
  </HeadingPairs>
  <TitlesOfParts>
    <vt:vector size="29" baseType="lpstr">
      <vt:lpstr>Aptos</vt:lpstr>
      <vt:lpstr>Aptos Display</vt:lpstr>
      <vt:lpstr>Arial</vt:lpstr>
      <vt:lpstr>Calibri</vt:lpstr>
      <vt:lpstr>Calibri Light</vt:lpstr>
      <vt:lpstr>Inter</vt:lpstr>
      <vt:lpstr>Wingdings</vt:lpstr>
      <vt:lpstr>Office Teması</vt:lpstr>
      <vt:lpstr>1_Özel Tasarım</vt:lpstr>
      <vt:lpstr>Özel Tasarım</vt:lpstr>
      <vt:lpstr>MATEMATİK I</vt:lpstr>
      <vt:lpstr>İKİNCİ DERECE DENKLEMLER</vt:lpstr>
      <vt:lpstr>ÇÖZÜM YÖNTEMI I: ÇARPANLARA AYIRMA</vt:lpstr>
      <vt:lpstr>Örnek Çözüm</vt:lpstr>
      <vt:lpstr>EKSIK KATSAYILI DENKLEMLER</vt:lpstr>
      <vt:lpstr>DISKRIMINANT (Δ - DELTA)</vt:lpstr>
      <vt:lpstr>DELTA DEĞERININ ANALIZI</vt:lpstr>
      <vt:lpstr>GENEL ÇÖZÜM FORMÜLÜ</vt:lpstr>
      <vt:lpstr>Geometrik Yorum</vt:lpstr>
      <vt:lpstr>Örnek Çözüm</vt:lpstr>
      <vt:lpstr>Örnek Çözüm</vt:lpstr>
      <vt:lpstr>Kökler ve Katsayılar Arasındaki İlişkiler</vt:lpstr>
      <vt:lpstr>SIMETRIK VE TERS İŞARETLI KÖKLER</vt:lpstr>
      <vt:lpstr>KÖKLERI VERILEN DENKLEMI KURMA</vt:lpstr>
      <vt:lpstr>Örnek Çözüm</vt:lpstr>
      <vt:lpstr>Örnek Çözüm</vt:lpstr>
      <vt:lpstr>DENKLEMLER ARASI DÖNÜŞÜMLER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EÖ</dc:creator>
  <cp:lastModifiedBy>ONUR METIN</cp:lastModifiedBy>
  <cp:revision>82</cp:revision>
  <dcterms:created xsi:type="dcterms:W3CDTF">2026-04-02T07:47:59Z</dcterms:created>
  <dcterms:modified xsi:type="dcterms:W3CDTF">2026-06-25T16:18:07Z</dcterms:modified>
</cp:coreProperties>
</file>