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</p:sldMasterIdLst>
  <p:notesMasterIdLst>
    <p:notesMasterId r:id="rId14"/>
  </p:notesMasterIdLst>
  <p:sldIdLst>
    <p:sldId id="256" r:id="rId3"/>
    <p:sldId id="257" r:id="rId4"/>
    <p:sldId id="258" r:id="rId5"/>
    <p:sldId id="259" r:id="rId6"/>
    <p:sldId id="269" r:id="rId7"/>
    <p:sldId id="260" r:id="rId8"/>
    <p:sldId id="268" r:id="rId9"/>
    <p:sldId id="261" r:id="rId10"/>
    <p:sldId id="262" r:id="rId11"/>
    <p:sldId id="265" r:id="rId12"/>
    <p:sldId id="267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710" autoAdjust="0"/>
  </p:normalViewPr>
  <p:slideViewPr>
    <p:cSldViewPr snapToGrid="0">
      <p:cViewPr varScale="1">
        <p:scale>
          <a:sx n="81" d="100"/>
          <a:sy n="81" d="100"/>
        </p:scale>
        <p:origin x="852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C0EA4C-3CB9-41B9-993F-C5E9FE752049}" type="datetimeFigureOut">
              <a:rPr lang="tr-TR" smtClean="0"/>
              <a:t>29.06.2026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2732D3-B5C6-46FE-A7A4-D7AB75A976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200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C183C16-B983-A090-02DD-3A327714FD4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dirty="0"/>
              <a:t>DERS</a:t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E2EA4D01-3725-4321-55A4-B35FBE578C8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dirty="0"/>
              <a:t>HAFTA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C83165B-D989-8151-23EE-E777C9C83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EA893-7C0C-4563-A7B3-3AAF4E7619B5}" type="datetime1">
              <a:rPr lang="tr-TR" smtClean="0"/>
              <a:t>29.06.2026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0A4A97C-EC8E-82D0-C4BB-7F1837304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D1CB181-A1FD-268C-8ED4-254453547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27AED295-D59B-09B4-5BFA-2A4858A94B96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884" y="99980"/>
            <a:ext cx="885781" cy="915004"/>
          </a:xfrm>
          <a:prstGeom prst="rect">
            <a:avLst/>
          </a:prstGeom>
          <a:noFill/>
        </p:spPr>
      </p:pic>
      <p:pic>
        <p:nvPicPr>
          <p:cNvPr id="8" name="Picture 2" descr="Kastamonu Üniversitesi Taşköprü Meslek Yüksekokulu">
            <a:extLst>
              <a:ext uri="{FF2B5EF4-FFF2-40B4-BE49-F238E27FC236}">
                <a16:creationId xmlns:a16="http://schemas.microsoft.com/office/drawing/2014/main" id="{E49264DF-D7EC-DFAA-1227-B39A33FD0AE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30428" y="58213"/>
            <a:ext cx="2557940" cy="998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6815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502F156-400A-90E5-A7C9-9E05BA612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BC458E96-9093-DBBA-8D4C-AC6F07ACDC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D0A213C-EC03-CEEC-1D2A-10DDFA0794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28792-112C-4D2E-BF3A-8D7530A05941}" type="datetime1">
              <a:rPr lang="tr-TR" smtClean="0"/>
              <a:t>29.06.2026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026C095-364E-776F-17C0-CE0AF13FC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8920B3B-DC51-ADF6-D80C-83C469903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0730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243C74F6-8890-DF90-10AA-DD0D35CCB0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E11D8111-6F95-80E0-D149-9B8750AA06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6A0BBE2-E88D-2A28-C6B2-E616A188F4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8C00E-8FAA-43A5-A41E-ACD841201B1F}" type="datetime1">
              <a:rPr lang="tr-TR" smtClean="0"/>
              <a:t>29.06.2026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CB2C068-5E5C-1EF0-BFE9-72D724CD2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D20562E-E7D7-682D-3C14-4A86A830E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16386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21B9ACB-9341-6ABF-F527-A0073888CE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6E234E5-AEF1-E78C-9E4F-B14B0C4920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313EF8F-B148-565D-A225-56D0439A9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29.06.2026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09D099B-73EE-280C-DDB0-173B94BF8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7A15AC2-4B12-53D4-8E7D-1BAC8831C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69662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ADC8647-F32A-CFA5-6EAC-522FA4725B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1F18EFC-E7A4-2522-5DD1-CB1A6EC7A6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E8C32FA-F273-5B4F-4C6D-694D0EFFD7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29.06.2026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9CA7EA8-50A1-E323-9D33-450C3E74E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DB86F0D-545A-8D1D-643E-2C8764ABA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56568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C086450-734F-D756-C5F5-435D9D9C6B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2F87F6EF-8E8C-A9AC-A50E-CAFDA4E8EA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171B36E-B4FA-AD6A-F70E-E5EA71E10B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29.06.2026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36BFAC0-CF17-D37F-20F9-DF6100256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86EF2D6-94FA-DE3E-4454-48A7533BF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10965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DB06F8A-7D76-179A-49FE-855471DE02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9F24245-439E-B5BC-9AD8-B20A55A070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B4622A3D-8688-FBB6-54FB-78E3AEF59A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631EC54-AE94-BC55-69BB-8A1E19E14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29.06.2026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FC1BEE6-67C2-3221-015B-7922A632C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62CEED0-67B7-B03D-3428-FCEB6D913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82356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BB72CDF-F43C-9BA0-DD72-81232FBD5D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56AE4B6-0687-7911-A70F-3AD9D90768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E7095ABB-EAD2-4E1C-83CC-BC29A3A024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284F174C-F2D0-6B9F-F3DA-AA1E2F407A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1703A831-DCE7-7479-73BD-84D9174817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1F8C6109-7F67-493E-3420-B6E4DB2EC9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29.06.2026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BAE46383-270F-2CF7-B05E-F665FBD5E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23096FB7-6438-74C1-5D65-8ABE7A363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20169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241D141-05F2-ACE1-84DB-E3E6CCF1DE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56441D00-0E66-956B-8E77-66A408930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29.06.2026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ADB79452-032D-D2FF-C22D-BD05590D9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FEF24E4-1689-DB56-C4EA-699C23054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99667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8568CE5D-5E89-0F77-9041-9CC18EB3C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29.06.2026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87425017-AFAB-88E9-8E05-A38923ED5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E686E839-3407-8988-783D-47515BD6F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536693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5205FA7-0FD4-9C76-C496-64EE61C94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4EDF812-C791-7952-EC89-7D640268DD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FF33595-2B8E-81C7-E575-58CFAE7E8C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C55534C-4534-E10F-C35E-E56B69477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29.06.2026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34B669D-95B1-D80E-A214-1155CDA7B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8BA84C5-0BF1-41C8-E0D1-8922F820C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3483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1E66603-00C2-D304-0F49-DBD968F61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C40F2B9-BED7-A6AC-DA50-3E4CCB2B4C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FA4DF1A-A84F-0FDA-F40D-297E054F65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29.06.2026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CD19252-AB5E-6EA3-E0B8-149FBD259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811AD6A-7A64-D226-07AA-B81D27F29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64349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25CD60B-B77B-BCC5-61C6-3ED9A00BF2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D9697742-523F-D85C-114C-DA464EDEAA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5617908-7BCF-3739-9A82-7EB8F10DE7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3060CE51-AD79-409B-DC03-9AA6FD27A1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29.06.2026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EF05653-3957-BF56-FB90-2AB31CBAD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94FDD86-E92B-A8A2-7DC4-9BB98FC9D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05455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4A3106D-E665-028D-ED5B-B08B8B769A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D71C2C65-99FE-F9EE-F026-9D2B2405E1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73A877F-3573-2751-0561-546A738F9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29.06.2026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8F6D856-9200-DC5A-EE21-1AC20D566D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4B5CE31-C758-CE15-77D8-1DA746B38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334205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904110B2-4CAE-A572-F077-DD3E9FF6B8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0802D4A9-0FB5-8F7F-AE3A-041DF2ECBB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A6699DA-4364-C8E9-98C5-6CE1D0F3D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29.06.2026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50371E0-DFDE-95E1-1D1D-95BBDFDAF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48D49F3-1C9B-C23D-F70D-A90D4C3D5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2782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8FFA3E6-C620-28D2-3955-B214AA5573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1E0D841-1A1A-E8E0-5FD6-C3EC3087F4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514C637-476D-F3D1-DE9D-2D701735F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19CC4-FED9-449D-BCEC-9104E45EF66F}" type="datetime1">
              <a:rPr lang="tr-TR" smtClean="0"/>
              <a:t>29.06.2026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656D0AB-3513-3F58-ECB2-3D3C040DFA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1FE0E90-8D99-5294-EBBB-49EE9A40E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1103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BB2CBE-DC94-8057-739F-D4F1AC7FAF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D876134-D3D6-B384-2C25-BF339A5EBC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6B81846B-0935-EB88-BE32-4AADF3BB96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EA9E647-15D9-3529-A510-CB332E1DE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E88C6-7C08-4873-BD38-E8952F2790FA}" type="datetime1">
              <a:rPr lang="tr-TR" smtClean="0"/>
              <a:t>29.06.2026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6E11F2B-5AFF-0685-481D-7845E8D35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1029C08-CF4B-53F5-98E5-D8D3505F2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8921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8851378-62E5-FD11-7D3D-6395E44E2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9620259-66F4-680B-EF21-0F38AAAA79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4F2E9394-47E0-600B-B2C5-7AF7BC4940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4AD5C2BC-7A56-033A-613C-9950B35546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74B5B5C0-C876-AD3E-BBA6-1431ABB3E4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E50D5FFB-C8B6-E2C6-6972-35E2F1E40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C05CB-9D74-4EB3-B932-F2415694B02B}" type="datetime1">
              <a:rPr lang="tr-TR" smtClean="0"/>
              <a:t>29.06.2026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1FE20207-F2AE-B89E-4947-CC05F51B1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4DBE0AC6-BFA3-19CE-89AD-1311EE3E8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0528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46B43B-B12F-4ADD-0B7C-C87FD8D8A1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27294FEE-7A8A-BBC0-C3F2-417A23838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EA6FF-6278-4042-A2D2-2EB48B45FDC2}" type="datetime1">
              <a:rPr lang="tr-TR" smtClean="0"/>
              <a:t>29.06.2026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FCD0CA0E-BED6-C6FD-BEF0-18F6AC68AE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29496F7-A38F-385C-0B03-AEAB847A5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3972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0459AEC1-9127-AE52-9601-3ED7209FDA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FA50D-93F4-4D4C-9F56-C634CE3364E7}" type="datetime1">
              <a:rPr lang="tr-TR" smtClean="0"/>
              <a:t>29.06.2026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594F2669-6387-1FDA-CD98-18E841C08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321AF9F5-AD89-2C62-88AD-481C8B8C7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74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7691C1B-918B-B1F8-4ECE-83551E5D0E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C95D609-431F-E148-54C1-97EC5DB95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0E71A3DE-E8B2-105E-EC91-EFBB268FD1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B43D87BB-DEBB-E6BF-C830-9033600FC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0030C-6F07-469E-90FE-15247EC78970}" type="datetime1">
              <a:rPr lang="tr-TR" smtClean="0"/>
              <a:t>29.06.2026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BA4F310-FE9D-CC16-70B4-D041ACAAA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8B96A9E-9BEE-E670-968F-07F2C38802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5392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C11DA66-4CCE-0CB4-CEDC-B5AA1A2F12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F018BCED-8DE2-E630-5E15-A3245F1DCE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47C6CEDD-56D7-BC1D-BDDF-2E1B2B31A8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4875058-3196-77D7-17DB-F7178CD53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E3729-A6D0-495D-9E61-3AF7C98C397D}" type="datetime1">
              <a:rPr lang="tr-TR" smtClean="0"/>
              <a:t>29.06.2026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944AB686-4DE8-EDCC-5632-54208EEDB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D545446-2DBC-404F-F411-E91F31B68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5138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6D8BB320-C01A-B5BA-12FD-ACB20B5D2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8720" y="365125"/>
            <a:ext cx="1016508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/>
              <a:t>Örnek: Yaratıcı Drama Nedir?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8128440-113F-0F80-D1AC-FA752BE186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88718" y="1825625"/>
            <a:ext cx="10165081" cy="4351338"/>
          </a:xfrm>
          <a:prstGeom prst="rect">
            <a:avLst/>
          </a:prstGeom>
          <a:ln w="38100">
            <a:solidFill>
              <a:srgbClr val="FF0000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algn="just" rtl="0">
              <a:lnSpc>
                <a:spcPct val="150000"/>
              </a:lnSpc>
            </a:pPr>
            <a:r>
              <a:rPr lang="tr-TR" dirty="0"/>
              <a:t>Öğrencinin yaratıcılığını geliştiren, onu yetiştiren ve hayata hazırlayan drama, eğitimde hem bir alanı hem bir dersi hem de bir öğretim yöntemini ifade etmektedir.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831AEE0-5E25-4FE1-CF64-2294D1C6C5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AF3AAA5-FDBF-4123-A916-9B2C93523EBE}" type="datetime1">
              <a:rPr lang="tr-TR" smtClean="0"/>
              <a:t>29.06.2026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F9C75FE-F87C-1F36-7D66-0644FA4FF8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BDA2A62-1CBE-7898-AB5C-1903001AE3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722D2BD5-3696-0BBF-09CA-69AB4753533B}"/>
              </a:ext>
            </a:extLst>
          </p:cNvPr>
          <p:cNvPicPr/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884" y="99980"/>
            <a:ext cx="885781" cy="91500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89275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just" defTabSz="914400" rtl="0" eaLnBrk="1" latinLnBrk="0" hangingPunct="1">
        <a:lnSpc>
          <a:spcPct val="15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95D34CA6-FDA0-E955-66CA-DB52D022F3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/>
              <a:t>Kaynaklar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C7EB061-EB1F-DC63-13F9-FE0326806E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4"/>
            <a:r>
              <a:rPr lang="tr-TR" dirty="0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1847DA7-9457-2F13-92E2-D3127D3F2C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3518641-3DC2-4FDE-A7C3-A837FBA3D6E8}" type="datetimeFigureOut">
              <a:rPr lang="tr-TR" smtClean="0"/>
              <a:t>29.06.2026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36D99CD-621F-DB9D-2CD9-9C432FFE99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3F08739-1DC1-C634-E855-9B80C65B4C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9728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E65487D-5BCD-F4CC-009E-7744BFF3DC2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SİBER GÜVENLİK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6A3BE055-7531-60B0-E21B-FEE6BCB9106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HAFTA 14</a:t>
            </a:r>
          </a:p>
        </p:txBody>
      </p:sp>
    </p:spTree>
    <p:extLst>
      <p:ext uri="{BB962C8B-B14F-4D97-AF65-F5344CB8AC3E}">
        <p14:creationId xmlns:p14="http://schemas.microsoft.com/office/powerpoint/2010/main" val="40580744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F2B38AA-B24F-023E-52CB-38119C42A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2AC4610-C018-DEF8-B0E1-91A61AAB7D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Baykara, M., &amp; </a:t>
            </a:r>
            <a:r>
              <a:rPr lang="tr-TR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Daş</a:t>
            </a:r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 R. (2019). Saldırı tespit ve engelleme araçlarının incelenmesi. </a:t>
            </a:r>
            <a:r>
              <a:rPr lang="tr-TR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Dicle Üniversitesi Mühendislik Fakültesi Mühendislik Dergisi</a:t>
            </a:r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 </a:t>
            </a:r>
            <a:r>
              <a:rPr lang="tr-TR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10</a:t>
            </a:r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(1), 57-75. </a:t>
            </a:r>
          </a:p>
          <a:p>
            <a:r>
              <a:rPr lang="tr-TR" dirty="0">
                <a:solidFill>
                  <a:srgbClr val="222222"/>
                </a:solidFill>
                <a:latin typeface="Arial" panose="020B0604020202020204" pitchFamily="34" charset="0"/>
              </a:rPr>
              <a:t>Olcay, İ., &amp; </a:t>
            </a:r>
            <a:r>
              <a:rPr lang="tr-TR" dirty="0" err="1">
                <a:solidFill>
                  <a:srgbClr val="222222"/>
                </a:solidFill>
                <a:latin typeface="Arial" panose="020B0604020202020204" pitchFamily="34" charset="0"/>
              </a:rPr>
              <a:t>Yolaçan</a:t>
            </a:r>
            <a:r>
              <a:rPr lang="tr-TR" dirty="0">
                <a:solidFill>
                  <a:srgbClr val="222222"/>
                </a:solidFill>
                <a:latin typeface="Arial" panose="020B0604020202020204" pitchFamily="34" charset="0"/>
              </a:rPr>
              <a:t>, E. N. (2026). XSS Saldırılarını Tespit Etmede Başarıyı Artırmak için Makine Öğrenme Tabanlı </a:t>
            </a:r>
            <a:r>
              <a:rPr lang="tr-TR" dirty="0" err="1">
                <a:solidFill>
                  <a:srgbClr val="222222"/>
                </a:solidFill>
                <a:latin typeface="Arial" panose="020B0604020202020204" pitchFamily="34" charset="0"/>
              </a:rPr>
              <a:t>Hibrit</a:t>
            </a:r>
            <a:r>
              <a:rPr lang="tr-TR" dirty="0">
                <a:solidFill>
                  <a:srgbClr val="222222"/>
                </a:solidFill>
                <a:latin typeface="Arial" panose="020B0604020202020204" pitchFamily="34" charset="0"/>
              </a:rPr>
              <a:t> Yaklaşım. </a:t>
            </a:r>
            <a:r>
              <a:rPr lang="tr-TR" i="1" dirty="0">
                <a:solidFill>
                  <a:srgbClr val="222222"/>
                </a:solidFill>
                <a:latin typeface="Arial" panose="020B0604020202020204" pitchFamily="34" charset="0"/>
              </a:rPr>
              <a:t>Fırat Üniversitesi Mühendislik Bilimleri Dergisi</a:t>
            </a:r>
            <a:r>
              <a:rPr lang="tr-TR" dirty="0">
                <a:solidFill>
                  <a:srgbClr val="222222"/>
                </a:solidFill>
                <a:latin typeface="Arial" panose="020B0604020202020204" pitchFamily="34" charset="0"/>
              </a:rPr>
              <a:t>, </a:t>
            </a:r>
            <a:r>
              <a:rPr lang="tr-TR" i="1" dirty="0">
                <a:solidFill>
                  <a:srgbClr val="222222"/>
                </a:solidFill>
                <a:latin typeface="Arial" panose="020B0604020202020204" pitchFamily="34" charset="0"/>
              </a:rPr>
              <a:t>38</a:t>
            </a:r>
            <a:r>
              <a:rPr lang="tr-TR" dirty="0">
                <a:solidFill>
                  <a:srgbClr val="222222"/>
                </a:solidFill>
                <a:latin typeface="Arial" panose="020B0604020202020204" pitchFamily="34" charset="0"/>
              </a:rPr>
              <a:t>(1), 121-138.</a:t>
            </a:r>
          </a:p>
          <a:p>
            <a:r>
              <a:rPr lang="tr-TR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Özekes</a:t>
            </a:r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 S., &amp; Karakoç, E. N. (2019). Makine öğrenmesi yöntemleriyle anormal ağ trafiğinin tespit edilmesi. </a:t>
            </a:r>
            <a:r>
              <a:rPr lang="tr-TR" b="0" i="1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Duzce</a:t>
            </a:r>
            <a:r>
              <a:rPr lang="tr-TR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tr-TR" b="0" i="1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University</a:t>
            </a:r>
            <a:r>
              <a:rPr lang="tr-TR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tr-TR" b="0" i="1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Journal</a:t>
            </a:r>
            <a:r>
              <a:rPr lang="tr-TR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of </a:t>
            </a:r>
            <a:r>
              <a:rPr lang="tr-TR" b="0" i="1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Science</a:t>
            </a:r>
            <a:r>
              <a:rPr lang="tr-TR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tr-TR" b="0" i="1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and</a:t>
            </a:r>
            <a:r>
              <a:rPr lang="tr-TR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tr-TR" b="0" i="1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Technology</a:t>
            </a:r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 </a:t>
            </a:r>
            <a:r>
              <a:rPr lang="tr-TR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7</a:t>
            </a:r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(1), 566-576.</a:t>
            </a:r>
          </a:p>
          <a:p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Yiğit, T., &amp; Akyıldız, M. (2014). Sızma Testleri İçin Bir Model Ağ Üzerinde Siber Saldırı Senaryolarının Değerlendirilmesi. </a:t>
            </a:r>
            <a:r>
              <a:rPr lang="tr-TR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Süleyman Demirel Üniversitesi Fen Bilimleri Enstitüsü Dergisi</a:t>
            </a:r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 </a:t>
            </a:r>
            <a:r>
              <a:rPr lang="tr-TR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18</a:t>
            </a:r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(1), 14-21.</a:t>
            </a:r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5DD8FA2-F298-9260-8685-28D1E73CBB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29.06.2026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2FDE5D5-0EF5-52EE-99D5-FF53B6287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10</a:t>
            </a:fld>
            <a:endParaRPr lang="tr-TR"/>
          </a:p>
        </p:txBody>
      </p:sp>
      <p:sp>
        <p:nvSpPr>
          <p:cNvPr id="7" name="Alt Bilgi Yer Tutucusu 4">
            <a:extLst>
              <a:ext uri="{FF2B5EF4-FFF2-40B4-BE49-F238E27FC236}">
                <a16:creationId xmlns:a16="http://schemas.microsoft.com/office/drawing/2014/main" id="{236327A8-312C-44C0-95CB-7D4DBBA01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</a:t>
            </a:r>
          </a:p>
        </p:txBody>
      </p:sp>
    </p:spTree>
    <p:extLst>
      <p:ext uri="{BB962C8B-B14F-4D97-AF65-F5344CB8AC3E}">
        <p14:creationId xmlns:p14="http://schemas.microsoft.com/office/powerpoint/2010/main" val="28317258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>
            <a:extLst>
              <a:ext uri="{FF2B5EF4-FFF2-40B4-BE49-F238E27FC236}">
                <a16:creationId xmlns:a16="http://schemas.microsoft.com/office/drawing/2014/main" id="{C6D8EC20-82C3-82C7-B882-344F5E19DBE7}"/>
              </a:ext>
            </a:extLst>
          </p:cNvPr>
          <p:cNvSpPr txBox="1"/>
          <p:nvPr/>
        </p:nvSpPr>
        <p:spPr>
          <a:xfrm>
            <a:off x="3047189" y="3244334"/>
            <a:ext cx="65151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6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TEŞEKKÜRLER</a:t>
            </a:r>
          </a:p>
        </p:txBody>
      </p:sp>
      <p:pic>
        <p:nvPicPr>
          <p:cNvPr id="6" name="Resim 5">
            <a:extLst>
              <a:ext uri="{FF2B5EF4-FFF2-40B4-BE49-F238E27FC236}">
                <a16:creationId xmlns:a16="http://schemas.microsoft.com/office/drawing/2014/main" id="{AE451C86-62C0-1BD8-BBCC-001DC7CFFFEA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924" y="161784"/>
            <a:ext cx="883212" cy="877892"/>
          </a:xfrm>
          <a:prstGeom prst="rect">
            <a:avLst/>
          </a:prstGeom>
          <a:noFill/>
        </p:spPr>
      </p:pic>
      <p:sp>
        <p:nvSpPr>
          <p:cNvPr id="7" name="Alt Bilgi Yer Tutucusu 4">
            <a:extLst>
              <a:ext uri="{FF2B5EF4-FFF2-40B4-BE49-F238E27FC236}">
                <a16:creationId xmlns:a16="http://schemas.microsoft.com/office/drawing/2014/main" id="{9F8CCAAB-7389-4B39-A5C0-CE1CAC29A6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ALP/ysurmelioglu@kastamonu.edu.tr</a:t>
            </a:r>
          </a:p>
        </p:txBody>
      </p:sp>
    </p:spTree>
    <p:extLst>
      <p:ext uri="{BB962C8B-B14F-4D97-AF65-F5344CB8AC3E}">
        <p14:creationId xmlns:p14="http://schemas.microsoft.com/office/powerpoint/2010/main" val="34988636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0002D10-CDEE-630F-84E8-315F610ED7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AĞ SALDIRILARI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29ECFE3-8E08-29DC-717C-FDDC26AC9E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Ağlara yönelik saldırılar, farklı yöntem ve teknikler kullanılarak gerçekleştirilebilir. </a:t>
            </a:r>
          </a:p>
          <a:p>
            <a:r>
              <a:rPr lang="tr-TR" dirty="0"/>
              <a:t>Bu saldırılar; amaçlarına, uygulanan saldırı yöntemlerine ve hedef aldıkları ağ bileşenlerine göre çeşitli kategoriler altında sınıflandırılmaktadır.</a:t>
            </a:r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124543B-6AFE-55A3-80A0-09DB04541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29.06.2026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175ADDD-A240-51FF-6001-D894A710A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53155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Keşif Saldırıları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Bu saldırılar aracılığıyla ağın yapısı, aktif cihazlar, açık bağlantı noktaları, kullanılan yazılımlar, kullanıcılar ve olası güvenlik açıkları hakkında bilgi edinilebilir. </a:t>
            </a:r>
          </a:p>
          <a:p>
            <a:r>
              <a:rPr lang="tr-TR" dirty="0"/>
              <a:t>Elde edilen bilgiler, hedefe yönelik daha kapsamlı ve gelişmiş saldırıların planlanmasında kullanılabilir. 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29.06.2026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3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421466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5F21411-CC20-1EDC-B019-36002D366D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Erişim Saldırıları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7AF6EBC-B0AD-1BF7-A21E-BCA228DB5D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Saldırganların bir sistem, ağ, uygulama veya hizmete yetkisiz biçimde erişmek amacıyla gerçekleştirdikleri girişimlerdir. </a:t>
            </a:r>
          </a:p>
          <a:p>
            <a:r>
              <a:rPr lang="tr-TR" dirty="0"/>
              <a:t>Bu saldırılar; gizli verilere ulaşmak, kullanıcı hesaplarını ele geçirmek, yetki düzeyini artırmak veya hedef sistem üzerinde kontrol sağlamak amacıyla uygulanabilir. 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8546322-2117-7BF5-3094-0B71443E67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29.06.2026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654D836-DB8A-42C8-6B7E-8B682DC726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93028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BD234CF-DC2B-44CA-AA23-7B51903FDB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Erişim Saldırıları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F048B7D-29F3-48D3-8841-D306EAF37F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Yaygın olarak karşılaşılan erişim saldırılarından bazıları:</a:t>
            </a:r>
          </a:p>
          <a:p>
            <a:pPr lvl="1"/>
            <a:r>
              <a:rPr lang="tr-TR" dirty="0"/>
              <a:t>Brute Force Saldırıları</a:t>
            </a:r>
          </a:p>
          <a:p>
            <a:pPr lvl="1"/>
            <a:r>
              <a:rPr lang="tr-TR" dirty="0" err="1"/>
              <a:t>Password</a:t>
            </a:r>
            <a:r>
              <a:rPr lang="tr-TR" dirty="0"/>
              <a:t> </a:t>
            </a:r>
            <a:r>
              <a:rPr lang="tr-TR" dirty="0" err="1"/>
              <a:t>Guessing</a:t>
            </a:r>
            <a:r>
              <a:rPr lang="tr-TR" dirty="0"/>
              <a:t> (Parola Tahmini)</a:t>
            </a:r>
          </a:p>
          <a:p>
            <a:pPr lvl="1"/>
            <a:r>
              <a:rPr lang="tr-TR" dirty="0" err="1"/>
              <a:t>Credential</a:t>
            </a:r>
            <a:r>
              <a:rPr lang="tr-TR" dirty="0"/>
              <a:t> </a:t>
            </a:r>
            <a:r>
              <a:rPr lang="tr-TR" dirty="0" err="1"/>
              <a:t>Stuffing</a:t>
            </a:r>
            <a:endParaRPr lang="tr-TR" dirty="0"/>
          </a:p>
          <a:p>
            <a:pPr lvl="1"/>
            <a:r>
              <a:rPr lang="tr-TR" dirty="0" err="1"/>
              <a:t>Session</a:t>
            </a:r>
            <a:r>
              <a:rPr lang="tr-TR" dirty="0"/>
              <a:t> </a:t>
            </a:r>
            <a:r>
              <a:rPr lang="tr-TR" dirty="0" err="1"/>
              <a:t>Hijacking</a:t>
            </a:r>
            <a:endParaRPr lang="tr-TR" dirty="0"/>
          </a:p>
          <a:p>
            <a:pPr lvl="1"/>
            <a:r>
              <a:rPr lang="tr-TR" dirty="0" err="1"/>
              <a:t>Cookie</a:t>
            </a:r>
            <a:r>
              <a:rPr lang="tr-TR" dirty="0"/>
              <a:t> </a:t>
            </a:r>
            <a:r>
              <a:rPr lang="tr-TR" dirty="0" err="1"/>
              <a:t>Theft</a:t>
            </a:r>
            <a:endParaRPr lang="tr-TR" dirty="0"/>
          </a:p>
          <a:p>
            <a:pPr lvl="1"/>
            <a:r>
              <a:rPr lang="tr-TR" dirty="0"/>
              <a:t>Cross-Site </a:t>
            </a:r>
            <a:r>
              <a:rPr lang="tr-TR" dirty="0" err="1"/>
              <a:t>Request</a:t>
            </a:r>
            <a:r>
              <a:rPr lang="tr-TR" dirty="0"/>
              <a:t> </a:t>
            </a:r>
            <a:r>
              <a:rPr lang="tr-TR" dirty="0" err="1"/>
              <a:t>Forgery</a:t>
            </a:r>
            <a:endParaRPr lang="tr-TR" dirty="0"/>
          </a:p>
          <a:p>
            <a:pPr lvl="1"/>
            <a:r>
              <a:rPr lang="tr-TR" dirty="0"/>
              <a:t>…</a:t>
            </a:r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D6AB016-EAD6-492E-A6A9-8178A999BF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29.06.2026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B6B9BF4-4BB4-4F96-9723-F3DACB0C2F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Öğr. Üyesi Yeşim ALP</a:t>
            </a:r>
            <a:endParaRPr lang="tr-TR" dirty="0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C433BA9-1B15-417F-B34E-2D1AC06ABF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23270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4F9D6F7-22D0-6490-1F9D-BDCF64E73F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ANAHTARLAMA (SWİTCHİNG) ZAFİYETLERİ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BFBBE60-3E43-3FF3-7E34-0BC74288A3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Ağ anahtarları, son kullanıcı cihazlarının ağ altyapısına bağlandığı temel bileşenlerden biridir. </a:t>
            </a:r>
          </a:p>
          <a:p>
            <a:r>
              <a:rPr lang="tr-TR" dirty="0"/>
              <a:t>Bu nedenle anahtarların güvenliğinin yeterince sağlanmaması, ağın tamamını etkileyebilecek önemli güvenlik açıklarına yol açabilir. </a:t>
            </a:r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F3EA28B-B8B6-8069-841D-D6691644C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29.06.2026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9BD4906-54E6-C0E8-F2B1-EFCA88D15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89829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4F9D6F7-22D0-6490-1F9D-BDCF64E73F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ANAHTARLAMA (SWİTCHİNG) ZAFİYETLERİ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BFBBE60-3E43-3FF3-7E34-0BC74288A3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Anahtarlara yönelik saldırılar; ağ trafiğini izleme, yönlendirme işlemlerini manipüle etme, yetkisiz erişim sağlama veya hizmet sürekliliğini bozma gibi farklı amaçlarla gerçekleştirilebilir. </a:t>
            </a:r>
          </a:p>
          <a:p>
            <a:r>
              <a:rPr lang="tr-TR" dirty="0"/>
              <a:t>Ağ güvenliği açısından ciddi riskler oluşturan başlıca anahtar saldırıları aşağıda açıklanmıştır.</a:t>
            </a:r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F3EA28B-B8B6-8069-841D-D6691644C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29.06.2026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9BD4906-54E6-C0E8-F2B1-EFCA88D15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98989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FFABAFA-E8FA-16C6-EC4D-08B5985295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Yönlendirme (Routing) Zafiyetleri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4EA5FD5-E5B8-6F36-CDA4-73CF318922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Yönlendirme, IP paketlerinin kaynak ağdan uygun hedefe ulaşmasını sağlayan ve yönlendiriciler (</a:t>
            </a:r>
            <a:r>
              <a:rPr lang="tr-TR" dirty="0" err="1"/>
              <a:t>router</a:t>
            </a:r>
            <a:r>
              <a:rPr lang="tr-TR" dirty="0"/>
              <a:t>) tarafından gerçekleştirilen temel bir ağ işlemidir. </a:t>
            </a:r>
          </a:p>
          <a:p>
            <a:r>
              <a:rPr lang="tr-TR" dirty="0"/>
              <a:t>Yönlendirme süreci, ağ güvenliği açısından önemli bir saldırı yüzeyi oluşturabilir.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68C1D27-BA44-C66A-CE58-7C732EDC82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29.06.2026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F12BD71-D4A6-F666-16EF-2738170453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8</a:t>
            </a:fld>
            <a:endParaRPr lang="tr-TR"/>
          </a:p>
        </p:txBody>
      </p:sp>
      <p:sp>
        <p:nvSpPr>
          <p:cNvPr id="7" name="Alt Bilgi Yer Tutucusu 4">
            <a:extLst>
              <a:ext uri="{FF2B5EF4-FFF2-40B4-BE49-F238E27FC236}">
                <a16:creationId xmlns:a16="http://schemas.microsoft.com/office/drawing/2014/main" id="{7AAE1704-61B1-47B8-B6DC-1A350AB7D0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</a:t>
            </a:r>
          </a:p>
        </p:txBody>
      </p:sp>
    </p:spTree>
    <p:extLst>
      <p:ext uri="{BB962C8B-B14F-4D97-AF65-F5344CB8AC3E}">
        <p14:creationId xmlns:p14="http://schemas.microsoft.com/office/powerpoint/2010/main" val="3708808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346F82E-9A20-E9CF-9614-1D5400D37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Kablosuz Zafiyetler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934BB17-C4C1-88FD-91B6-02F9A18F06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Kablosuz ağlar, iletişimin radyo dalgaları üzerinden gerçekleştirilmesi nedeniyle kendilerine özgü güvenlik riskleri taşımaktadır. </a:t>
            </a:r>
          </a:p>
          <a:p>
            <a:r>
              <a:rPr lang="tr-TR" dirty="0"/>
              <a:t>Bu ağlara yönelik saldırılar; kablosuz iletişim protokollerindeki, kimlik doğrulama mekanizmalarındaki ve güvenlik yapılandırmalarındaki zayıflıklardan yararlanılarak gerçekleştirilebilir. 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6B70C00-5AF7-1338-9A71-2C4E4C221A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29.06.2026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30383B3-9CB7-E608-C782-1356BD4352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9</a:t>
            </a:fld>
            <a:endParaRPr lang="tr-TR"/>
          </a:p>
        </p:txBody>
      </p:sp>
      <p:sp>
        <p:nvSpPr>
          <p:cNvPr id="7" name="Alt Bilgi Yer Tutucusu 4">
            <a:extLst>
              <a:ext uri="{FF2B5EF4-FFF2-40B4-BE49-F238E27FC236}">
                <a16:creationId xmlns:a16="http://schemas.microsoft.com/office/drawing/2014/main" id="{520CB48C-DEB0-42E4-8B3D-A2373E979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</a:t>
            </a:r>
          </a:p>
        </p:txBody>
      </p:sp>
    </p:spTree>
    <p:extLst>
      <p:ext uri="{BB962C8B-B14F-4D97-AF65-F5344CB8AC3E}">
        <p14:creationId xmlns:p14="http://schemas.microsoft.com/office/powerpoint/2010/main" val="223269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Özel Tasarım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499</Words>
  <Application>Microsoft Office PowerPoint</Application>
  <PresentationFormat>Geniş ekran</PresentationFormat>
  <Paragraphs>61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11</vt:i4>
      </vt:variant>
    </vt:vector>
  </HeadingPairs>
  <TitlesOfParts>
    <vt:vector size="16" baseType="lpstr">
      <vt:lpstr>Aptos</vt:lpstr>
      <vt:lpstr>Aptos Display</vt:lpstr>
      <vt:lpstr>Arial</vt:lpstr>
      <vt:lpstr>Office Teması</vt:lpstr>
      <vt:lpstr>Özel Tasarım</vt:lpstr>
      <vt:lpstr>SİBER GÜVENLİK</vt:lpstr>
      <vt:lpstr>AĞ SALDIRILARI</vt:lpstr>
      <vt:lpstr>Keşif Saldırıları</vt:lpstr>
      <vt:lpstr>Erişim Saldırıları</vt:lpstr>
      <vt:lpstr>Erişim Saldırıları</vt:lpstr>
      <vt:lpstr>ANAHTARLAMA (SWİTCHİNG) ZAFİYETLERİ</vt:lpstr>
      <vt:lpstr>ANAHTARLAMA (SWİTCHİNG) ZAFİYETLERİ</vt:lpstr>
      <vt:lpstr>Yönlendirme (Routing) Zafiyetleri</vt:lpstr>
      <vt:lpstr>Kablosuz Zafiyetler</vt:lpstr>
      <vt:lpstr>KAYNAKLAR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SİBER GÜVENLİK</dc:title>
  <dc:creator>EÖ</dc:creator>
  <cp:lastModifiedBy>YS</cp:lastModifiedBy>
  <cp:revision>10</cp:revision>
  <dcterms:created xsi:type="dcterms:W3CDTF">2026-04-02T07:47:59Z</dcterms:created>
  <dcterms:modified xsi:type="dcterms:W3CDTF">2026-06-29T12:32:52Z</dcterms:modified>
</cp:coreProperties>
</file>