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4"/>
  </p:notesMasterIdLst>
  <p:sldIdLst>
    <p:sldId id="256" r:id="rId3"/>
    <p:sldId id="257" r:id="rId4"/>
    <p:sldId id="258" r:id="rId5"/>
    <p:sldId id="259" r:id="rId6"/>
    <p:sldId id="269" r:id="rId7"/>
    <p:sldId id="260" r:id="rId8"/>
    <p:sldId id="268" r:id="rId9"/>
    <p:sldId id="261" r:id="rId10"/>
    <p:sldId id="262" r:id="rId11"/>
    <p:sldId id="265" r:id="rId12"/>
    <p:sldId id="26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0" autoAdjust="0"/>
  </p:normalViewPr>
  <p:slideViewPr>
    <p:cSldViewPr snapToGrid="0">
      <p:cViewPr varScale="1">
        <p:scale>
          <a:sx n="81" d="100"/>
          <a:sy n="81" d="100"/>
        </p:scale>
        <p:origin x="852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29.06.2026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29.06.2026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29.06.2026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SİBER GÜVENLİK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HAFTA 14</a:t>
            </a:r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Baykara, M., &amp; </a:t>
            </a:r>
            <a:r>
              <a:rPr lang="tr-TR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Daş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R. (2019). Saldırı tespit ve engelleme araçlarının incelenmesi.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Dicle Üniversitesi Mühendislik Fakültesi Mühendislik Dergisi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10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(1), 57-75. </a:t>
            </a:r>
          </a:p>
          <a:p>
            <a:r>
              <a:rPr lang="tr-TR" dirty="0">
                <a:solidFill>
                  <a:srgbClr val="222222"/>
                </a:solidFill>
                <a:latin typeface="Arial" panose="020B0604020202020204" pitchFamily="34" charset="0"/>
              </a:rPr>
              <a:t>Olcay, İ., &amp; </a:t>
            </a:r>
            <a:r>
              <a:rPr lang="tr-TR" dirty="0" err="1">
                <a:solidFill>
                  <a:srgbClr val="222222"/>
                </a:solidFill>
                <a:latin typeface="Arial" panose="020B0604020202020204" pitchFamily="34" charset="0"/>
              </a:rPr>
              <a:t>Yolaçan</a:t>
            </a:r>
            <a:r>
              <a:rPr lang="tr-TR" dirty="0">
                <a:solidFill>
                  <a:srgbClr val="222222"/>
                </a:solidFill>
                <a:latin typeface="Arial" panose="020B0604020202020204" pitchFamily="34" charset="0"/>
              </a:rPr>
              <a:t>, E. N. (2026). XSS Saldırılarını Tespit Etmede Başarıyı Artırmak için Makine Öğrenme Tabanlı </a:t>
            </a:r>
            <a:r>
              <a:rPr lang="tr-TR" dirty="0" err="1">
                <a:solidFill>
                  <a:srgbClr val="222222"/>
                </a:solidFill>
                <a:latin typeface="Arial" panose="020B0604020202020204" pitchFamily="34" charset="0"/>
              </a:rPr>
              <a:t>Hibrit</a:t>
            </a:r>
            <a:r>
              <a:rPr lang="tr-TR" dirty="0">
                <a:solidFill>
                  <a:srgbClr val="222222"/>
                </a:solidFill>
                <a:latin typeface="Arial" panose="020B0604020202020204" pitchFamily="34" charset="0"/>
              </a:rPr>
              <a:t> Yaklaşım. </a:t>
            </a:r>
            <a:r>
              <a:rPr lang="tr-TR" i="1" dirty="0">
                <a:solidFill>
                  <a:srgbClr val="222222"/>
                </a:solidFill>
                <a:latin typeface="Arial" panose="020B0604020202020204" pitchFamily="34" charset="0"/>
              </a:rPr>
              <a:t>Fırat Üniversitesi Mühendislik Bilimleri Dergisi</a:t>
            </a:r>
            <a:r>
              <a:rPr lang="tr-TR" dirty="0">
                <a:solidFill>
                  <a:srgbClr val="222222"/>
                </a:solidFill>
                <a:latin typeface="Arial" panose="020B0604020202020204" pitchFamily="34" charset="0"/>
              </a:rPr>
              <a:t>, </a:t>
            </a:r>
            <a:r>
              <a:rPr lang="tr-TR" i="1" dirty="0">
                <a:solidFill>
                  <a:srgbClr val="222222"/>
                </a:solidFill>
                <a:latin typeface="Arial" panose="020B0604020202020204" pitchFamily="34" charset="0"/>
              </a:rPr>
              <a:t>38</a:t>
            </a:r>
            <a:r>
              <a:rPr lang="tr-TR" dirty="0">
                <a:solidFill>
                  <a:srgbClr val="222222"/>
                </a:solidFill>
                <a:latin typeface="Arial" panose="020B0604020202020204" pitchFamily="34" charset="0"/>
              </a:rPr>
              <a:t>(1), 121-138.</a:t>
            </a:r>
          </a:p>
          <a:p>
            <a:r>
              <a:rPr lang="tr-TR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Özekes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S., &amp; Karakoç, E. N. (2019). Makine öğrenmesi yöntemleriyle anormal ağ trafiğinin tespit edilmesi. </a:t>
            </a:r>
            <a:r>
              <a:rPr lang="tr-TR" b="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Duzce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tr-TR" b="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University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tr-TR" b="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Journal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of </a:t>
            </a:r>
            <a:r>
              <a:rPr lang="tr-TR" b="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Science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tr-TR" b="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and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tr-TR" b="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Technology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7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(1), 566-576.</a:t>
            </a:r>
          </a:p>
          <a:p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Yiğit, T., &amp; Akyıldız, M. (2014). Sızma Testleri İçin Bir Model Ağ Üzerinde Siber Saldırı Senaryolarının Değerlendirilmesi.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Süleyman Demirel Üniversitesi Fen Bilimleri Enstitüsü Dergisi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18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(1), 14-21.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236327A8-312C-44C0-95CB-7D4DBBA01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9F8CCAAB-7389-4B39-A5C0-CE1CAC29A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ALP/ysurmelioglu@kastamonu.edu.tr</a:t>
            </a:r>
          </a:p>
        </p:txBody>
      </p:sp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AĞ SALDIRILARI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9ECFE3-8E08-29DC-717C-FDDC26AC9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Ağlara yönelik saldırılar, farklı yöntem ve teknikler kullanılarak gerçekleştirilebilir. </a:t>
            </a:r>
          </a:p>
          <a:p>
            <a:r>
              <a:rPr lang="tr-TR" dirty="0"/>
              <a:t>Bu saldırılar; amaçlarına, uygulanan saldırı yöntemlerine ve hedef aldıkları ağ bileşenlerine göre çeşitli kategoriler altında sınıflandırılmaktadır.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5315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Keşif Saldırıları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saldırılar aracılığıyla ağın yapısı, aktif cihazlar, açık bağlantı noktaları, kullanılan yazılımlar, kullanıcılar ve olası güvenlik açıkları hakkında bilgi edinilebilir. </a:t>
            </a:r>
          </a:p>
          <a:p>
            <a:r>
              <a:rPr lang="tr-TR" dirty="0"/>
              <a:t>Elde edilen bilgiler, hedefe yönelik daha kapsamlı ve gelişmiş saldırıların planlanmasında kullanılabilir.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146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F21411-CC20-1EDC-B019-36002D366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Erişim Saldırıları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AF6EBC-B0AD-1BF7-A21E-BCA228DB5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Saldırganların bir sistem, ağ, uygulama veya hizmete yetkisiz biçimde erişmek amacıyla gerçekleştirdikleri girişimlerdir. </a:t>
            </a:r>
          </a:p>
          <a:p>
            <a:r>
              <a:rPr lang="tr-TR" dirty="0"/>
              <a:t>Bu saldırılar; gizli verilere ulaşmak, kullanıcı hesaplarını ele geçirmek, yetki düzeyini artırmak veya hedef sistem üzerinde kontrol sağlamak amacıyla uygulanabilir.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8546322-2117-7BF5-3094-0B71443E6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654D836-DB8A-42C8-6B7E-8B682DC72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9302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D234CF-DC2B-44CA-AA23-7B51903FD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Erişim Saldırıları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F048B7D-29F3-48D3-8841-D306EAF37F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Yaygın olarak karşılaşılan erişim saldırılarından bazıları:</a:t>
            </a:r>
          </a:p>
          <a:p>
            <a:pPr lvl="1"/>
            <a:r>
              <a:rPr lang="tr-TR" dirty="0"/>
              <a:t>Brute Force Saldırıları</a:t>
            </a:r>
          </a:p>
          <a:p>
            <a:pPr lvl="1"/>
            <a:r>
              <a:rPr lang="tr-TR" dirty="0" err="1"/>
              <a:t>Password</a:t>
            </a:r>
            <a:r>
              <a:rPr lang="tr-TR" dirty="0"/>
              <a:t> </a:t>
            </a:r>
            <a:r>
              <a:rPr lang="tr-TR" dirty="0" err="1"/>
              <a:t>Guessing</a:t>
            </a:r>
            <a:r>
              <a:rPr lang="tr-TR" dirty="0"/>
              <a:t> (Parola Tahmini)</a:t>
            </a:r>
          </a:p>
          <a:p>
            <a:pPr lvl="1"/>
            <a:r>
              <a:rPr lang="tr-TR" dirty="0" err="1"/>
              <a:t>Credential</a:t>
            </a:r>
            <a:r>
              <a:rPr lang="tr-TR" dirty="0"/>
              <a:t> </a:t>
            </a:r>
            <a:r>
              <a:rPr lang="tr-TR" dirty="0" err="1"/>
              <a:t>Stuffing</a:t>
            </a:r>
            <a:endParaRPr lang="tr-TR" dirty="0"/>
          </a:p>
          <a:p>
            <a:pPr lvl="1"/>
            <a:r>
              <a:rPr lang="tr-TR" dirty="0" err="1"/>
              <a:t>Session</a:t>
            </a:r>
            <a:r>
              <a:rPr lang="tr-TR" dirty="0"/>
              <a:t> </a:t>
            </a:r>
            <a:r>
              <a:rPr lang="tr-TR" dirty="0" err="1"/>
              <a:t>Hijacking</a:t>
            </a:r>
            <a:endParaRPr lang="tr-TR" dirty="0"/>
          </a:p>
          <a:p>
            <a:pPr lvl="1"/>
            <a:r>
              <a:rPr lang="tr-TR" dirty="0" err="1"/>
              <a:t>Cookie</a:t>
            </a:r>
            <a:r>
              <a:rPr lang="tr-TR" dirty="0"/>
              <a:t> </a:t>
            </a:r>
            <a:r>
              <a:rPr lang="tr-TR" dirty="0" err="1"/>
              <a:t>Theft</a:t>
            </a:r>
            <a:endParaRPr lang="tr-TR" dirty="0"/>
          </a:p>
          <a:p>
            <a:pPr lvl="1"/>
            <a:r>
              <a:rPr lang="tr-TR" dirty="0"/>
              <a:t>Cross-Site </a:t>
            </a:r>
            <a:r>
              <a:rPr lang="tr-TR" dirty="0" err="1"/>
              <a:t>Request</a:t>
            </a:r>
            <a:r>
              <a:rPr lang="tr-TR" dirty="0"/>
              <a:t> </a:t>
            </a:r>
            <a:r>
              <a:rPr lang="tr-TR" dirty="0" err="1"/>
              <a:t>Forgery</a:t>
            </a:r>
            <a:endParaRPr lang="tr-TR" dirty="0"/>
          </a:p>
          <a:p>
            <a:pPr lvl="1"/>
            <a:r>
              <a:rPr lang="tr-TR" dirty="0"/>
              <a:t>…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D6AB016-EAD6-492E-A6A9-8178A999B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B6B9BF4-4BB4-4F96-9723-F3DACB0C2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Yeşim ALP</a:t>
            </a:r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C433BA9-1B15-417F-B34E-2D1AC06AB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2327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F9D6F7-22D0-6490-1F9D-BDCF64E73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ANAHTARLAMA (SWİTCHİNG) ZAFİYETLERİ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FBBE60-3E43-3FF3-7E34-0BC74288A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Ağ anahtarları, son kullanıcı cihazlarının ağ altyapısına bağlandığı temel bileşenlerden biridir. </a:t>
            </a:r>
          </a:p>
          <a:p>
            <a:r>
              <a:rPr lang="tr-TR" dirty="0"/>
              <a:t>Bu nedenle anahtarların güvenliğinin yeterince sağlanmaması, ağın tamamını etkileyebilecek önemli güvenlik açıklarına yol açabilir. 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F3EA28B-B8B6-8069-841D-D6691644C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9BD4906-54E6-C0E8-F2B1-EFCA88D15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8982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F9D6F7-22D0-6490-1F9D-BDCF64E73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ANAHTARLAMA (SWİTCHİNG) ZAFİYETLERİ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FBBE60-3E43-3FF3-7E34-0BC74288A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Anahtarlara yönelik saldırılar; ağ trafiğini izleme, yönlendirme işlemlerini manipüle etme, yetkisiz erişim sağlama veya hizmet sürekliliğini bozma gibi farklı amaçlarla gerçekleştirilebilir. </a:t>
            </a:r>
          </a:p>
          <a:p>
            <a:r>
              <a:rPr lang="tr-TR" dirty="0"/>
              <a:t>Ağ güvenliği açısından ciddi riskler oluşturan başlıca anahtar saldırıları aşağıda açıklanmıştır.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F3EA28B-B8B6-8069-841D-D6691644C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9BD4906-54E6-C0E8-F2B1-EFCA88D15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9898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FABAFA-E8FA-16C6-EC4D-08B598529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Yönlendirme (Routing) Zafiyetleri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EA5FD5-E5B8-6F36-CDA4-73CF31892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Yönlendirme, IP paketlerinin kaynak ağdan uygun hedefe ulaşmasını sağlayan ve yönlendiriciler (</a:t>
            </a:r>
            <a:r>
              <a:rPr lang="tr-TR" dirty="0" err="1"/>
              <a:t>router</a:t>
            </a:r>
            <a:r>
              <a:rPr lang="tr-TR" dirty="0"/>
              <a:t>) tarafından gerçekleştirilen temel bir ağ işlemidir. </a:t>
            </a:r>
          </a:p>
          <a:p>
            <a:r>
              <a:rPr lang="tr-TR" dirty="0"/>
              <a:t>Yönlendirme süreci, ağ güvenliği açısından önemli bir saldırı yüzeyi oluşturabilir.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68C1D27-BA44-C66A-CE58-7C732EDC8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F12BD71-D4A6-F666-16EF-273817045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7AAE1704-61B1-47B8-B6DC-1A350AB7D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3708808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46F82E-9A20-E9CF-9614-1D5400D37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Kablosuz Zafiyetler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934BB17-C4C1-88FD-91B6-02F9A18F0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Kablosuz ağlar, iletişimin radyo dalgaları üzerinden gerçekleştirilmesi nedeniyle kendilerine özgü güvenlik riskleri taşımaktadır. </a:t>
            </a:r>
          </a:p>
          <a:p>
            <a:r>
              <a:rPr lang="tr-TR" dirty="0"/>
              <a:t>Bu ağlara yönelik saldırılar; kablosuz iletişim protokollerindeki, kimlik doğrulama mekanizmalarındaki ve güvenlik yapılandırmalarındaki zayıflıklardan yararlanılarak gerçekleştirilebilir.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B70C00-5AF7-1338-9A71-2C4E4C221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30383B3-9CB7-E608-C782-1356BD435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520CB48C-DEB0-42E4-8B3D-A2373E979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223269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499</Words>
  <Application>Microsoft Office PowerPoint</Application>
  <PresentationFormat>Geniş ekran</PresentationFormat>
  <Paragraphs>61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Office Teması</vt:lpstr>
      <vt:lpstr>Özel Tasarım</vt:lpstr>
      <vt:lpstr>SİBER GÜVENLİK</vt:lpstr>
      <vt:lpstr>AĞ SALDIRILARI</vt:lpstr>
      <vt:lpstr>Keşif Saldırıları</vt:lpstr>
      <vt:lpstr>Erişim Saldırıları</vt:lpstr>
      <vt:lpstr>Erişim Saldırıları</vt:lpstr>
      <vt:lpstr>ANAHTARLAMA (SWİTCHİNG) ZAFİYETLERİ</vt:lpstr>
      <vt:lpstr>ANAHTARLAMA (SWİTCHİNG) ZAFİYETLERİ</vt:lpstr>
      <vt:lpstr>Yönlendirme (Routing) Zafiyetleri</vt:lpstr>
      <vt:lpstr>Kablosuz Zafiyetler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SİBER GÜVENLİK</dc:title>
  <dc:creator>EÖ</dc:creator>
  <cp:lastModifiedBy>YS</cp:lastModifiedBy>
  <cp:revision>10</cp:revision>
  <dcterms:created xsi:type="dcterms:W3CDTF">2026-04-02T07:47:59Z</dcterms:created>
  <dcterms:modified xsi:type="dcterms:W3CDTF">2026-06-29T12:32:52Z</dcterms:modified>
</cp:coreProperties>
</file>