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9" r:id="rId13"/>
    <p:sldId id="269" r:id="rId14"/>
    <p:sldId id="270" r:id="rId15"/>
    <p:sldId id="271" r:id="rId16"/>
    <p:sldId id="275" r:id="rId17"/>
    <p:sldId id="274" r:id="rId18"/>
    <p:sldId id="26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2. 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Tabanlardan Onluk Tabana Geçiş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0F172A"/>
                </a:solidFill>
                <a:latin typeface="Inter"/>
                <a:ea typeface="Inter"/>
              </a:rPr>
              <a:t>Çözümleme Yöntemi</a:t>
            </a:r>
          </a:p>
          <a:p>
            <a:pPr marL="0" indent="0">
              <a:buNone/>
            </a:pP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Herhangi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onluk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tabana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çevirmek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için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sayının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basamakları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kendi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tabanının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kuvvetleriyle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çarpılarak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toplanır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Sağdaki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küçük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basamak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ile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çarpılırken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, sola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doğru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gidildikçe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üsler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birer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artırılır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15" name="Google Shape;246;p21" descr="image.png">
            <a:extLst>
              <a:ext uri="{FF2B5EF4-FFF2-40B4-BE49-F238E27FC236}">
                <a16:creationId xmlns:a16="http://schemas.microsoft.com/office/drawing/2014/main" id="{13770625-8C6A-4270-BDA2-101ACFDBECF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1400" y="5272792"/>
            <a:ext cx="53340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61;p21" descr="image.png">
            <a:extLst>
              <a:ext uri="{FF2B5EF4-FFF2-40B4-BE49-F238E27FC236}">
                <a16:creationId xmlns:a16="http://schemas.microsoft.com/office/drawing/2014/main" id="{2E91DEF4-445C-4856-9F66-2A22B24A65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5431443"/>
            <a:ext cx="2545853" cy="1715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7483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Örneği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(1101)₂ ifadesinin sayısal değerini hesaplayalım: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Virgülden sonraki basamaklar sırasıyla onda birler, yüzde birler ve binde birler basamağıdır.</a:t>
            </a:r>
          </a:p>
          <a:p>
            <a:pPr marL="0" indent="0">
              <a:buNone/>
            </a:pPr>
            <a:r>
              <a:rPr lang="tr-TR" dirty="0"/>
              <a:t>Sonuç: (1101)₂ = (13)₁₀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8" name="Google Shape;247;p21" descr="image.png">
            <a:extLst>
              <a:ext uri="{FF2B5EF4-FFF2-40B4-BE49-F238E27FC236}">
                <a16:creationId xmlns:a16="http://schemas.microsoft.com/office/drawing/2014/main" id="{B738BE7A-757C-4235-BC6D-B21D8F2C947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14700" y="2737644"/>
            <a:ext cx="4838700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656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İkilik ve Onaltılık Arasındaki Hızlı Geçiş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Gruplama Metodu</a:t>
            </a:r>
          </a:p>
          <a:p>
            <a:pPr marL="0" indent="0">
              <a:buNone/>
            </a:pPr>
            <a:r>
              <a:rPr lang="tr-TR" dirty="0"/>
              <a:t>Onaltılık sayı sistemindeki her bir basamak, tam olarak 4 bitlik (ikilik) bir gruba denk gelir. Bu durum tabanların ilişkisinden kaynaklanır: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9" name="Google Shape;266;p22" descr="image.png">
            <a:extLst>
              <a:ext uri="{FF2B5EF4-FFF2-40B4-BE49-F238E27FC236}">
                <a16:creationId xmlns:a16="http://schemas.microsoft.com/office/drawing/2014/main" id="{C620E2E7-CEF1-4916-99FE-12A3DB0F53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72423" y="4081849"/>
            <a:ext cx="1047154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850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Adımları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İkilik sayı sağdan sola doğru 4'erli gruplara ayrılır.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Her bir 4'erli grup kendi içinde onluk değere çevrilir.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Bulunan değerler onaltılık sistemdeki karşılıklarına dönüştürülür.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9" name="Google Shape;267;p22" descr="image.png">
            <a:extLst>
              <a:ext uri="{FF2B5EF4-FFF2-40B4-BE49-F238E27FC236}">
                <a16:creationId xmlns:a16="http://schemas.microsoft.com/office/drawing/2014/main" id="{5B38BC3D-CA10-49CB-B6AD-5BC713AAC72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19400" y="4386264"/>
            <a:ext cx="5334000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473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Donanımsal Mantık ve İkilik Taban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690688"/>
            <a:ext cx="10845238" cy="4486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Elektrik Sinyali</a:t>
            </a:r>
          </a:p>
          <a:p>
            <a:pPr marL="0" indent="0">
              <a:buNone/>
            </a:pPr>
            <a:r>
              <a:rPr lang="tr-TR" dirty="0"/>
              <a:t>Bilgisayarların temel yapı taşı olan </a:t>
            </a:r>
            <a:r>
              <a:rPr lang="tr-TR" dirty="0" err="1"/>
              <a:t>transistörler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/>
              <a:t>elektriksel akımı geçiren veya kesen iki durumlu </a:t>
            </a:r>
          </a:p>
          <a:p>
            <a:pPr marL="0" indent="0">
              <a:buNone/>
            </a:pPr>
            <a:r>
              <a:rPr lang="tr-TR" dirty="0" err="1"/>
              <a:t>anahtarlardır.Bu</a:t>
            </a:r>
            <a:r>
              <a:rPr lang="tr-TR" dirty="0"/>
              <a:t> iki durum mantıksal olarak sayı</a:t>
            </a:r>
          </a:p>
          <a:p>
            <a:pPr marL="0" indent="0">
              <a:buNone/>
            </a:pPr>
            <a:r>
              <a:rPr lang="tr-TR" dirty="0"/>
              <a:t> sistemlerindeki değerlerle eşleştirilir: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12" name="Google Shape;311;p24" descr="image.png">
            <a:extLst>
              <a:ext uri="{FF2B5EF4-FFF2-40B4-BE49-F238E27FC236}">
                <a16:creationId xmlns:a16="http://schemas.microsoft.com/office/drawing/2014/main" id="{222DD65A-DC3E-427D-B689-C0B7BB538F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00155" y="2166144"/>
            <a:ext cx="3364089" cy="331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300;p24" descr="image.png">
            <a:extLst>
              <a:ext uri="{FF2B5EF4-FFF2-40B4-BE49-F238E27FC236}">
                <a16:creationId xmlns:a16="http://schemas.microsoft.com/office/drawing/2014/main" id="{703BCABE-C89A-4890-8F6C-5C1773565E5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5777" y="5396687"/>
            <a:ext cx="533400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1735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Temsilinde Tabanların Karşılaştırılması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13" name="Google Shape;316;p25" descr="image.png">
            <a:extLst>
              <a:ext uri="{FF2B5EF4-FFF2-40B4-BE49-F238E27FC236}">
                <a16:creationId xmlns:a16="http://schemas.microsoft.com/office/drawing/2014/main" id="{6E55AC10-91EC-4D74-9F2F-58A5EAB346D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88718" y="2136776"/>
            <a:ext cx="9550401" cy="336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Metin kutusu 16">
            <a:extLst>
              <a:ext uri="{FF2B5EF4-FFF2-40B4-BE49-F238E27FC236}">
                <a16:creationId xmlns:a16="http://schemas.microsoft.com/office/drawing/2014/main" id="{CD9B042E-59C5-49F2-B4C8-A386B974AA6B}"/>
              </a:ext>
            </a:extLst>
          </p:cNvPr>
          <p:cNvSpPr txBox="1"/>
          <p:nvPr/>
        </p:nvSpPr>
        <p:spPr>
          <a:xfrm>
            <a:off x="1163318" y="1720294"/>
            <a:ext cx="10165081" cy="1318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ym typeface="Inter"/>
              </a:rPr>
              <a:t>Farklı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tabanlarda</a:t>
            </a:r>
            <a:r>
              <a:rPr lang="en-US" sz="2800" dirty="0">
                <a:sym typeface="Inter"/>
              </a:rPr>
              <a:t>, </a:t>
            </a:r>
            <a:r>
              <a:rPr lang="en-US" sz="2800" dirty="0" err="1">
                <a:sym typeface="Inter"/>
              </a:rPr>
              <a:t>belirli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bir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büyüklükteki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sayıyı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temsil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etmek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için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gereken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basamak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sayısı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oransal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olarak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değişir</a:t>
            </a:r>
            <a:r>
              <a:rPr lang="en-US" sz="2800" dirty="0">
                <a:sym typeface="Inter"/>
              </a:rPr>
              <a:t>:</a:t>
            </a:r>
            <a:endParaRPr lang="en-US" sz="2800" dirty="0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827B119F-826D-45C4-8610-5943ED55DEF2}"/>
              </a:ext>
            </a:extLst>
          </p:cNvPr>
          <p:cNvSpPr txBox="1"/>
          <p:nvPr/>
        </p:nvSpPr>
        <p:spPr>
          <a:xfrm>
            <a:off x="1188718" y="4784074"/>
            <a:ext cx="10190481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sym typeface="Inter"/>
              </a:rPr>
              <a:t>Taban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büyüdükçe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aynı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sayıyı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ifade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etmek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için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gereken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hane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sayısı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azalır</a:t>
            </a:r>
            <a:r>
              <a:rPr lang="en-US" sz="2200" dirty="0">
                <a:sym typeface="Inter"/>
              </a:rPr>
              <a:t>. Bu </a:t>
            </a:r>
            <a:r>
              <a:rPr lang="en-US" sz="2200" dirty="0" err="1">
                <a:sym typeface="Inter"/>
              </a:rPr>
              <a:t>yüzden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mühendisler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ikilik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kodları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daha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rahat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okuyabilmek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için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onaltılık</a:t>
            </a:r>
            <a:r>
              <a:rPr lang="en-US" sz="2200" dirty="0">
                <a:sym typeface="Inter"/>
              </a:rPr>
              <a:t> (hex) </a:t>
            </a:r>
            <a:r>
              <a:rPr lang="en-US" sz="2200" dirty="0" err="1">
                <a:sym typeface="Inter"/>
              </a:rPr>
              <a:t>taban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kullanırlar</a:t>
            </a:r>
            <a:r>
              <a:rPr lang="en-US" sz="2200" dirty="0">
                <a:sym typeface="Inter"/>
              </a:rPr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28107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Keskin, R. (2018). Sayılar Teorisine Giriş. Dora Yayıncılık.</a:t>
            </a:r>
          </a:p>
          <a:p>
            <a:pPr marL="0" indent="0">
              <a:buNone/>
            </a:pPr>
            <a:r>
              <a:rPr lang="tr-TR" dirty="0"/>
              <a:t>Balcı, M. (2018). Temel Matematik. Balcı Yayınları.</a:t>
            </a:r>
          </a:p>
          <a:p>
            <a:pPr marL="0" indent="0">
              <a:buNone/>
            </a:pPr>
            <a:r>
              <a:rPr lang="en-US" dirty="0"/>
              <a:t>Anton, H., Bivens, I., &amp; Davis, S. (2013). Calculus: Early Transcendentals (10th Ed.). </a:t>
            </a:r>
            <a:endParaRPr lang="tr-TR" dirty="0"/>
          </a:p>
          <a:p>
            <a:pPr marL="0" indent="0">
              <a:buNone/>
            </a:pPr>
            <a:r>
              <a:rPr lang="en-US" dirty="0" err="1"/>
              <a:t>Wiley.Kolman</a:t>
            </a:r>
            <a:r>
              <a:rPr lang="en-US" dirty="0"/>
              <a:t>, B., Busby, R., &amp; Ross, S. (2009). Discrete Mathematical Structures (6th Ed.).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Pearson </a:t>
            </a:r>
            <a:r>
              <a:rPr lang="en-US" dirty="0" err="1"/>
              <a:t>Education.Tucker</a:t>
            </a:r>
            <a:r>
              <a:rPr lang="en-US" dirty="0"/>
              <a:t>, A. (2012). Applied Combinatorics (6th Ed.). Wiley.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669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 Tabanı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Matematikte bir sayı sistemi, sayıları ifade etmek için kullanılan kurallı semboller kümesidir. Taban (Taban Değeri), o sayı sisteminde kullanılabilecek benzersiz rakam miktarını gösterir.</a:t>
            </a:r>
          </a:p>
          <a:p>
            <a:pPr marL="0" indent="0">
              <a:buNone/>
            </a:pPr>
            <a:r>
              <a:rPr lang="tr-TR" dirty="0"/>
              <a:t>Herhangi bir tabanındaki sayı sisteminde, kullanılan rakamlar daima sıfırdan başlar ve taban değerinin bir eksiğine kadar gider: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  <p:pic>
        <p:nvPicPr>
          <p:cNvPr id="10" name="Google Shape;110;p15" descr="image.png">
            <a:extLst>
              <a:ext uri="{FF2B5EF4-FFF2-40B4-BE49-F238E27FC236}">
                <a16:creationId xmlns:a16="http://schemas.microsoft.com/office/drawing/2014/main" id="{C849377C-581A-4B86-993D-ABE40BC5343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632958" y="5323769"/>
            <a:ext cx="3276600" cy="485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 dirty="0" err="1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Temel</a:t>
            </a:r>
            <a:r>
              <a:rPr lang="en-US" sz="4400" b="0" i="0" u="none" strike="noStrike" cap="none" dirty="0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</a:t>
            </a:r>
            <a:r>
              <a:rPr lang="en-US" sz="4400" b="0" i="0" u="none" strike="noStrike" cap="none" dirty="0" err="1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Kurallar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Bir sayı sisteminde kullanılan hiçbir rakam, o sistemin tabanına eşit veya tabanından büyük olamaz.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Günlük hayatta kullandığımız sistem Onluk (</a:t>
            </a:r>
            <a:r>
              <a:rPr lang="tr-TR" dirty="0" err="1"/>
              <a:t>Desimal</a:t>
            </a:r>
            <a:r>
              <a:rPr lang="tr-TR" dirty="0"/>
              <a:t>) sistemdir.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Bilgisayar mimarisinde ise İkilik (</a:t>
            </a:r>
            <a:r>
              <a:rPr lang="tr-TR" dirty="0" err="1"/>
              <a:t>Binary</a:t>
            </a:r>
            <a:r>
              <a:rPr lang="tr-TR" dirty="0"/>
              <a:t>) ve Onaltılık (</a:t>
            </a:r>
            <a:r>
              <a:rPr lang="tr-TR" dirty="0" err="1"/>
              <a:t>Heksadesimal</a:t>
            </a:r>
            <a:r>
              <a:rPr lang="tr-TR" dirty="0"/>
              <a:t>) sistemler tercih edilir.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Sık Kullanılan Sayı Tabanları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	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8C73EB-9D7D-A7E1-0C79-433EFE38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9" name="Google Shape;132;p16" descr="image.png">
            <a:extLst>
              <a:ext uri="{FF2B5EF4-FFF2-40B4-BE49-F238E27FC236}">
                <a16:creationId xmlns:a16="http://schemas.microsoft.com/office/drawing/2014/main" id="{8A76A363-0903-4D0A-8E7F-7873C83EFB5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58861" y="2451100"/>
            <a:ext cx="2913431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33;p16" descr="image.png">
            <a:extLst>
              <a:ext uri="{FF2B5EF4-FFF2-40B4-BE49-F238E27FC236}">
                <a16:creationId xmlns:a16="http://schemas.microsoft.com/office/drawing/2014/main" id="{22B6CE57-0301-41DB-BBC7-99FE66C4B74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72292" y="2451100"/>
            <a:ext cx="3007029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4;p16" descr="image.png">
            <a:extLst>
              <a:ext uri="{FF2B5EF4-FFF2-40B4-BE49-F238E27FC236}">
                <a16:creationId xmlns:a16="http://schemas.microsoft.com/office/drawing/2014/main" id="{8F32AAB1-4246-4F19-9FB1-CB6099898D7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17446" y="2451100"/>
            <a:ext cx="3007030" cy="2695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35;p16" descr="image.png">
            <a:extLst>
              <a:ext uri="{FF2B5EF4-FFF2-40B4-BE49-F238E27FC236}">
                <a16:creationId xmlns:a16="http://schemas.microsoft.com/office/drawing/2014/main" id="{47FFBD0E-C875-469E-8F0C-C2FE11CC8C7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52666" y="4165600"/>
            <a:ext cx="2232202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6;p16" descr="image.png">
            <a:extLst>
              <a:ext uri="{FF2B5EF4-FFF2-40B4-BE49-F238E27FC236}">
                <a16:creationId xmlns:a16="http://schemas.microsoft.com/office/drawing/2014/main" id="{BE2E4334-BCF2-4F08-AE75-D225528A39AD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710417" y="4365625"/>
            <a:ext cx="746339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37;p16" descr="image.png">
            <a:extLst>
              <a:ext uri="{FF2B5EF4-FFF2-40B4-BE49-F238E27FC236}">
                <a16:creationId xmlns:a16="http://schemas.microsoft.com/office/drawing/2014/main" id="{F2D8B073-9CF5-4E4A-A707-39465B3E8083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955570" y="4365625"/>
            <a:ext cx="1849622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44;p16" descr="image.png">
            <a:extLst>
              <a:ext uri="{FF2B5EF4-FFF2-40B4-BE49-F238E27FC236}">
                <a16:creationId xmlns:a16="http://schemas.microsoft.com/office/drawing/2014/main" id="{FB41EC00-2565-46B7-A800-A8B2A5BA55FC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740427" y="2665412"/>
            <a:ext cx="251516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45;p16">
            <a:extLst>
              <a:ext uri="{FF2B5EF4-FFF2-40B4-BE49-F238E27FC236}">
                <a16:creationId xmlns:a16="http://schemas.microsoft.com/office/drawing/2014/main" id="{63E49AE1-F46D-4CDE-861C-6D618C51CF40}"/>
              </a:ext>
            </a:extLst>
          </p:cNvPr>
          <p:cNvSpPr txBox="1"/>
          <p:nvPr/>
        </p:nvSpPr>
        <p:spPr>
          <a:xfrm>
            <a:off x="1740427" y="3175000"/>
            <a:ext cx="2646460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 err="1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Onluk</a:t>
            </a:r>
            <a:r>
              <a:rPr lang="en-US" sz="1500" b="0" i="0" u="none" strike="noStrike" cap="none" dirty="0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(Decimal)</a:t>
            </a:r>
            <a:endParaRPr dirty="0"/>
          </a:p>
        </p:txBody>
      </p:sp>
      <p:sp>
        <p:nvSpPr>
          <p:cNvPr id="17" name="Google Shape;146;p16">
            <a:extLst>
              <a:ext uri="{FF2B5EF4-FFF2-40B4-BE49-F238E27FC236}">
                <a16:creationId xmlns:a16="http://schemas.microsoft.com/office/drawing/2014/main" id="{F06D2766-17F5-4BC2-8554-DB302910B49F}"/>
              </a:ext>
            </a:extLst>
          </p:cNvPr>
          <p:cNvSpPr txBox="1"/>
          <p:nvPr/>
        </p:nvSpPr>
        <p:spPr>
          <a:xfrm>
            <a:off x="1713729" y="3556000"/>
            <a:ext cx="2520438" cy="727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5" b="0" i="0" u="none" strike="noStrike" cap="none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Günlük hayatta kullandığımız tabandır. Taban değeri r = 10 olup, rakamları şunlardır:</a:t>
            </a:r>
            <a:endParaRPr/>
          </a:p>
        </p:txBody>
      </p:sp>
      <p:pic>
        <p:nvPicPr>
          <p:cNvPr id="18" name="Google Shape;147;p16" descr="image.png">
            <a:extLst>
              <a:ext uri="{FF2B5EF4-FFF2-40B4-BE49-F238E27FC236}">
                <a16:creationId xmlns:a16="http://schemas.microsoft.com/office/drawing/2014/main" id="{812B2658-317F-44A3-B734-4061B05EA58E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710417" y="2727325"/>
            <a:ext cx="259596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48;p16">
            <a:extLst>
              <a:ext uri="{FF2B5EF4-FFF2-40B4-BE49-F238E27FC236}">
                <a16:creationId xmlns:a16="http://schemas.microsoft.com/office/drawing/2014/main" id="{70E275D3-5AA6-4C9F-B828-6D74A654AF02}"/>
              </a:ext>
            </a:extLst>
          </p:cNvPr>
          <p:cNvSpPr txBox="1"/>
          <p:nvPr/>
        </p:nvSpPr>
        <p:spPr>
          <a:xfrm>
            <a:off x="4710417" y="3175000"/>
            <a:ext cx="2731481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İkilik (Binary)</a:t>
            </a:r>
            <a:endParaRPr/>
          </a:p>
        </p:txBody>
      </p:sp>
      <p:sp>
        <p:nvSpPr>
          <p:cNvPr id="20" name="Google Shape;149;p16">
            <a:extLst>
              <a:ext uri="{FF2B5EF4-FFF2-40B4-BE49-F238E27FC236}">
                <a16:creationId xmlns:a16="http://schemas.microsoft.com/office/drawing/2014/main" id="{F7BBC2B9-FD50-47C8-8AED-689DCE181EF7}"/>
              </a:ext>
            </a:extLst>
          </p:cNvPr>
          <p:cNvSpPr txBox="1"/>
          <p:nvPr/>
        </p:nvSpPr>
        <p:spPr>
          <a:xfrm>
            <a:off x="4710418" y="3556000"/>
            <a:ext cx="2601410" cy="727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Bilgisayarların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mantıksal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işlem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düzeyinde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kullandığı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tabandır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. r = 2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olup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rakamları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şunlardır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  <p:pic>
        <p:nvPicPr>
          <p:cNvPr id="21" name="Google Shape;150;p16" descr="image.png">
            <a:extLst>
              <a:ext uri="{FF2B5EF4-FFF2-40B4-BE49-F238E27FC236}">
                <a16:creationId xmlns:a16="http://schemas.microsoft.com/office/drawing/2014/main" id="{44F2666E-3155-4F82-AA4F-5AC3A3FB4A0D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955570" y="2727325"/>
            <a:ext cx="324495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151;p16">
            <a:extLst>
              <a:ext uri="{FF2B5EF4-FFF2-40B4-BE49-F238E27FC236}">
                <a16:creationId xmlns:a16="http://schemas.microsoft.com/office/drawing/2014/main" id="{B2EEDDE9-33D9-4D45-B28D-AFDE002AC71E}"/>
              </a:ext>
            </a:extLst>
          </p:cNvPr>
          <p:cNvSpPr txBox="1"/>
          <p:nvPr/>
        </p:nvSpPr>
        <p:spPr>
          <a:xfrm>
            <a:off x="7955571" y="3175000"/>
            <a:ext cx="2731482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0" i="0" u="none" strike="noStrike" cap="none" dirty="0" err="1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Onaltılık</a:t>
            </a:r>
            <a:r>
              <a:rPr lang="en-US" sz="1500" b="0" i="0" u="none" strike="noStrike" cap="none" dirty="0">
                <a:solidFill>
                  <a:srgbClr val="1E293B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(Hex)</a:t>
            </a:r>
            <a:endParaRPr dirty="0"/>
          </a:p>
        </p:txBody>
      </p:sp>
      <p:sp>
        <p:nvSpPr>
          <p:cNvPr id="23" name="Google Shape;152;p16">
            <a:extLst>
              <a:ext uri="{FF2B5EF4-FFF2-40B4-BE49-F238E27FC236}">
                <a16:creationId xmlns:a16="http://schemas.microsoft.com/office/drawing/2014/main" id="{F96CEB40-3409-49CD-9A8B-C4CD839390BB}"/>
              </a:ext>
            </a:extLst>
          </p:cNvPr>
          <p:cNvSpPr txBox="1"/>
          <p:nvPr/>
        </p:nvSpPr>
        <p:spPr>
          <a:xfrm>
            <a:off x="7955570" y="3556000"/>
            <a:ext cx="2601411" cy="727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Bellek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adresleme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ve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renk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kodlarında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kullanılır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. r = 16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dır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. 9'dan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sonraki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sayılar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harfle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125" b="0" i="0" u="none" strike="noStrike" cap="none" dirty="0" err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gösterilir</a:t>
            </a:r>
            <a:r>
              <a:rPr lang="en-US" sz="1125" b="0" i="0" u="none" strike="noStrike" cap="none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 Çözümleme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Herhangi bir tabanındaki sayısının sayısal değerini bulmak için basamak analizi uygulanır.</a:t>
            </a:r>
          </a:p>
          <a:p>
            <a:pPr marL="0" indent="0">
              <a:buNone/>
            </a:pPr>
            <a:r>
              <a:rPr lang="tr-TR" dirty="0"/>
              <a:t>Her basamak, sağdan sola doğru sıfırdan başlayarak tabanın artan kuvvetleriyle çarpılır: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49B225-9DAB-11F1-8D3A-BC84DE83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15" name="Google Shape;172;p17" descr="image.png">
            <a:extLst>
              <a:ext uri="{FF2B5EF4-FFF2-40B4-BE49-F238E27FC236}">
                <a16:creationId xmlns:a16="http://schemas.microsoft.com/office/drawing/2014/main" id="{81D47ADC-CC51-4847-8555-D604C096540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345428" y="4899378"/>
            <a:ext cx="3297150" cy="323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Onluk tabandaki 345 sayısının çözümlenmesi: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Yukarıdaki örnek, basamak değeri mantığının onluk tabandaki günlük karşılığını göstermektedir.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7CA3E-AEF2-BDD4-5834-E699194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9" name="Google Shape;158;p17" descr="image.png">
            <a:extLst>
              <a:ext uri="{FF2B5EF4-FFF2-40B4-BE49-F238E27FC236}">
                <a16:creationId xmlns:a16="http://schemas.microsoft.com/office/drawing/2014/main" id="{6AC2C5AC-2991-4938-AF0E-6CDB94E6665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19400" y="3079045"/>
            <a:ext cx="5334000" cy="485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Farklı Tabanlarda Sayı Değerleri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86553"/>
            <a:ext cx="10165081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graphicFrame>
        <p:nvGraphicFramePr>
          <p:cNvPr id="16" name="Google Shape;183;p18">
            <a:extLst>
              <a:ext uri="{FF2B5EF4-FFF2-40B4-BE49-F238E27FC236}">
                <a16:creationId xmlns:a16="http://schemas.microsoft.com/office/drawing/2014/main" id="{5220F3EB-018C-4F7F-BF28-56084350D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7382217"/>
              </p:ext>
            </p:extLst>
          </p:nvPr>
        </p:nvGraphicFramePr>
        <p:xfrm>
          <a:off x="1699258" y="2353771"/>
          <a:ext cx="9144000" cy="26289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59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Onluk (Base-10)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İkilik (Base-2)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Sekizlik (Base-8)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Onaltılık (Base-16)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0101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1010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12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A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12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1100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14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C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1111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17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F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16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10000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20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 dirty="0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Taban Dönüşümleri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Onluk Tabandan Diğer Tabanlara Geçiş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Ardışık Bölme Yöntemi</a:t>
            </a:r>
          </a:p>
          <a:p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Onluk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dönüştürülmek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istenen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yeni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değerine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sürekli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bölünür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r>
              <a:rPr lang="tr-TR" dirty="0"/>
              <a:t>Bölüm sıfır olana kadar bölme işlemine devam edilir.</a:t>
            </a:r>
          </a:p>
          <a:p>
            <a:r>
              <a:rPr lang="tr-TR" dirty="0"/>
              <a:t>Her adımda elde edilen kalanlar not edilir.</a:t>
            </a:r>
          </a:p>
          <a:p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Elde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edilen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kalanlar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sondan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başa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doğru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(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aşağıdan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yukarıya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yana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yazılarak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yeni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oluşturulur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E1BE2F-1205-28B6-A63D-0513D9BB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Örneği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Onluk tabandaki (25)₁₀ sayısının ikilik tabana dönüştürülmesi: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Virgülden sonraki basamaklar sırasıyla onda birler, yüzde birler ve binde birler basamağıdır.</a:t>
            </a:r>
          </a:p>
          <a:p>
            <a:pPr marL="0" indent="0">
              <a:buNone/>
            </a:pPr>
            <a:r>
              <a:rPr lang="tr-TR" dirty="0"/>
              <a:t>Sonuç: (25)₁₀ = (11001)₂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10" name="Google Shape;223;p20" descr="image.png">
            <a:extLst>
              <a:ext uri="{FF2B5EF4-FFF2-40B4-BE49-F238E27FC236}">
                <a16:creationId xmlns:a16="http://schemas.microsoft.com/office/drawing/2014/main" id="{BC87C0EC-8485-4F5F-999C-EC5984353E3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76650" y="2691517"/>
            <a:ext cx="4838700" cy="1190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808</Words>
  <Application>Microsoft Office PowerPoint</Application>
  <PresentationFormat>Geniş ekran</PresentationFormat>
  <Paragraphs>145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Inter</vt:lpstr>
      <vt:lpstr>Inter Medium</vt:lpstr>
      <vt:lpstr>Poppins SemiBold</vt:lpstr>
      <vt:lpstr>Wingdings</vt:lpstr>
      <vt:lpstr>Office Teması</vt:lpstr>
      <vt:lpstr>Özel Tasarım</vt:lpstr>
      <vt:lpstr>MATEMATİK I</vt:lpstr>
      <vt:lpstr>Sayı Tabanı Nedir?</vt:lpstr>
      <vt:lpstr>Temel Kurallar</vt:lpstr>
      <vt:lpstr>Sık Kullanılan Sayı Tabanları</vt:lpstr>
      <vt:lpstr>Sayı Çözümleme Teorisi</vt:lpstr>
      <vt:lpstr>Örnek Çözümleme</vt:lpstr>
      <vt:lpstr>Farklı Tabanlarda Sayı Değerleri</vt:lpstr>
      <vt:lpstr>Taban Dönüşümleri</vt:lpstr>
      <vt:lpstr>Uygulama Örneği</vt:lpstr>
      <vt:lpstr>Diğer Tabanlardan Onluk Tabana Geçiş</vt:lpstr>
      <vt:lpstr>Uygulama Örneği</vt:lpstr>
      <vt:lpstr>İkilik ve Onaltılık Arasındaki Hızlı Geçiş</vt:lpstr>
      <vt:lpstr>Uygulama Adımları</vt:lpstr>
      <vt:lpstr>Donanımsal Mantık ve İkilik Taban</vt:lpstr>
      <vt:lpstr>Veri Temsilinde Tabanların Karşılaştırılması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I</dc:title>
  <dc:creator>EÖ</dc:creator>
  <cp:lastModifiedBy>ONUR METIN</cp:lastModifiedBy>
  <cp:revision>31</cp:revision>
  <dcterms:created xsi:type="dcterms:W3CDTF">2026-04-02T07:47:59Z</dcterms:created>
  <dcterms:modified xsi:type="dcterms:W3CDTF">2026-06-24T11:39:40Z</dcterms:modified>
</cp:coreProperties>
</file>