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90" r:id="rId2"/>
    <p:sldId id="268" r:id="rId3"/>
    <p:sldId id="292" r:id="rId4"/>
    <p:sldId id="270" r:id="rId5"/>
    <p:sldId id="276" r:id="rId6"/>
    <p:sldId id="293" r:id="rId7"/>
    <p:sldId id="257" r:id="rId8"/>
    <p:sldId id="259" r:id="rId9"/>
    <p:sldId id="260" r:id="rId10"/>
    <p:sldId id="263"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780806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73082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0B8078-8FAE-4CDB-BB0D-3762E0F040A0}"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373403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19536893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833581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4687835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19513802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33446842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2423837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3AF9632E-BDCF-4309-A8FC-631653453A01}" type="datetimeFigureOut">
              <a:rPr lang="tr-TR" smtClean="0"/>
              <a:t>11.09.2025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4261814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31267255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AF9632E-BDCF-4309-A8FC-631653453A01}" type="datetimeFigureOut">
              <a:rPr lang="tr-TR" smtClean="0"/>
              <a:t>11.09.2025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003161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3AF9632E-BDCF-4309-A8FC-631653453A01}" type="datetimeFigureOut">
              <a:rPr lang="tr-TR" smtClean="0"/>
              <a:t>11.09.2025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3487335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F9632E-BDCF-4309-A8FC-631653453A01}" type="datetimeFigureOut">
              <a:rPr lang="tr-TR" smtClean="0"/>
              <a:t>11.09.2025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596939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194825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3AF9632E-BDCF-4309-A8FC-631653453A01}" type="datetimeFigureOut">
              <a:rPr lang="tr-TR" smtClean="0"/>
              <a:t>11.09.2025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60B8078-8FAE-4CDB-BB0D-3762E0F040A0}" type="slidenum">
              <a:rPr lang="tr-TR" smtClean="0"/>
              <a:t>‹#›</a:t>
            </a:fld>
            <a:endParaRPr lang="tr-TR"/>
          </a:p>
        </p:txBody>
      </p:sp>
    </p:spTree>
    <p:extLst>
      <p:ext uri="{BB962C8B-B14F-4D97-AF65-F5344CB8AC3E}">
        <p14:creationId xmlns:p14="http://schemas.microsoft.com/office/powerpoint/2010/main" val="2627947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AF9632E-BDCF-4309-A8FC-631653453A01}" type="datetimeFigureOut">
              <a:rPr lang="tr-TR" smtClean="0"/>
              <a:t>11.09.2025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60B8078-8FAE-4CDB-BB0D-3762E0F040A0}" type="slidenum">
              <a:rPr lang="tr-TR" smtClean="0"/>
              <a:t>‹#›</a:t>
            </a:fld>
            <a:endParaRPr lang="tr-TR"/>
          </a:p>
        </p:txBody>
      </p:sp>
    </p:spTree>
    <p:extLst>
      <p:ext uri="{BB962C8B-B14F-4D97-AF65-F5344CB8AC3E}">
        <p14:creationId xmlns:p14="http://schemas.microsoft.com/office/powerpoint/2010/main" val="21571709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224A62E-0B02-416B-A8B5-0ECA4C1FFBBF}"/>
              </a:ext>
            </a:extLst>
          </p:cNvPr>
          <p:cNvSpPr>
            <a:spLocks noGrp="1"/>
          </p:cNvSpPr>
          <p:nvPr>
            <p:ph type="title"/>
          </p:nvPr>
        </p:nvSpPr>
        <p:spPr/>
        <p:txBody>
          <a:bodyPr/>
          <a:lstStyle/>
          <a:p>
            <a:pPr algn="ctr"/>
            <a:r>
              <a:rPr lang="tr-TR" dirty="0"/>
              <a:t>T.C. </a:t>
            </a:r>
            <a:br>
              <a:rPr lang="tr-TR" dirty="0"/>
            </a:br>
            <a:r>
              <a:rPr lang="tr-TR" dirty="0"/>
              <a:t>KASTAMONU ÜNİVERSİTESİ</a:t>
            </a:r>
          </a:p>
        </p:txBody>
      </p:sp>
      <p:sp>
        <p:nvSpPr>
          <p:cNvPr id="4" name="Başlık 1">
            <a:extLst>
              <a:ext uri="{FF2B5EF4-FFF2-40B4-BE49-F238E27FC236}">
                <a16:creationId xmlns:a16="http://schemas.microsoft.com/office/drawing/2014/main" id="{AC714E28-F5EE-43E4-AC27-36385A24F3C8}"/>
              </a:ext>
            </a:extLst>
          </p:cNvPr>
          <p:cNvSpPr txBox="1">
            <a:spLocks/>
          </p:cNvSpPr>
          <p:nvPr/>
        </p:nvSpPr>
        <p:spPr>
          <a:xfrm>
            <a:off x="2196685" y="2489982"/>
            <a:ext cx="8911687" cy="2152355"/>
          </a:xfrm>
          <a:prstGeom prst="rect">
            <a:avLst/>
          </a:prstGeom>
        </p:spPr>
        <p:txBody>
          <a:bodyPr vert="horz" lIns="91440" tIns="45720" rIns="91440" bIns="45720" rtlCol="0" anchor="t">
            <a:normAutofit lnSpcReduction="10000"/>
          </a:bodyPr>
          <a:lst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tr-TR" dirty="0"/>
              <a:t>TURİZM FAKÜLTESİ</a:t>
            </a:r>
          </a:p>
          <a:p>
            <a:pPr algn="ctr"/>
            <a:endParaRPr lang="tr-TR" dirty="0"/>
          </a:p>
          <a:p>
            <a:pPr algn="ctr"/>
            <a:r>
              <a:rPr lang="tr-TR" dirty="0"/>
              <a:t>GASTRONOMİ VE MUTFAK SANATLARI BÖLÜMÜ</a:t>
            </a:r>
          </a:p>
        </p:txBody>
      </p:sp>
      <p:sp>
        <p:nvSpPr>
          <p:cNvPr id="5" name="İçerik Yer Tutucusu 2">
            <a:extLst>
              <a:ext uri="{FF2B5EF4-FFF2-40B4-BE49-F238E27FC236}">
                <a16:creationId xmlns:a16="http://schemas.microsoft.com/office/drawing/2014/main" id="{83391738-7444-4F3E-A688-924FAB07CD51}"/>
              </a:ext>
            </a:extLst>
          </p:cNvPr>
          <p:cNvSpPr>
            <a:spLocks noGrp="1"/>
          </p:cNvSpPr>
          <p:nvPr>
            <p:ph idx="1"/>
          </p:nvPr>
        </p:nvSpPr>
        <p:spPr>
          <a:xfrm>
            <a:off x="1800732" y="5104016"/>
            <a:ext cx="9720073" cy="705942"/>
          </a:xfrm>
        </p:spPr>
        <p:txBody>
          <a:bodyPr>
            <a:normAutofit fontScale="77500" lnSpcReduction="20000"/>
          </a:bodyPr>
          <a:lstStyle/>
          <a:p>
            <a:pPr marL="0" indent="0" algn="ctr">
              <a:buNone/>
            </a:pPr>
            <a:r>
              <a:rPr lang="tr-TR" sz="2400" dirty="0"/>
              <a:t>Anadolu Mutfağı Yöresel Yemekleri</a:t>
            </a:r>
          </a:p>
          <a:p>
            <a:pPr marL="0" indent="0" algn="ctr">
              <a:buNone/>
            </a:pPr>
            <a:r>
              <a:rPr lang="tr-TR" sz="2400" dirty="0"/>
              <a:t>Yemek-Kültür İlişkisi</a:t>
            </a:r>
          </a:p>
        </p:txBody>
      </p:sp>
    </p:spTree>
    <p:extLst>
      <p:ext uri="{BB962C8B-B14F-4D97-AF65-F5344CB8AC3E}">
        <p14:creationId xmlns:p14="http://schemas.microsoft.com/office/powerpoint/2010/main" val="546137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Coğrafyanın Yemek Kültürüne Etkisi</a:t>
            </a:r>
          </a:p>
        </p:txBody>
      </p:sp>
      <p:sp>
        <p:nvSpPr>
          <p:cNvPr id="3" name="İçerik Yer Tutucusu 2"/>
          <p:cNvSpPr>
            <a:spLocks noGrp="1"/>
          </p:cNvSpPr>
          <p:nvPr>
            <p:ph idx="1"/>
          </p:nvPr>
        </p:nvSpPr>
        <p:spPr>
          <a:xfrm>
            <a:off x="1379390" y="2203938"/>
            <a:ext cx="9691884" cy="3777622"/>
          </a:xfrm>
        </p:spPr>
        <p:txBody>
          <a:bodyPr>
            <a:normAutofit/>
          </a:bodyPr>
          <a:lstStyle/>
          <a:p>
            <a:r>
              <a:rPr lang="tr-TR" sz="2000" dirty="0">
                <a:solidFill>
                  <a:schemeClr val="tx1"/>
                </a:solidFill>
              </a:rPr>
              <a:t>İnsanların yaşadıkları bölge, iklim, yaşam şartları, geçmişleri ve gelenek görenekleri toplumların kültürünü oluşturmaktadır. Bir toplumun tarihsel süreç içinde ürettiği ve kuşaktan kuşağa aktardığı her türlü maddi ve manevi özelliklerin tümü kültür olarak tanımlanmaktadır. Aynı kültürü paylaşan insanlar benzer alışkanlıklara sahip olup yeme-içme geleneği de bu şekilde oluşmaktadır. Bir toplumun yeme-içme geleneğinin oluşmasında en temel faktör o coğrafyadaki flora, fauna ve iklim koşullarıdır.</a:t>
            </a:r>
          </a:p>
        </p:txBody>
      </p:sp>
    </p:spTree>
    <p:extLst>
      <p:ext uri="{BB962C8B-B14F-4D97-AF65-F5344CB8AC3E}">
        <p14:creationId xmlns:p14="http://schemas.microsoft.com/office/powerpoint/2010/main" val="26900092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Yemek Kültürü</a:t>
            </a:r>
            <a:endParaRPr lang="tr-TR" dirty="0"/>
          </a:p>
        </p:txBody>
      </p:sp>
      <p:sp>
        <p:nvSpPr>
          <p:cNvPr id="3" name="İçerik Yer Tutucusu 2"/>
          <p:cNvSpPr>
            <a:spLocks noGrp="1"/>
          </p:cNvSpPr>
          <p:nvPr>
            <p:ph idx="1"/>
          </p:nvPr>
        </p:nvSpPr>
        <p:spPr/>
        <p:txBody>
          <a:bodyPr>
            <a:normAutofit/>
          </a:bodyPr>
          <a:lstStyle/>
          <a:p>
            <a:r>
              <a:rPr lang="tr-TR" sz="2400" dirty="0"/>
              <a:t>Yemek kültürünün daha önceki kuşakların yaşamış oldukları topraklar üzerinde bulunan besin kaynakları, inanışları, kullandıkları teknoloji, bilgi birikimleri, yaşamsal şartları ve fiziksel sağlık koşulları gibi pek çok faktörle biçimlendiği bilinmektedir.</a:t>
            </a:r>
          </a:p>
        </p:txBody>
      </p:sp>
    </p:spTree>
    <p:extLst>
      <p:ext uri="{BB962C8B-B14F-4D97-AF65-F5344CB8AC3E}">
        <p14:creationId xmlns:p14="http://schemas.microsoft.com/office/powerpoint/2010/main" val="2110192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A0F6AD-F9CD-4FFE-8D0D-0C5AA2B332F1}"/>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944CFA22-51A5-4E65-9985-10675300DFB9}"/>
              </a:ext>
            </a:extLst>
          </p:cNvPr>
          <p:cNvSpPr>
            <a:spLocks noGrp="1"/>
          </p:cNvSpPr>
          <p:nvPr>
            <p:ph idx="1"/>
          </p:nvPr>
        </p:nvSpPr>
        <p:spPr>
          <a:xfrm>
            <a:off x="1505243" y="2133600"/>
            <a:ext cx="9999369" cy="2255520"/>
          </a:xfrm>
        </p:spPr>
        <p:txBody>
          <a:bodyPr>
            <a:normAutofit/>
          </a:bodyPr>
          <a:lstStyle/>
          <a:p>
            <a:r>
              <a:rPr lang="tr-TR" sz="2400" dirty="0"/>
              <a:t>Bir kültüre ait yemeği tüketmek, o yemeğin bünyesinde barındırmış olduğu özellikleri benimsemek veya onunla bütünleşmek anlamına gelmektedir. Aslında o yemeği tüketen birey, yemeğin ait olduğu kültürün bir parçası haline gelmektedir.</a:t>
            </a:r>
          </a:p>
          <a:p>
            <a:endParaRPr lang="tr-TR" sz="2400" dirty="0"/>
          </a:p>
        </p:txBody>
      </p:sp>
    </p:spTree>
    <p:extLst>
      <p:ext uri="{BB962C8B-B14F-4D97-AF65-F5344CB8AC3E}">
        <p14:creationId xmlns:p14="http://schemas.microsoft.com/office/powerpoint/2010/main" val="7765549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sz="2400" dirty="0"/>
              <a:t>Bir toplulukta yemek kültürünün ortaya çıkmasındaki en temel faktörler aşağıda sıralanmaktadır. Bunlar;</a:t>
            </a:r>
          </a:p>
          <a:p>
            <a:pPr lvl="0">
              <a:buFont typeface="Wingdings" panose="05000000000000000000" pitchFamily="2" charset="2"/>
              <a:buChar char="q"/>
            </a:pPr>
            <a:r>
              <a:rPr lang="tr-TR" sz="2400" dirty="0"/>
              <a:t>Hayvan çeşitliliği, </a:t>
            </a:r>
          </a:p>
          <a:p>
            <a:pPr lvl="0">
              <a:buFont typeface="Wingdings" panose="05000000000000000000" pitchFamily="2" charset="2"/>
              <a:buChar char="q"/>
            </a:pPr>
            <a:r>
              <a:rPr lang="tr-TR" sz="2400" dirty="0"/>
              <a:t>Bitki çeşitliliği,</a:t>
            </a:r>
          </a:p>
          <a:p>
            <a:pPr lvl="0">
              <a:buFont typeface="Wingdings" panose="05000000000000000000" pitchFamily="2" charset="2"/>
              <a:buChar char="q"/>
            </a:pPr>
            <a:r>
              <a:rPr lang="tr-TR" sz="2400" dirty="0"/>
              <a:t>İklim özellikleridir.</a:t>
            </a:r>
          </a:p>
          <a:p>
            <a:endParaRPr lang="tr-TR" sz="2400" dirty="0"/>
          </a:p>
        </p:txBody>
      </p:sp>
    </p:spTree>
    <p:extLst>
      <p:ext uri="{BB962C8B-B14F-4D97-AF65-F5344CB8AC3E}">
        <p14:creationId xmlns:p14="http://schemas.microsoft.com/office/powerpoint/2010/main" val="12544132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82564" y="1357747"/>
            <a:ext cx="9720073" cy="5084618"/>
          </a:xfrm>
        </p:spPr>
        <p:txBody>
          <a:bodyPr>
            <a:normAutofit/>
          </a:bodyPr>
          <a:lstStyle/>
          <a:p>
            <a:r>
              <a:rPr lang="tr-TR" sz="2400" dirty="0"/>
              <a:t>Yemek kültürünü etkileyen bazı faktörler bulunmaktadır. Bunlar;</a:t>
            </a:r>
          </a:p>
          <a:p>
            <a:pPr lvl="0">
              <a:buFont typeface="Wingdings" panose="05000000000000000000" pitchFamily="2" charset="2"/>
              <a:buChar char="q"/>
            </a:pPr>
            <a:r>
              <a:rPr lang="tr-TR" sz="2400" dirty="0"/>
              <a:t>Toplumların tüketmiş oldukları besin çeşitliliği, </a:t>
            </a:r>
          </a:p>
          <a:p>
            <a:pPr lvl="0">
              <a:buFont typeface="Wingdings" panose="05000000000000000000" pitchFamily="2" charset="2"/>
              <a:buChar char="q"/>
            </a:pPr>
            <a:r>
              <a:rPr lang="tr-TR" sz="2400" dirty="0"/>
              <a:t>Toplumları diğerlerinden ayıran yemek çeşitleri,</a:t>
            </a:r>
          </a:p>
          <a:p>
            <a:pPr lvl="0">
              <a:buFont typeface="Wingdings" panose="05000000000000000000" pitchFamily="2" charset="2"/>
              <a:buChar char="q"/>
            </a:pPr>
            <a:r>
              <a:rPr lang="tr-TR" sz="2400" dirty="0"/>
              <a:t>Yemeklerin hazırlanma ve pişirilme teknikleri, </a:t>
            </a:r>
          </a:p>
          <a:p>
            <a:pPr lvl="0">
              <a:buFont typeface="Wingdings" panose="05000000000000000000" pitchFamily="2" charset="2"/>
              <a:buChar char="q"/>
            </a:pPr>
            <a:r>
              <a:rPr lang="tr-TR" sz="2400" dirty="0"/>
              <a:t>Yemeklerin sunuş biçimleri, </a:t>
            </a:r>
          </a:p>
        </p:txBody>
      </p:sp>
    </p:spTree>
    <p:extLst>
      <p:ext uri="{BB962C8B-B14F-4D97-AF65-F5344CB8AC3E}">
        <p14:creationId xmlns:p14="http://schemas.microsoft.com/office/powerpoint/2010/main" val="4165227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5A883BF-7303-4258-BE25-A6846A74B1D2}"/>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id="{563BE0EF-45C8-42A4-82E3-CD538C6E6A5D}"/>
              </a:ext>
            </a:extLst>
          </p:cNvPr>
          <p:cNvSpPr>
            <a:spLocks noGrp="1"/>
          </p:cNvSpPr>
          <p:nvPr>
            <p:ph idx="1"/>
          </p:nvPr>
        </p:nvSpPr>
        <p:spPr/>
        <p:txBody>
          <a:bodyPr>
            <a:normAutofit/>
          </a:bodyPr>
          <a:lstStyle/>
          <a:p>
            <a:pPr lvl="0">
              <a:buFont typeface="Wingdings" panose="05000000000000000000" pitchFamily="2" charset="2"/>
              <a:buChar char="q"/>
            </a:pPr>
            <a:r>
              <a:rPr lang="tr-TR" sz="2400" dirty="0"/>
              <a:t>Yemeklerin nasıl tüketildiği, </a:t>
            </a:r>
          </a:p>
          <a:p>
            <a:pPr lvl="0">
              <a:buFont typeface="Wingdings" panose="05000000000000000000" pitchFamily="2" charset="2"/>
              <a:buChar char="q"/>
            </a:pPr>
            <a:r>
              <a:rPr lang="tr-TR" sz="2400" dirty="0"/>
              <a:t>Yemek yenen sofranın kuralları, </a:t>
            </a:r>
          </a:p>
          <a:p>
            <a:pPr lvl="0">
              <a:buFont typeface="Wingdings" panose="05000000000000000000" pitchFamily="2" charset="2"/>
              <a:buChar char="q"/>
            </a:pPr>
            <a:r>
              <a:rPr lang="tr-TR" sz="2400" dirty="0"/>
              <a:t>Beslenme ve insan sağlığı açısından faydaları, </a:t>
            </a:r>
          </a:p>
          <a:p>
            <a:pPr lvl="0">
              <a:buFont typeface="Wingdings" panose="05000000000000000000" pitchFamily="2" charset="2"/>
              <a:buChar char="q"/>
            </a:pPr>
            <a:r>
              <a:rPr lang="tr-TR" sz="2400" dirty="0"/>
              <a:t>Kullanılan baharatlar, </a:t>
            </a:r>
          </a:p>
          <a:p>
            <a:pPr lvl="0">
              <a:buFont typeface="Wingdings" panose="05000000000000000000" pitchFamily="2" charset="2"/>
              <a:buChar char="q"/>
            </a:pPr>
            <a:r>
              <a:rPr lang="tr-TR" sz="2400" dirty="0"/>
              <a:t>Yemek yapılırken ve sofrada kullanılan araç ve gereçlerdir.</a:t>
            </a:r>
          </a:p>
          <a:p>
            <a:endParaRPr lang="tr-TR" sz="2400" dirty="0"/>
          </a:p>
        </p:txBody>
      </p:sp>
    </p:spTree>
    <p:extLst>
      <p:ext uri="{BB962C8B-B14F-4D97-AF65-F5344CB8AC3E}">
        <p14:creationId xmlns:p14="http://schemas.microsoft.com/office/powerpoint/2010/main" val="2720075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Etnisite</a:t>
            </a:r>
            <a:r>
              <a:rPr lang="tr-TR" b="1" dirty="0"/>
              <a:t> Kavramı</a:t>
            </a:r>
          </a:p>
        </p:txBody>
      </p:sp>
      <p:sp>
        <p:nvSpPr>
          <p:cNvPr id="3" name="İçerik Yer Tutucusu 2"/>
          <p:cNvSpPr>
            <a:spLocks noGrp="1"/>
          </p:cNvSpPr>
          <p:nvPr>
            <p:ph idx="1"/>
          </p:nvPr>
        </p:nvSpPr>
        <p:spPr>
          <a:xfrm>
            <a:off x="1260764" y="2133600"/>
            <a:ext cx="10243848" cy="2819402"/>
          </a:xfrm>
        </p:spPr>
        <p:txBody>
          <a:bodyPr>
            <a:noAutofit/>
          </a:bodyPr>
          <a:lstStyle/>
          <a:p>
            <a:r>
              <a:rPr lang="tr-TR" sz="2400" dirty="0">
                <a:solidFill>
                  <a:schemeClr val="tx1"/>
                </a:solidFill>
              </a:rPr>
              <a:t>Fransızca bir kelime olan ve “ulusal, </a:t>
            </a:r>
            <a:r>
              <a:rPr lang="tr-TR" sz="2400" dirty="0" err="1">
                <a:solidFill>
                  <a:schemeClr val="tx1"/>
                </a:solidFill>
              </a:rPr>
              <a:t>kavimsel</a:t>
            </a:r>
            <a:r>
              <a:rPr lang="tr-TR" sz="2400" dirty="0">
                <a:solidFill>
                  <a:schemeClr val="tx1"/>
                </a:solidFill>
              </a:rPr>
              <a:t>” anlamlarına gelen etnik sözcüğü eski yunanca “</a:t>
            </a:r>
            <a:r>
              <a:rPr lang="tr-TR" sz="2400" dirty="0" err="1">
                <a:solidFill>
                  <a:schemeClr val="tx1"/>
                </a:solidFill>
              </a:rPr>
              <a:t>éthnos</a:t>
            </a:r>
            <a:r>
              <a:rPr lang="tr-TR" sz="2400" dirty="0">
                <a:solidFill>
                  <a:schemeClr val="tx1"/>
                </a:solidFill>
              </a:rPr>
              <a:t>” kelimesinden türetilmiştir. Etniklik ya da </a:t>
            </a:r>
            <a:r>
              <a:rPr lang="tr-TR" sz="2400" dirty="0" err="1">
                <a:solidFill>
                  <a:schemeClr val="tx1"/>
                </a:solidFill>
              </a:rPr>
              <a:t>etnisite,Yunancada</a:t>
            </a:r>
            <a:r>
              <a:rPr lang="tr-TR" sz="2400" dirty="0">
                <a:solidFill>
                  <a:schemeClr val="tx1"/>
                </a:solidFill>
              </a:rPr>
              <a:t> bir tür beşeri birlik biçimini ifade etmek için  kullanılan bir sözcüktür.</a:t>
            </a:r>
          </a:p>
          <a:p>
            <a:r>
              <a:rPr lang="tr-TR" sz="2400" dirty="0">
                <a:solidFill>
                  <a:schemeClr val="tx1"/>
                </a:solidFill>
              </a:rPr>
              <a:t>Sosyolojik olarak bakıldığında etnik grup, diğer toplumlardan önemli kültürel farklılıklara sahip toplumsal grupları ifade eder. Başka bir deyişle bir toplumsal grubun kültürel özelliklerinin ve yaşayış biçimlerinin diğer toplumlardan ayrılması durumunda bu gruba etnik olarak farklı bir toplum denilebilir.</a:t>
            </a:r>
          </a:p>
        </p:txBody>
      </p:sp>
    </p:spTree>
    <p:extLst>
      <p:ext uri="{BB962C8B-B14F-4D97-AF65-F5344CB8AC3E}">
        <p14:creationId xmlns:p14="http://schemas.microsoft.com/office/powerpoint/2010/main" val="498795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Yemek Kültürü Üzerinden Kimlik Tanımlaması</a:t>
            </a:r>
            <a:endParaRPr lang="tr-TR" dirty="0"/>
          </a:p>
        </p:txBody>
      </p:sp>
      <p:sp>
        <p:nvSpPr>
          <p:cNvPr id="3" name="İçerik Yer Tutucusu 2"/>
          <p:cNvSpPr>
            <a:spLocks noGrp="1"/>
          </p:cNvSpPr>
          <p:nvPr>
            <p:ph idx="1"/>
          </p:nvPr>
        </p:nvSpPr>
        <p:spPr>
          <a:xfrm>
            <a:off x="1716258" y="2133600"/>
            <a:ext cx="9788354" cy="3777622"/>
          </a:xfrm>
        </p:spPr>
        <p:txBody>
          <a:bodyPr>
            <a:normAutofit/>
          </a:bodyPr>
          <a:lstStyle/>
          <a:p>
            <a:r>
              <a:rPr lang="tr-TR" sz="2400" dirty="0">
                <a:solidFill>
                  <a:schemeClr val="tx1"/>
                </a:solidFill>
              </a:rPr>
              <a:t>Yemek ve toplum arasındaki ilişki felsefi düşünürlerin de ilgisini çekmiştir. Alman filozof </a:t>
            </a:r>
            <a:r>
              <a:rPr lang="tr-TR" sz="2400" dirty="0" err="1">
                <a:solidFill>
                  <a:schemeClr val="tx1"/>
                </a:solidFill>
              </a:rPr>
              <a:t>Feuerbach</a:t>
            </a:r>
            <a:r>
              <a:rPr lang="tr-TR" sz="2400" dirty="0">
                <a:solidFill>
                  <a:schemeClr val="tx1"/>
                </a:solidFill>
              </a:rPr>
              <a:t>, Kant’ın “insan nedir” konusundaki antropolojik sorusuna karşılık olarak “insan yediği şeyler üzerinden tanımlanan bir varlıktır” diyerek cevap vermiştir. </a:t>
            </a:r>
            <a:r>
              <a:rPr lang="tr-TR" sz="2400" dirty="0" err="1">
                <a:solidFill>
                  <a:schemeClr val="tx1"/>
                </a:solidFill>
              </a:rPr>
              <a:t>Coof</a:t>
            </a:r>
            <a:r>
              <a:rPr lang="tr-TR" sz="2400" dirty="0">
                <a:solidFill>
                  <a:schemeClr val="tx1"/>
                </a:solidFill>
              </a:rPr>
              <a:t> (2006)’a göre, yemek yeme alışkanlıkları insanları </a:t>
            </a:r>
            <a:r>
              <a:rPr lang="tr-TR" sz="2400" dirty="0" err="1">
                <a:solidFill>
                  <a:schemeClr val="tx1"/>
                </a:solidFill>
              </a:rPr>
              <a:t>materyalistik</a:t>
            </a:r>
            <a:r>
              <a:rPr lang="tr-TR" sz="2400" dirty="0">
                <a:solidFill>
                  <a:schemeClr val="tx1"/>
                </a:solidFill>
              </a:rPr>
              <a:t> bakış açısıyla önemli ölçüde sınıflara ayırır ve bu davranışlar insanların kültürel davranışlarını oluşturur. </a:t>
            </a:r>
          </a:p>
        </p:txBody>
      </p:sp>
    </p:spTree>
    <p:extLst>
      <p:ext uri="{BB962C8B-B14F-4D97-AF65-F5344CB8AC3E}">
        <p14:creationId xmlns:p14="http://schemas.microsoft.com/office/powerpoint/2010/main" val="1237847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Yemek ve Kültürel Farklılıklar</a:t>
            </a:r>
          </a:p>
        </p:txBody>
      </p:sp>
      <p:sp>
        <p:nvSpPr>
          <p:cNvPr id="3" name="İçerik Yer Tutucusu 2"/>
          <p:cNvSpPr>
            <a:spLocks noGrp="1"/>
          </p:cNvSpPr>
          <p:nvPr>
            <p:ph idx="1"/>
          </p:nvPr>
        </p:nvSpPr>
        <p:spPr>
          <a:xfrm>
            <a:off x="1533378" y="2133600"/>
            <a:ext cx="9971234" cy="3777622"/>
          </a:xfrm>
        </p:spPr>
        <p:txBody>
          <a:bodyPr>
            <a:normAutofit/>
          </a:bodyPr>
          <a:lstStyle/>
          <a:p>
            <a:r>
              <a:rPr lang="tr-TR" sz="2000" dirty="0">
                <a:solidFill>
                  <a:schemeClr val="tx1"/>
                </a:solidFill>
              </a:rPr>
              <a:t>Moda, folklor ve müzik, edebiyat ve diğer bütün kültürel alışkanlıklarda olduğu gibi toplumların yemek kültürleri de çoğu zaman birbirinden farklılıklar gösterir. Genel olarak yiyecekler etnik kökenlere, dini referanslara, sosyal sınıflara veya coğrafi özelliklere göre belirgin farklılıklar göstermektedir. İnsanların etnik farklılıkların varlığını anlayabilmesi ise çoğunlukla kültürel olarak çok farklı bir ülkeye gitmesi, farklı bir kültürden gelen komşusuna yemeğe davet edilmesi veya etnik yiyeceklerin satıldığı bir yerde yemek yemesiyle mümkün olmaktadır.</a:t>
            </a:r>
          </a:p>
        </p:txBody>
      </p:sp>
    </p:spTree>
    <p:extLst>
      <p:ext uri="{BB962C8B-B14F-4D97-AF65-F5344CB8AC3E}">
        <p14:creationId xmlns:p14="http://schemas.microsoft.com/office/powerpoint/2010/main" val="250411835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52</TotalTime>
  <Words>479</Words>
  <Application>Microsoft Office PowerPoint</Application>
  <PresentationFormat>Geniş ekran</PresentationFormat>
  <Paragraphs>32</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Century Gothic</vt:lpstr>
      <vt:lpstr>Wingdings</vt:lpstr>
      <vt:lpstr>Wingdings 3</vt:lpstr>
      <vt:lpstr>Duman</vt:lpstr>
      <vt:lpstr>T.C.  KASTAMONU ÜNİVERSİTESİ</vt:lpstr>
      <vt:lpstr>Yemek Kültürü</vt:lpstr>
      <vt:lpstr>PowerPoint Sunusu</vt:lpstr>
      <vt:lpstr>PowerPoint Sunusu</vt:lpstr>
      <vt:lpstr>PowerPoint Sunusu</vt:lpstr>
      <vt:lpstr>PowerPoint Sunusu</vt:lpstr>
      <vt:lpstr>Etnisite Kavramı</vt:lpstr>
      <vt:lpstr>Yemek Kültürü Üzerinden Kimlik Tanımlaması</vt:lpstr>
      <vt:lpstr>Yemek ve Kültürel Farklılıklar</vt:lpstr>
      <vt:lpstr>Coğrafyanın Yemek Kültürüne Etkisi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Etnik Toplumlara Ait Mutfak Kültürü</dc:title>
  <dc:creator>User</dc:creator>
  <cp:lastModifiedBy>pc</cp:lastModifiedBy>
  <cp:revision>21</cp:revision>
  <dcterms:created xsi:type="dcterms:W3CDTF">2022-12-15T09:19:48Z</dcterms:created>
  <dcterms:modified xsi:type="dcterms:W3CDTF">2025-09-11T10:55:18Z</dcterms:modified>
</cp:coreProperties>
</file>