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KUP ERDOGAN" userId="5bf928f4-f577-4eed-96b5-e7b576eb22d6" providerId="ADAL" clId="{7737621D-7D68-499B-832F-0AE567E6EA51}"/>
    <pc:docChg chg="modSld">
      <pc:chgData name="YAKUP ERDOGAN" userId="5bf928f4-f577-4eed-96b5-e7b576eb22d6" providerId="ADAL" clId="{7737621D-7D68-499B-832F-0AE567E6EA51}" dt="2025-11-24T07:16:13.399" v="73" actId="20577"/>
      <pc:docMkLst>
        <pc:docMk/>
      </pc:docMkLst>
      <pc:sldChg chg="modSp mod">
        <pc:chgData name="YAKUP ERDOGAN" userId="5bf928f4-f577-4eed-96b5-e7b576eb22d6" providerId="ADAL" clId="{7737621D-7D68-499B-832F-0AE567E6EA51}" dt="2025-11-24T07:15:54.788" v="69" actId="20577"/>
        <pc:sldMkLst>
          <pc:docMk/>
          <pc:sldMk cId="0" sldId="257"/>
        </pc:sldMkLst>
        <pc:spChg chg="mod">
          <ac:chgData name="YAKUP ERDOGAN" userId="5bf928f4-f577-4eed-96b5-e7b576eb22d6" providerId="ADAL" clId="{7737621D-7D68-499B-832F-0AE567E6EA51}" dt="2025-11-24T07:15:54.788" v="69" actId="20577"/>
          <ac:spMkLst>
            <pc:docMk/>
            <pc:sldMk cId="0" sldId="257"/>
            <ac:spMk id="27" creationId="{00000000-0000-0000-0000-000000000000}"/>
          </ac:spMkLst>
        </pc:spChg>
      </pc:sldChg>
      <pc:sldChg chg="modSp mod">
        <pc:chgData name="YAKUP ERDOGAN" userId="5bf928f4-f577-4eed-96b5-e7b576eb22d6" providerId="ADAL" clId="{7737621D-7D68-499B-832F-0AE567E6EA51}" dt="2025-11-24T07:12:39.835" v="25" actId="20577"/>
        <pc:sldMkLst>
          <pc:docMk/>
          <pc:sldMk cId="0" sldId="258"/>
        </pc:sldMkLst>
        <pc:spChg chg="mod">
          <ac:chgData name="YAKUP ERDOGAN" userId="5bf928f4-f577-4eed-96b5-e7b576eb22d6" providerId="ADAL" clId="{7737621D-7D68-499B-832F-0AE567E6EA51}" dt="2025-11-24T07:12:28.019" v="9" actId="20577"/>
          <ac:spMkLst>
            <pc:docMk/>
            <pc:sldMk cId="0" sldId="258"/>
            <ac:spMk id="24" creationId="{00000000-0000-0000-0000-000000000000}"/>
          </ac:spMkLst>
        </pc:spChg>
        <pc:spChg chg="mod">
          <ac:chgData name="YAKUP ERDOGAN" userId="5bf928f4-f577-4eed-96b5-e7b576eb22d6" providerId="ADAL" clId="{7737621D-7D68-499B-832F-0AE567E6EA51}" dt="2025-11-24T07:12:39.835" v="25" actId="20577"/>
          <ac:spMkLst>
            <pc:docMk/>
            <pc:sldMk cId="0" sldId="258"/>
            <ac:spMk id="25" creationId="{00000000-0000-0000-0000-000000000000}"/>
          </ac:spMkLst>
        </pc:spChg>
      </pc:sldChg>
      <pc:sldChg chg="modSp mod">
        <pc:chgData name="YAKUP ERDOGAN" userId="5bf928f4-f577-4eed-96b5-e7b576eb22d6" providerId="ADAL" clId="{7737621D-7D68-499B-832F-0AE567E6EA51}" dt="2025-11-24T07:16:13.399" v="73" actId="20577"/>
        <pc:sldMkLst>
          <pc:docMk/>
          <pc:sldMk cId="0" sldId="259"/>
        </pc:sldMkLst>
        <pc:spChg chg="mod">
          <ac:chgData name="YAKUP ERDOGAN" userId="5bf928f4-f577-4eed-96b5-e7b576eb22d6" providerId="ADAL" clId="{7737621D-7D68-499B-832F-0AE567E6EA51}" dt="2025-11-24T07:16:13.399" v="73" actId="20577"/>
          <ac:spMkLst>
            <pc:docMk/>
            <pc:sldMk cId="0" sldId="259"/>
            <ac:spMk id="3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343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1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1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177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17" Type="http://schemas.openxmlformats.org/officeDocument/2006/relationships/image" Target="../media/image17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3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5" Type="http://schemas.openxmlformats.org/officeDocument/2006/relationships/image" Target="../media/image163.png"/><Relationship Id="rId15" Type="http://schemas.openxmlformats.org/officeDocument/2006/relationships/image" Target="../media/image173.png"/><Relationship Id="rId10" Type="http://schemas.openxmlformats.org/officeDocument/2006/relationships/image" Target="../media/image168.png"/><Relationship Id="rId19" Type="http://schemas.openxmlformats.org/officeDocument/2006/relationships/image" Target="../media/image175.png"/><Relationship Id="rId4" Type="http://schemas.openxmlformats.org/officeDocument/2006/relationships/image" Target="../media/image47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Relationship Id="rId22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18" Type="http://schemas.openxmlformats.org/officeDocument/2006/relationships/image" Target="../media/image193.png"/><Relationship Id="rId3" Type="http://schemas.openxmlformats.org/officeDocument/2006/relationships/image" Target="../media/image178.png"/><Relationship Id="rId21" Type="http://schemas.openxmlformats.org/officeDocument/2006/relationships/image" Target="../media/image196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17" Type="http://schemas.openxmlformats.org/officeDocument/2006/relationships/image" Target="../media/image19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1.png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11" Type="http://schemas.openxmlformats.org/officeDocument/2006/relationships/image" Target="../media/image186.png"/><Relationship Id="rId24" Type="http://schemas.openxmlformats.org/officeDocument/2006/relationships/image" Target="../media/image199.png"/><Relationship Id="rId5" Type="http://schemas.openxmlformats.org/officeDocument/2006/relationships/image" Target="../media/image180.png"/><Relationship Id="rId15" Type="http://schemas.openxmlformats.org/officeDocument/2006/relationships/image" Target="../media/image190.png"/><Relationship Id="rId23" Type="http://schemas.openxmlformats.org/officeDocument/2006/relationships/image" Target="../media/image198.png"/><Relationship Id="rId10" Type="http://schemas.openxmlformats.org/officeDocument/2006/relationships/image" Target="../media/image185.png"/><Relationship Id="rId19" Type="http://schemas.openxmlformats.org/officeDocument/2006/relationships/image" Target="../media/image194.png"/><Relationship Id="rId4" Type="http://schemas.openxmlformats.org/officeDocument/2006/relationships/image" Target="../media/image179.jp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Relationship Id="rId22" Type="http://schemas.openxmlformats.org/officeDocument/2006/relationships/image" Target="../media/image19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13" Type="http://schemas.openxmlformats.org/officeDocument/2006/relationships/image" Target="../media/image208.png"/><Relationship Id="rId3" Type="http://schemas.openxmlformats.org/officeDocument/2006/relationships/image" Target="../media/image1.png"/><Relationship Id="rId7" Type="http://schemas.openxmlformats.org/officeDocument/2006/relationships/image" Target="../media/image203.png"/><Relationship Id="rId12" Type="http://schemas.openxmlformats.org/officeDocument/2006/relationships/image" Target="../media/image20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png"/><Relationship Id="rId11" Type="http://schemas.openxmlformats.org/officeDocument/2006/relationships/image" Target="../media/image26.png"/><Relationship Id="rId5" Type="http://schemas.openxmlformats.org/officeDocument/2006/relationships/image" Target="../media/image201.png"/><Relationship Id="rId15" Type="http://schemas.openxmlformats.org/officeDocument/2006/relationships/image" Target="../media/image210.png"/><Relationship Id="rId10" Type="http://schemas.openxmlformats.org/officeDocument/2006/relationships/image" Target="../media/image206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Relationship Id="rId14" Type="http://schemas.openxmlformats.org/officeDocument/2006/relationships/image" Target="../media/image20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8.png"/><Relationship Id="rId3" Type="http://schemas.openxmlformats.org/officeDocument/2006/relationships/image" Target="../media/image1.png"/><Relationship Id="rId7" Type="http://schemas.openxmlformats.org/officeDocument/2006/relationships/image" Target="../media/image213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8.png"/><Relationship Id="rId5" Type="http://schemas.openxmlformats.org/officeDocument/2006/relationships/image" Target="../media/image212.png"/><Relationship Id="rId15" Type="http://schemas.openxmlformats.org/officeDocument/2006/relationships/image" Target="../media/image220.png"/><Relationship Id="rId10" Type="http://schemas.openxmlformats.org/officeDocument/2006/relationships/image" Target="../media/image216.png"/><Relationship Id="rId4" Type="http://schemas.openxmlformats.org/officeDocument/2006/relationships/image" Target="../media/image47.png"/><Relationship Id="rId9" Type="http://schemas.openxmlformats.org/officeDocument/2006/relationships/image" Target="../media/image215.png"/><Relationship Id="rId14" Type="http://schemas.openxmlformats.org/officeDocument/2006/relationships/image" Target="../media/image2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11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12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79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4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11.png"/><Relationship Id="rId21" Type="http://schemas.openxmlformats.org/officeDocument/2006/relationships/image" Target="../media/image96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12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11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12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.png"/><Relationship Id="rId7" Type="http://schemas.openxmlformats.org/officeDocument/2006/relationships/image" Target="../media/image116.png"/><Relationship Id="rId12" Type="http://schemas.openxmlformats.org/officeDocument/2006/relationships/image" Target="../media/image102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3.png"/><Relationship Id="rId10" Type="http://schemas.openxmlformats.org/officeDocument/2006/relationships/image" Target="../media/image119.png"/><Relationship Id="rId19" Type="http://schemas.openxmlformats.org/officeDocument/2006/relationships/image" Target="../media/image127.png"/><Relationship Id="rId4" Type="http://schemas.openxmlformats.org/officeDocument/2006/relationships/image" Target="../media/image12.png"/><Relationship Id="rId9" Type="http://schemas.openxmlformats.org/officeDocument/2006/relationships/image" Target="../media/image118.png"/><Relationship Id="rId14" Type="http://schemas.openxmlformats.org/officeDocument/2006/relationships/image" Target="../media/image1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17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8" y="1619250"/>
            <a:ext cx="771525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238" y="1809750"/>
            <a:ext cx="390525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7863" y="1619250"/>
            <a:ext cx="7239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8363" y="1809750"/>
            <a:ext cx="3429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1363" y="1619250"/>
            <a:ext cx="723900" cy="762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1863" y="1809750"/>
            <a:ext cx="3429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8800" y="4286250"/>
            <a:ext cx="914400" cy="38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-69577" y="2838450"/>
            <a:ext cx="1233100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kern="0" spc="-9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ve Konaklamada Güvenlik</a:t>
            </a:r>
            <a:endParaRPr lang="en-US" sz="4500" dirty="0"/>
          </a:p>
        </p:txBody>
      </p:sp>
      <p:sp>
        <p:nvSpPr>
          <p:cNvPr id="13" name="Text 1"/>
          <p:cNvSpPr/>
          <p:nvPr/>
        </p:nvSpPr>
        <p:spPr>
          <a:xfrm>
            <a:off x="3589437" y="3562350"/>
            <a:ext cx="5013127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dirty="0">
                <a:solidFill>
                  <a:srgbClr val="FBBF24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Turizm ve Güvenlik – </a:t>
            </a:r>
            <a:r>
              <a:rPr lang="tr-TR" sz="2250" dirty="0">
                <a:solidFill>
                  <a:srgbClr val="FBBF24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8</a:t>
            </a:r>
            <a:r>
              <a:rPr lang="en-US" sz="2250" dirty="0">
                <a:solidFill>
                  <a:srgbClr val="FBBF24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. Hafta</a:t>
            </a:r>
            <a:endParaRPr lang="en-US" sz="2250" dirty="0"/>
          </a:p>
        </p:txBody>
      </p:sp>
      <p:sp>
        <p:nvSpPr>
          <p:cNvPr id="14" name="Text 2"/>
          <p:cNvSpPr/>
          <p:nvPr/>
        </p:nvSpPr>
        <p:spPr>
          <a:xfrm>
            <a:off x="2438400" y="470535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tr-TR" sz="1500" i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Dr. Yakup ERDOĞAN</a:t>
            </a:r>
            <a:endParaRPr lang="en-US" sz="1500" dirty="0"/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08AA2F2F-1A65-4132-96D2-44B4EEE8F297}"/>
              </a:ext>
            </a:extLst>
          </p:cNvPr>
          <p:cNvSpPr/>
          <p:nvPr/>
        </p:nvSpPr>
        <p:spPr>
          <a:xfrm>
            <a:off x="2590800" y="485775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0E1A6F32-C5CA-4A4B-AF89-E0A620CBF639}"/>
              </a:ext>
            </a:extLst>
          </p:cNvPr>
          <p:cNvSpPr/>
          <p:nvPr/>
        </p:nvSpPr>
        <p:spPr>
          <a:xfrm>
            <a:off x="2462213" y="645795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tr-TR" sz="1500" i="1" dirty="0">
                <a:solidFill>
                  <a:srgbClr val="E5E7EB"/>
                </a:solidFill>
                <a:ea typeface="ui-sans-serif" pitchFamily="34" charset="-122"/>
              </a:rPr>
              <a:t>2025@ ALL RIGHTS RESERVED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181100"/>
            <a:ext cx="76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5025" y="1390650"/>
            <a:ext cx="36195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71700"/>
            <a:ext cx="3505200" cy="1638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362200"/>
            <a:ext cx="419100" cy="495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2476500"/>
            <a:ext cx="1905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3400" y="2171700"/>
            <a:ext cx="3505200" cy="1638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3900" y="2362200"/>
            <a:ext cx="466725" cy="495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48200" y="2476500"/>
            <a:ext cx="238125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7200" y="2171700"/>
            <a:ext cx="3505200" cy="1638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67700" y="2362200"/>
            <a:ext cx="419100" cy="495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2476500"/>
            <a:ext cx="190500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038600"/>
            <a:ext cx="3505200" cy="1676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0100" y="4229100"/>
            <a:ext cx="447675" cy="495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0" y="4343400"/>
            <a:ext cx="219075" cy="266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43400" y="4038600"/>
            <a:ext cx="3505200" cy="1676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33900" y="4229100"/>
            <a:ext cx="466725" cy="495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48200" y="4343400"/>
            <a:ext cx="238125" cy="266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77200" y="4038600"/>
            <a:ext cx="3505200" cy="1676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67700" y="4229100"/>
            <a:ext cx="371475" cy="495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82000" y="4343400"/>
            <a:ext cx="142875" cy="2667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Rehberin Güvenlik Görevleri</a:t>
            </a:r>
            <a:endParaRPr lang="en-US" sz="2700" dirty="0"/>
          </a:p>
        </p:txBody>
      </p:sp>
      <p:sp>
        <p:nvSpPr>
          <p:cNvPr id="25" name="Text 1"/>
          <p:cNvSpPr/>
          <p:nvPr/>
        </p:nvSpPr>
        <p:spPr>
          <a:xfrm>
            <a:off x="1371600" y="2362200"/>
            <a:ext cx="30632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Araç ve Belgeler</a:t>
            </a:r>
            <a:endParaRPr lang="en-US" sz="1500" dirty="0"/>
          </a:p>
        </p:txBody>
      </p:sp>
      <p:sp>
        <p:nvSpPr>
          <p:cNvPr id="26" name="Text 2"/>
          <p:cNvSpPr/>
          <p:nvPr/>
        </p:nvSpPr>
        <p:spPr>
          <a:xfrm>
            <a:off x="1371600" y="2705100"/>
            <a:ext cx="25527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Turistlerin seyahat ettiği araçları, kaptanları ve belgeleri önceden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kontrol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etmek</a:t>
            </a: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.</a:t>
            </a:r>
            <a:endParaRPr lang="en-US" sz="1200" dirty="0"/>
          </a:p>
        </p:txBody>
      </p:sp>
      <p:sp>
        <p:nvSpPr>
          <p:cNvPr id="27" name="Text 3"/>
          <p:cNvSpPr/>
          <p:nvPr/>
        </p:nvSpPr>
        <p:spPr>
          <a:xfrm>
            <a:off x="5153025" y="2362200"/>
            <a:ext cx="300609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Hava-Yol Koşulları</a:t>
            </a:r>
            <a:endParaRPr lang="en-US" sz="1500" dirty="0"/>
          </a:p>
        </p:txBody>
      </p:sp>
      <p:sp>
        <p:nvSpPr>
          <p:cNvPr id="28" name="Text 4"/>
          <p:cNvSpPr/>
          <p:nvPr/>
        </p:nvSpPr>
        <p:spPr>
          <a:xfrm>
            <a:off x="5153025" y="2705100"/>
            <a:ext cx="25050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Seyahat süresince güncel hava ve yol koşullarını takip ederek turistlere uygun bilgileri sunmak.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8839200" y="2362200"/>
            <a:ext cx="30632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Bilgilendirme</a:t>
            </a:r>
            <a:endParaRPr lang="en-US" sz="1500" dirty="0"/>
          </a:p>
        </p:txBody>
      </p:sp>
      <p:sp>
        <p:nvSpPr>
          <p:cNvPr id="30" name="Text 6"/>
          <p:cNvSpPr/>
          <p:nvPr/>
        </p:nvSpPr>
        <p:spPr>
          <a:xfrm>
            <a:off x="8839200" y="2705100"/>
            <a:ext cx="25527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 güvenlik kurallarına ve olası risklere karşı uyarmak, konaklama girişinde gerekli bilgileri vermek.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1400175" y="4229100"/>
            <a:ext cx="25241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Riskli Durumlarda Müdahale</a:t>
            </a:r>
            <a:endParaRPr lang="en-US" sz="1500" dirty="0"/>
          </a:p>
        </p:txBody>
      </p:sp>
      <p:sp>
        <p:nvSpPr>
          <p:cNvPr id="32" name="Text 8"/>
          <p:cNvSpPr/>
          <p:nvPr/>
        </p:nvSpPr>
        <p:spPr>
          <a:xfrm>
            <a:off x="1400175" y="4838700"/>
            <a:ext cx="25241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Hastalık, kaybolma, kaza gibi acil durumlarda hızlı ve etkili müdahale becerisi göstermek.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5153025" y="4229100"/>
            <a:ext cx="250507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İletişim</a:t>
            </a:r>
            <a:endParaRPr lang="en-US" sz="1500" dirty="0"/>
          </a:p>
        </p:txBody>
      </p:sp>
      <p:sp>
        <p:nvSpPr>
          <p:cNvPr id="34" name="Text 10"/>
          <p:cNvSpPr/>
          <p:nvPr/>
        </p:nvSpPr>
        <p:spPr>
          <a:xfrm>
            <a:off x="5153025" y="4572000"/>
            <a:ext cx="25050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Seyahat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acentası</a:t>
            </a: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, turistler ve gerekli birimler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ile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sürekli iletişim halinde olmak ve gerekli durumlarda onlarla koordinasyon içinde olmak.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8791575" y="4229100"/>
            <a:ext cx="26003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Planlama</a:t>
            </a:r>
            <a:endParaRPr lang="en-US" sz="1500" dirty="0"/>
          </a:p>
        </p:txBody>
      </p:sp>
      <p:sp>
        <p:nvSpPr>
          <p:cNvPr id="36" name="Text 12"/>
          <p:cNvSpPr/>
          <p:nvPr/>
        </p:nvSpPr>
        <p:spPr>
          <a:xfrm>
            <a:off x="8791575" y="4572000"/>
            <a:ext cx="26003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Olası risklere karşı alternatif planlar (Plan B) hazırlamak ve gerektiğinde uygulamak.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62100"/>
            <a:ext cx="3505200" cy="2019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752600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538" y="1809750"/>
            <a:ext cx="23812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819400"/>
            <a:ext cx="31242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962275"/>
            <a:ext cx="1143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1562100"/>
            <a:ext cx="3505200" cy="2019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3900" y="1752600"/>
            <a:ext cx="3810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9150" y="1809750"/>
            <a:ext cx="190500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3900" y="2819400"/>
            <a:ext cx="3124200" cy="571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3900" y="2962275"/>
            <a:ext cx="1143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1562100"/>
            <a:ext cx="3505200" cy="2019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67700" y="1752600"/>
            <a:ext cx="381000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39137" y="1809750"/>
            <a:ext cx="238125" cy="2667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7700" y="2819400"/>
            <a:ext cx="3124200" cy="571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7700" y="2962275"/>
            <a:ext cx="1143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3810000"/>
            <a:ext cx="3505200" cy="21717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100" y="4000500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1063" y="4057650"/>
            <a:ext cx="219075" cy="266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5067300"/>
            <a:ext cx="3124200" cy="571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5210175"/>
            <a:ext cx="1143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3400" y="3810000"/>
            <a:ext cx="3505200" cy="2171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33900" y="4000500"/>
            <a:ext cx="381000" cy="3810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29150" y="4057650"/>
            <a:ext cx="190500" cy="2667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3900" y="5067300"/>
            <a:ext cx="3124200" cy="5715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3900" y="5210175"/>
            <a:ext cx="114300" cy="1524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77200" y="3810000"/>
            <a:ext cx="3505200" cy="21717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67700" y="4076700"/>
            <a:ext cx="326380" cy="3810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21278" y="4133850"/>
            <a:ext cx="219075" cy="2667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7700" y="5219700"/>
            <a:ext cx="3124200" cy="5715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7700" y="5362575"/>
            <a:ext cx="114300" cy="1524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6210300"/>
            <a:ext cx="10972800" cy="4572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3900" y="6353175"/>
            <a:ext cx="152400" cy="152400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Rehberin Karşılaşabileceği Riskler</a:t>
            </a:r>
            <a:endParaRPr lang="en-US" sz="2700" dirty="0"/>
          </a:p>
        </p:txBody>
      </p:sp>
      <p:sp>
        <p:nvSpPr>
          <p:cNvPr id="37" name="Text 1"/>
          <p:cNvSpPr/>
          <p:nvPr/>
        </p:nvSpPr>
        <p:spPr>
          <a:xfrm>
            <a:off x="609600" y="990600"/>
            <a:ext cx="131673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Her risk için alternatif plan (Plan B) oluşturma zorunluluğu vardır</a:t>
            </a:r>
            <a:endParaRPr lang="en-US" sz="1500" dirty="0"/>
          </a:p>
        </p:txBody>
      </p:sp>
      <p:sp>
        <p:nvSpPr>
          <p:cNvPr id="38" name="Text 2"/>
          <p:cNvSpPr/>
          <p:nvPr/>
        </p:nvSpPr>
        <p:spPr>
          <a:xfrm>
            <a:off x="1295400" y="1809750"/>
            <a:ext cx="204918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Grup Bölünmesi</a:t>
            </a:r>
            <a:endParaRPr lang="en-US" sz="1500" dirty="0"/>
          </a:p>
        </p:txBody>
      </p:sp>
      <p:sp>
        <p:nvSpPr>
          <p:cNvPr id="39" name="Text 3"/>
          <p:cNvSpPr/>
          <p:nvPr/>
        </p:nvSpPr>
        <p:spPr>
          <a:xfrm>
            <a:off x="800100" y="22479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Grup üyeleri arasında iletişim kesilmesi durumunda alınacak önlemler.</a:t>
            </a:r>
            <a:endParaRPr lang="en-US" sz="1200" dirty="0"/>
          </a:p>
        </p:txBody>
      </p:sp>
      <p:sp>
        <p:nvSpPr>
          <p:cNvPr id="40" name="Text 4"/>
          <p:cNvSpPr/>
          <p:nvPr/>
        </p:nvSpPr>
        <p:spPr>
          <a:xfrm>
            <a:off x="990600" y="29337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563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B: Tanıtım sonrası belirli zamanlarda toplama noktası</a:t>
            </a:r>
            <a:endParaRPr lang="en-US" sz="1200" dirty="0"/>
          </a:p>
        </p:txBody>
      </p:sp>
      <p:sp>
        <p:nvSpPr>
          <p:cNvPr id="41" name="Text 5"/>
          <p:cNvSpPr/>
          <p:nvPr/>
        </p:nvSpPr>
        <p:spPr>
          <a:xfrm>
            <a:off x="5029200" y="1809750"/>
            <a:ext cx="151983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Bagaj Kaybı</a:t>
            </a:r>
            <a:endParaRPr lang="en-US" sz="1500" dirty="0"/>
          </a:p>
        </p:txBody>
      </p:sp>
      <p:sp>
        <p:nvSpPr>
          <p:cNvPr id="42" name="Text 6"/>
          <p:cNvSpPr/>
          <p:nvPr/>
        </p:nvSpPr>
        <p:spPr>
          <a:xfrm>
            <a:off x="4533900" y="22479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Bagajların kaybolması durumunda turistlerin bilgilendirilmesi.</a:t>
            </a:r>
            <a:endParaRPr lang="en-US" sz="1200" dirty="0"/>
          </a:p>
        </p:txBody>
      </p:sp>
      <p:sp>
        <p:nvSpPr>
          <p:cNvPr id="43" name="Text 7"/>
          <p:cNvSpPr/>
          <p:nvPr/>
        </p:nvSpPr>
        <p:spPr>
          <a:xfrm>
            <a:off x="4724400" y="29337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563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B: Bagaj takip numarası ve ulaşım sonrası kontrol</a:t>
            </a:r>
            <a:endParaRPr lang="en-US" sz="1200" dirty="0"/>
          </a:p>
        </p:txBody>
      </p:sp>
      <p:sp>
        <p:nvSpPr>
          <p:cNvPr id="44" name="Text 8"/>
          <p:cNvSpPr/>
          <p:nvPr/>
        </p:nvSpPr>
        <p:spPr>
          <a:xfrm>
            <a:off x="8763000" y="1809750"/>
            <a:ext cx="185201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 Kazaları</a:t>
            </a:r>
            <a:endParaRPr lang="en-US" sz="1500" dirty="0"/>
          </a:p>
        </p:txBody>
      </p:sp>
      <p:sp>
        <p:nvSpPr>
          <p:cNvPr id="45" name="Text 9"/>
          <p:cNvSpPr/>
          <p:nvPr/>
        </p:nvSpPr>
        <p:spPr>
          <a:xfrm>
            <a:off x="8267700" y="22479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tr-TR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Turistlerin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can ve mal güvenliğini etkileyecek kazaların oluşması</a:t>
            </a:r>
            <a:endParaRPr lang="en-US" sz="1200" dirty="0"/>
          </a:p>
        </p:txBody>
      </p:sp>
      <p:sp>
        <p:nvSpPr>
          <p:cNvPr id="46" name="Text 10"/>
          <p:cNvSpPr/>
          <p:nvPr/>
        </p:nvSpPr>
        <p:spPr>
          <a:xfrm>
            <a:off x="8458200" y="29337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563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B: Yakın sağlık kuruluşları ve acil iletişim</a:t>
            </a:r>
            <a:endParaRPr lang="en-US" sz="1200" dirty="0"/>
          </a:p>
        </p:txBody>
      </p:sp>
      <p:sp>
        <p:nvSpPr>
          <p:cNvPr id="47" name="Text 11"/>
          <p:cNvSpPr/>
          <p:nvPr/>
        </p:nvSpPr>
        <p:spPr>
          <a:xfrm>
            <a:off x="1295400" y="4057650"/>
            <a:ext cx="205454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Sağlık Sorunları</a:t>
            </a:r>
            <a:endParaRPr lang="en-US" sz="1500" dirty="0"/>
          </a:p>
        </p:txBody>
      </p:sp>
      <p:sp>
        <p:nvSpPr>
          <p:cNvPr id="48" name="Text 12"/>
          <p:cNvSpPr/>
          <p:nvPr/>
        </p:nvSpPr>
        <p:spPr>
          <a:xfrm>
            <a:off x="800100" y="44958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Zehirlenme, kalp krizi gibi acil durumlar için hazırlıklı olunması.</a:t>
            </a:r>
            <a:endParaRPr lang="en-US" sz="1200" dirty="0"/>
          </a:p>
        </p:txBody>
      </p:sp>
      <p:sp>
        <p:nvSpPr>
          <p:cNvPr id="49" name="Text 13"/>
          <p:cNvSpPr/>
          <p:nvPr/>
        </p:nvSpPr>
        <p:spPr>
          <a:xfrm>
            <a:off x="990600" y="51816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563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B: Hastane rehberi ve acil durum protokolleri</a:t>
            </a:r>
            <a:endParaRPr lang="en-US" sz="1200" dirty="0"/>
          </a:p>
        </p:txBody>
      </p:sp>
      <p:sp>
        <p:nvSpPr>
          <p:cNvPr id="50" name="Text 14"/>
          <p:cNvSpPr/>
          <p:nvPr/>
        </p:nvSpPr>
        <p:spPr>
          <a:xfrm>
            <a:off x="5029200" y="4057650"/>
            <a:ext cx="226224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Otel Overbooking</a:t>
            </a:r>
            <a:endParaRPr lang="en-US" sz="1500" dirty="0"/>
          </a:p>
        </p:txBody>
      </p:sp>
      <p:sp>
        <p:nvSpPr>
          <p:cNvPr id="51" name="Text 15"/>
          <p:cNvSpPr/>
          <p:nvPr/>
        </p:nvSpPr>
        <p:spPr>
          <a:xfrm>
            <a:off x="4533900" y="44958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Yoğun sezonda otel doluluk oranı aşılırsa alternatif konaklama sağlanmalı.</a:t>
            </a:r>
            <a:endParaRPr lang="en-US" sz="1200" dirty="0"/>
          </a:p>
        </p:txBody>
      </p:sp>
      <p:sp>
        <p:nvSpPr>
          <p:cNvPr id="52" name="Text 16"/>
          <p:cNvSpPr/>
          <p:nvPr/>
        </p:nvSpPr>
        <p:spPr>
          <a:xfrm>
            <a:off x="4724400" y="51816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563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B: Rehberlik sırasında alternatif otellerin tespiti</a:t>
            </a:r>
            <a:endParaRPr lang="en-US" sz="1200" dirty="0"/>
          </a:p>
        </p:txBody>
      </p:sp>
      <p:sp>
        <p:nvSpPr>
          <p:cNvPr id="53" name="Text 17"/>
          <p:cNvSpPr/>
          <p:nvPr/>
        </p:nvSpPr>
        <p:spPr>
          <a:xfrm>
            <a:off x="8708380" y="4000500"/>
            <a:ext cx="268352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Güzergâhı Kapanması</a:t>
            </a:r>
            <a:endParaRPr lang="en-US" sz="1500" dirty="0"/>
          </a:p>
        </p:txBody>
      </p:sp>
      <p:sp>
        <p:nvSpPr>
          <p:cNvPr id="54" name="Text 18"/>
          <p:cNvSpPr/>
          <p:nvPr/>
        </p:nvSpPr>
        <p:spPr>
          <a:xfrm>
            <a:off x="8267700" y="46482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Trafik, hava koşulları veya teknik sorunlar durumunda alternatif rota.</a:t>
            </a:r>
            <a:endParaRPr lang="en-US" sz="1200" dirty="0"/>
          </a:p>
        </p:txBody>
      </p:sp>
      <p:sp>
        <p:nvSpPr>
          <p:cNvPr id="55" name="Text 19"/>
          <p:cNvSpPr/>
          <p:nvPr/>
        </p:nvSpPr>
        <p:spPr>
          <a:xfrm>
            <a:off x="8458200" y="5334000"/>
            <a:ext cx="312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563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B: Rehberlik sırasında alternatif ulaşım araçları</a:t>
            </a:r>
            <a:endParaRPr lang="en-US" sz="1200" dirty="0"/>
          </a:p>
        </p:txBody>
      </p:sp>
      <p:sp>
        <p:nvSpPr>
          <p:cNvPr id="56" name="Text 20"/>
          <p:cNvSpPr/>
          <p:nvPr/>
        </p:nvSpPr>
        <p:spPr>
          <a:xfrm>
            <a:off x="952500" y="6324600"/>
            <a:ext cx="12893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Önemli:</a:t>
            </a: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Her risk için tur öncesi planlama </a:t>
            </a:r>
            <a:r>
              <a:rPr lang="en-US" sz="1200" dirty="0" err="1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ve</a:t>
            </a: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(Plan B) oluşturma zorunludur.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https://picture-search.skywork.ai/aippt/image/sheet/cc6af99e3acbbb6bf426523a24b0918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19200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38300"/>
            <a:ext cx="4251871" cy="800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828800"/>
            <a:ext cx="3048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1933575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590800"/>
            <a:ext cx="4251871" cy="800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2781300"/>
            <a:ext cx="3048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" y="2886075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543300"/>
            <a:ext cx="4251871" cy="8001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3733800"/>
            <a:ext cx="304800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" y="3838575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90071" y="1219200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90071" y="1638300"/>
            <a:ext cx="6492329" cy="21717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0571" y="1866900"/>
            <a:ext cx="304800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56771" y="1971675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80571" y="2514600"/>
            <a:ext cx="304800" cy="3810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56771" y="2619375"/>
            <a:ext cx="1524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80571" y="3162300"/>
            <a:ext cx="304800" cy="381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56771" y="3267075"/>
            <a:ext cx="1524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09600" y="5943600"/>
            <a:ext cx="10972800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898428" y="6086475"/>
            <a:ext cx="114300" cy="1524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Vaka Örneği: Kapadokya Balon Transferi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914400" y="1181100"/>
            <a:ext cx="425187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D4ED8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Riskler</a:t>
            </a:r>
            <a:endParaRPr lang="en-US" sz="1800" dirty="0"/>
          </a:p>
        </p:txBody>
      </p:sp>
      <p:sp>
        <p:nvSpPr>
          <p:cNvPr id="27" name="Text 2"/>
          <p:cNvSpPr/>
          <p:nvPr/>
        </p:nvSpPr>
        <p:spPr>
          <a:xfrm>
            <a:off x="1181100" y="1790700"/>
            <a:ext cx="416569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Sabah 04:00 Transfer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1181100" y="2057400"/>
            <a:ext cx="41656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Düşük görünürlük riski, turistlerin yorgunluğu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1181100" y="2743200"/>
            <a:ext cx="339310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Soğuk Hava Şartları</a:t>
            </a:r>
            <a:endParaRPr lang="en-US" sz="1350" dirty="0"/>
          </a:p>
        </p:txBody>
      </p:sp>
      <p:sp>
        <p:nvSpPr>
          <p:cNvPr id="30" name="Text 5"/>
          <p:cNvSpPr/>
          <p:nvPr/>
        </p:nvSpPr>
        <p:spPr>
          <a:xfrm>
            <a:off x="1181100" y="3009900"/>
            <a:ext cx="33931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 sağlığı riski, hipotermi tehlikesi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1181100" y="3695700"/>
            <a:ext cx="284964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Balon Kalkış Onayı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1181100" y="3962400"/>
            <a:ext cx="284964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Sivil Havacılık tarafından verilir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5452021" y="1181100"/>
            <a:ext cx="649232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D4ED8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Rehberin Sorumlulukları</a:t>
            </a:r>
            <a:endParaRPr lang="en-US" sz="1800" dirty="0"/>
          </a:p>
        </p:txBody>
      </p:sp>
      <p:sp>
        <p:nvSpPr>
          <p:cNvPr id="34" name="Text 9"/>
          <p:cNvSpPr/>
          <p:nvPr/>
        </p:nvSpPr>
        <p:spPr>
          <a:xfrm>
            <a:off x="5699671" y="1828800"/>
            <a:ext cx="388923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Briefingi</a:t>
            </a:r>
            <a:endParaRPr lang="en-US" sz="1350" dirty="0"/>
          </a:p>
        </p:txBody>
      </p:sp>
      <p:sp>
        <p:nvSpPr>
          <p:cNvPr id="35" name="Text 10"/>
          <p:cNvSpPr/>
          <p:nvPr/>
        </p:nvSpPr>
        <p:spPr>
          <a:xfrm>
            <a:off x="5699671" y="2095500"/>
            <a:ext cx="388923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Turistlere kalkış öncesi güvenlik talimatları</a:t>
            </a:r>
            <a:endParaRPr lang="en-US" sz="1200" dirty="0"/>
          </a:p>
        </p:txBody>
      </p:sp>
      <p:sp>
        <p:nvSpPr>
          <p:cNvPr id="36" name="Text 11"/>
          <p:cNvSpPr/>
          <p:nvPr/>
        </p:nvSpPr>
        <p:spPr>
          <a:xfrm>
            <a:off x="5699671" y="2476500"/>
            <a:ext cx="354258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tr-TR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</a:t>
            </a:r>
            <a:r>
              <a:rPr lang="en-US" sz="1350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letişim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5699671" y="2743200"/>
            <a:ext cx="35425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Kalkış iptal edilirse turistlere duyurular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5699671" y="3124200"/>
            <a:ext cx="419213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Alternatif Etkinlik</a:t>
            </a:r>
            <a:endParaRPr lang="en-US" sz="1350" dirty="0"/>
          </a:p>
        </p:txBody>
      </p:sp>
      <p:sp>
        <p:nvSpPr>
          <p:cNvPr id="39" name="Text 14"/>
          <p:cNvSpPr/>
          <p:nvPr/>
        </p:nvSpPr>
        <p:spPr>
          <a:xfrm>
            <a:off x="5699671" y="3390900"/>
            <a:ext cx="419213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 B olarak turistlere alternatif aktivite öner</a:t>
            </a:r>
            <a:endParaRPr lang="en-US" sz="1200" dirty="0"/>
          </a:p>
        </p:txBody>
      </p:sp>
      <p:sp>
        <p:nvSpPr>
          <p:cNvPr id="40" name="Text 15"/>
          <p:cNvSpPr/>
          <p:nvPr/>
        </p:nvSpPr>
        <p:spPr>
          <a:xfrm>
            <a:off x="-350520" y="6057900"/>
            <a:ext cx="12893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Önemli: Rehber, turistlerin güvenliği için her durumda plan B hazırlığı yapmalıdır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257300"/>
            <a:ext cx="10972800" cy="3810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1562100"/>
            <a:ext cx="3251150" cy="1981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1790700"/>
            <a:ext cx="45720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6350" y="1885950"/>
            <a:ext cx="190500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0350" y="1562100"/>
            <a:ext cx="3251150" cy="1981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8950" y="1790700"/>
            <a:ext cx="4572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08488" y="1885950"/>
            <a:ext cx="238125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26301" y="1562100"/>
            <a:ext cx="3251299" cy="1981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4901" y="1790700"/>
            <a:ext cx="457200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8251" y="1885950"/>
            <a:ext cx="190500" cy="266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4400" y="3924300"/>
            <a:ext cx="10363200" cy="838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800" y="4114800"/>
            <a:ext cx="209550" cy="3048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09600" y="381000"/>
            <a:ext cx="109728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Özet</a:t>
            </a:r>
            <a:endParaRPr lang="en-US" sz="2700" dirty="0"/>
          </a:p>
        </p:txBody>
      </p:sp>
      <p:sp>
        <p:nvSpPr>
          <p:cNvPr id="17" name="Text 1"/>
          <p:cNvSpPr/>
          <p:nvPr/>
        </p:nvSpPr>
        <p:spPr>
          <a:xfrm>
            <a:off x="1752600" y="1885950"/>
            <a:ext cx="193720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Temel Unsurlar</a:t>
            </a:r>
            <a:endParaRPr lang="en-US" sz="1500" dirty="0"/>
          </a:p>
        </p:txBody>
      </p:sp>
      <p:sp>
        <p:nvSpPr>
          <p:cNvPr id="18" name="Text 2"/>
          <p:cNvSpPr/>
          <p:nvPr/>
        </p:nvSpPr>
        <p:spPr>
          <a:xfrm>
            <a:off x="1143000" y="2400300"/>
            <a:ext cx="279395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ve konaklama güvenliği, turizm hizmetinin temel unsurlarıdır. Bu unsurların sağlamlığı, turist güvenliği için kritik öneme sahiptir.</a:t>
            </a:r>
            <a:endParaRPr lang="en-US" sz="1200" dirty="0"/>
          </a:p>
        </p:txBody>
      </p:sp>
      <p:sp>
        <p:nvSpPr>
          <p:cNvPr id="19" name="Text 3"/>
          <p:cNvSpPr/>
          <p:nvPr/>
        </p:nvSpPr>
        <p:spPr>
          <a:xfrm>
            <a:off x="5308550" y="1885950"/>
            <a:ext cx="189023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Rehber'in Rolü</a:t>
            </a:r>
            <a:endParaRPr lang="en-US" sz="1500" dirty="0"/>
          </a:p>
        </p:txBody>
      </p:sp>
      <p:sp>
        <p:nvSpPr>
          <p:cNvPr id="20" name="Text 4"/>
          <p:cNvSpPr/>
          <p:nvPr/>
        </p:nvSpPr>
        <p:spPr>
          <a:xfrm>
            <a:off x="4698950" y="2400300"/>
            <a:ext cx="279395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Rehber, güvenlik zincirinin ana aktörüdür. Turistlerin güvenliğini sağlamak, planlama ve müdahale becerilerini gerektirir.</a:t>
            </a:r>
            <a:endParaRPr lang="en-US" sz="1200" dirty="0"/>
          </a:p>
        </p:txBody>
      </p:sp>
      <p:sp>
        <p:nvSpPr>
          <p:cNvPr id="21" name="Text 5"/>
          <p:cNvSpPr/>
          <p:nvPr/>
        </p:nvSpPr>
        <p:spPr>
          <a:xfrm>
            <a:off x="8864501" y="1885950"/>
            <a:ext cx="244101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Becerileri</a:t>
            </a:r>
            <a:endParaRPr lang="en-US" sz="1500" dirty="0"/>
          </a:p>
        </p:txBody>
      </p:sp>
      <p:sp>
        <p:nvSpPr>
          <p:cNvPr id="22" name="Text 6"/>
          <p:cNvSpPr/>
          <p:nvPr/>
        </p:nvSpPr>
        <p:spPr>
          <a:xfrm>
            <a:off x="8254901" y="2400300"/>
            <a:ext cx="2794099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 yönetimi, planlama, doğru bilgilendirme ve müdahale becerisi, rehberin güvenlik rolünde vazgeçilmez unsurlardır.</a:t>
            </a:r>
            <a:endParaRPr lang="en-US" sz="1200" dirty="0"/>
          </a:p>
        </p:txBody>
      </p:sp>
      <p:sp>
        <p:nvSpPr>
          <p:cNvPr id="23" name="Text 7"/>
          <p:cNvSpPr/>
          <p:nvPr/>
        </p:nvSpPr>
        <p:spPr>
          <a:xfrm>
            <a:off x="1390650" y="4076700"/>
            <a:ext cx="97345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Güvenlik, turizm hizmetlerinin kalbinde yer almalı ve tüm süreci etkilemelidir. Rehber, bu süreçte en önemli aktördür.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1638300"/>
            <a:ext cx="5181600" cy="1981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1866900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7288" y="1962150"/>
            <a:ext cx="12382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" y="2552700"/>
            <a:ext cx="1143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" y="2895600"/>
            <a:ext cx="1143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" y="3238500"/>
            <a:ext cx="1143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1638300"/>
            <a:ext cx="5181600" cy="1981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1866900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4163" y="1962150"/>
            <a:ext cx="1428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552700"/>
            <a:ext cx="1143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895600"/>
            <a:ext cx="1143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238500"/>
            <a:ext cx="1143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3924300"/>
            <a:ext cx="10668000" cy="533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67744" y="4114800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271" y="4114800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44209" y="4114800"/>
            <a:ext cx="152400" cy="1524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09600" y="381000"/>
            <a:ext cx="109728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Sorular ve Değerlendirme</a:t>
            </a:r>
            <a:endParaRPr lang="en-US" sz="2700" dirty="0"/>
          </a:p>
        </p:txBody>
      </p:sp>
      <p:sp>
        <p:nvSpPr>
          <p:cNvPr id="22" name="Text 2"/>
          <p:cNvSpPr/>
          <p:nvPr/>
        </p:nvSpPr>
        <p:spPr>
          <a:xfrm>
            <a:off x="1600200" y="1943100"/>
            <a:ext cx="1131034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Sorular</a:t>
            </a:r>
            <a:endParaRPr lang="en-US" sz="1800" dirty="0"/>
          </a:p>
        </p:txBody>
      </p:sp>
      <p:sp>
        <p:nvSpPr>
          <p:cNvPr id="23" name="Text 3"/>
          <p:cNvSpPr/>
          <p:nvPr/>
        </p:nvSpPr>
        <p:spPr>
          <a:xfrm>
            <a:off x="1181100" y="2476500"/>
            <a:ext cx="260746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Sorularınızı güvenle yöneltin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1181100" y="2819400"/>
            <a:ext cx="374564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Toplum güvenliği ile ilgili her soru önemli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1181100" y="3162300"/>
            <a:ext cx="513135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Rehberlik süreçlerindeki uygulamalar hakkında bilgi alın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7086600" y="1943100"/>
            <a:ext cx="230439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Değerlendirme</a:t>
            </a:r>
            <a:endParaRPr lang="en-US" sz="1800" dirty="0"/>
          </a:p>
        </p:txBody>
      </p:sp>
      <p:sp>
        <p:nvSpPr>
          <p:cNvPr id="27" name="Text 7"/>
          <p:cNvSpPr/>
          <p:nvPr/>
        </p:nvSpPr>
        <p:spPr>
          <a:xfrm>
            <a:off x="6667500" y="2476500"/>
            <a:ext cx="340756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Konu ile ilgili düşüncelerinizi paylaşın</a:t>
            </a:r>
            <a:endParaRPr lang="en-US" sz="1200" dirty="0"/>
          </a:p>
        </p:txBody>
      </p:sp>
      <p:sp>
        <p:nvSpPr>
          <p:cNvPr id="28" name="Text 8"/>
          <p:cNvSpPr/>
          <p:nvPr/>
        </p:nvSpPr>
        <p:spPr>
          <a:xfrm>
            <a:off x="6667500" y="2819400"/>
            <a:ext cx="503562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Uygulama örneklerini değerlendirmek için fırsatınız var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6667500" y="3162300"/>
            <a:ext cx="493633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Rehberlik becerilerinizi geliştirmek için geri bildirimler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2896344" y="4076700"/>
            <a:ext cx="281535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tr-TR" sz="1200" dirty="0" err="1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yerdogan</a:t>
            </a: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@</a:t>
            </a:r>
            <a:r>
              <a:rPr lang="tr-TR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kastamonu.</a:t>
            </a: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edu.tr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5775871" y="4076700"/>
            <a:ext cx="139624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tr-TR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0366 280 37 21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7472809" y="4076700"/>
            <a:ext cx="246173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www.</a:t>
            </a:r>
            <a:r>
              <a:rPr lang="tr-TR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turizm</a:t>
            </a: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.</a:t>
            </a:r>
            <a:r>
              <a:rPr lang="tr-TR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kastamonu.</a:t>
            </a: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edu.tr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1638300"/>
            <a:ext cx="5181600" cy="800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1809750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462" y="1905000"/>
            <a:ext cx="2190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667000"/>
            <a:ext cx="5181600" cy="8001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2838450"/>
            <a:ext cx="4572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750" y="2933700"/>
            <a:ext cx="1905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695700"/>
            <a:ext cx="5181600" cy="800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3867150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7750" y="3962400"/>
            <a:ext cx="190500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1638300"/>
            <a:ext cx="5181600" cy="8001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1809750"/>
            <a:ext cx="4572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9863" y="1905000"/>
            <a:ext cx="219075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2667000"/>
            <a:ext cx="5181600" cy="800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2838450"/>
            <a:ext cx="457200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0338" y="2933700"/>
            <a:ext cx="238125" cy="266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3695700"/>
            <a:ext cx="5181600" cy="8001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3867150"/>
            <a:ext cx="45720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57963" y="3962400"/>
            <a:ext cx="142875" cy="2667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ve Konaklamada Güvenlik</a:t>
            </a:r>
            <a:endParaRPr lang="en-US" sz="2700" dirty="0"/>
          </a:p>
        </p:txBody>
      </p:sp>
      <p:sp>
        <p:nvSpPr>
          <p:cNvPr id="23" name="Text 1"/>
          <p:cNvSpPr/>
          <p:nvPr/>
        </p:nvSpPr>
        <p:spPr>
          <a:xfrm>
            <a:off x="609600" y="990600"/>
            <a:ext cx="10972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Sunum İçeriği</a:t>
            </a:r>
            <a:endParaRPr lang="en-US" sz="1500" dirty="0"/>
          </a:p>
        </p:txBody>
      </p:sp>
      <p:sp>
        <p:nvSpPr>
          <p:cNvPr id="24" name="Text 2"/>
          <p:cNvSpPr/>
          <p:nvPr/>
        </p:nvSpPr>
        <p:spPr>
          <a:xfrm>
            <a:off x="1524000" y="1790700"/>
            <a:ext cx="380226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Güvenliği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1524000" y="2057400"/>
            <a:ext cx="38022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Kara, hava ve deniz taşımacılığı güvenliği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1524000" y="2819400"/>
            <a:ext cx="2502634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Transfer Süreci</a:t>
            </a:r>
            <a:endParaRPr lang="en-US" sz="1500" dirty="0"/>
          </a:p>
        </p:txBody>
      </p:sp>
      <p:sp>
        <p:nvSpPr>
          <p:cNvPr id="27" name="Text 5"/>
          <p:cNvSpPr/>
          <p:nvPr/>
        </p:nvSpPr>
        <p:spPr>
          <a:xfrm>
            <a:off x="1524000" y="3086100"/>
            <a:ext cx="250263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Transfer çeşitleri ve güvenlik temelleri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1524000" y="3848100"/>
            <a:ext cx="308252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Konaklama Güvenliği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1524000" y="4114800"/>
            <a:ext cx="30825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Sistemler ve personel protokolleri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7010400" y="1790700"/>
            <a:ext cx="308663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Prosedürleri</a:t>
            </a:r>
            <a:endParaRPr lang="en-US" sz="1500" dirty="0"/>
          </a:p>
        </p:txBody>
      </p:sp>
      <p:sp>
        <p:nvSpPr>
          <p:cNvPr id="31" name="Text 9"/>
          <p:cNvSpPr/>
          <p:nvPr/>
        </p:nvSpPr>
        <p:spPr>
          <a:xfrm>
            <a:off x="7010400" y="2057400"/>
            <a:ext cx="308663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Yangın ve other acil durumlar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7010400" y="2819400"/>
            <a:ext cx="31914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Rehberin Sorumlulukları</a:t>
            </a:r>
            <a:endParaRPr lang="en-US" sz="1500" dirty="0"/>
          </a:p>
        </p:txBody>
      </p:sp>
      <p:sp>
        <p:nvSpPr>
          <p:cNvPr id="33" name="Text 11"/>
          <p:cNvSpPr/>
          <p:nvPr/>
        </p:nvSpPr>
        <p:spPr>
          <a:xfrm>
            <a:off x="7010400" y="3086100"/>
            <a:ext cx="31914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görevleri ve risk yönetimi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7010400" y="3848100"/>
            <a:ext cx="303805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Uygulama Örnekleri</a:t>
            </a:r>
            <a:endParaRPr lang="en-US" sz="1500" dirty="0"/>
          </a:p>
        </p:txBody>
      </p:sp>
      <p:sp>
        <p:nvSpPr>
          <p:cNvPr id="35" name="Text 13"/>
          <p:cNvSpPr/>
          <p:nvPr/>
        </p:nvSpPr>
        <p:spPr>
          <a:xfrm>
            <a:off x="7010400" y="4114800"/>
            <a:ext cx="303805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Kapadokya balon transferi örneği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7620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028700"/>
            <a:ext cx="6337250" cy="10287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181100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1238250"/>
            <a:ext cx="17145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09800"/>
            <a:ext cx="6337250" cy="1028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362200"/>
            <a:ext cx="3810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2419350"/>
            <a:ext cx="1905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390900"/>
            <a:ext cx="6337250" cy="1028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543300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963" y="3600450"/>
            <a:ext cx="2190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572000"/>
            <a:ext cx="6337250" cy="1257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000" y="4724400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6775" y="4781550"/>
            <a:ext cx="171450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9250" y="1028700"/>
            <a:ext cx="4483150" cy="3009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99250" y="2857500"/>
            <a:ext cx="4483150" cy="1181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51650" y="3390900"/>
            <a:ext cx="17145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51650" y="3695700"/>
            <a:ext cx="1524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99250" y="4191000"/>
            <a:ext cx="4483150" cy="1257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51650" y="4343400"/>
            <a:ext cx="142875" cy="2667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09600" y="3048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Güvenliği: Kara Taşımacılığı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1257300" y="1181100"/>
            <a:ext cx="66445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Araç</a:t>
            </a:r>
            <a:r>
              <a:rPr lang="en-US" sz="135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B</a:t>
            </a:r>
            <a:r>
              <a:rPr lang="tr-TR" sz="135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akım</a:t>
            </a:r>
            <a:r>
              <a:rPr lang="en-US" sz="135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ve Teknik Kontroller</a:t>
            </a:r>
            <a:endParaRPr lang="en-US" sz="1350" dirty="0"/>
          </a:p>
        </p:txBody>
      </p:sp>
      <p:sp>
        <p:nvSpPr>
          <p:cNvPr id="25" name="Text 2"/>
          <p:cNvSpPr/>
          <p:nvPr/>
        </p:nvSpPr>
        <p:spPr>
          <a:xfrm>
            <a:off x="1257300" y="1447800"/>
            <a:ext cx="5537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 taşımacılığı için araçların düzenli bakımının yapılması ve teknik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kontrollerinin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periyodik olarak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yapılması zorunludur.</a:t>
            </a:r>
            <a:endParaRPr lang="en-US" sz="1200" dirty="0"/>
          </a:p>
        </p:txBody>
      </p:sp>
      <p:sp>
        <p:nvSpPr>
          <p:cNvPr id="26" name="Text 3"/>
          <p:cNvSpPr/>
          <p:nvPr/>
        </p:nvSpPr>
        <p:spPr>
          <a:xfrm>
            <a:off x="1257300" y="2362200"/>
            <a:ext cx="66445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Profesyonel ve Belgeli Şoför Zorunluluğu</a:t>
            </a:r>
            <a:endParaRPr lang="en-US" sz="1350" dirty="0"/>
          </a:p>
        </p:txBody>
      </p:sp>
      <p:sp>
        <p:nvSpPr>
          <p:cNvPr id="27" name="Text 4"/>
          <p:cNvSpPr/>
          <p:nvPr/>
        </p:nvSpPr>
        <p:spPr>
          <a:xfrm>
            <a:off x="1257300" y="2628900"/>
            <a:ext cx="5537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Türkiye'de turizm taşımacılığında D2, B2 belgeleri zorunludur. Rehberin aracın belgelerini tur öncesi kontrol etmesi gerekir.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1257300" y="3543300"/>
            <a:ext cx="55371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Emniyet Kemeri Kullanımı</a:t>
            </a:r>
            <a:endParaRPr lang="en-US" sz="1350" dirty="0"/>
          </a:p>
        </p:txBody>
      </p:sp>
      <p:sp>
        <p:nvSpPr>
          <p:cNvPr id="29" name="Text 6"/>
          <p:cNvSpPr/>
          <p:nvPr/>
        </p:nvSpPr>
        <p:spPr>
          <a:xfrm>
            <a:off x="1257300" y="3810000"/>
            <a:ext cx="5537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Turistlerin ve şoförün tur süresince emniyet kemeri kullanması zorunludur. Özellikle uzun mesafe yolculuklarında bu önemlidir.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1257300" y="4724400"/>
            <a:ext cx="66445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 Otobüslerinde Teknolojik Güvenlik Sistemleri</a:t>
            </a:r>
            <a:endParaRPr lang="en-US" sz="1350" dirty="0"/>
          </a:p>
        </p:txBody>
      </p:sp>
      <p:sp>
        <p:nvSpPr>
          <p:cNvPr id="31" name="Text 8"/>
          <p:cNvSpPr/>
          <p:nvPr/>
        </p:nvSpPr>
        <p:spPr>
          <a:xfrm>
            <a:off x="1257300" y="4991100"/>
            <a:ext cx="55371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Kamera sistemleri, şoför takip ve telemetri sistemlerinin bulunması zorunludur. Bu sistemler güvenliği artırır ve olay durumunda kanıt sağlar.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7251650" y="3009900"/>
            <a:ext cx="50140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Ek Güvenlik Önlemleri</a:t>
            </a:r>
            <a:endParaRPr lang="en-US" sz="1500" dirty="0"/>
          </a:p>
        </p:txBody>
      </p:sp>
      <p:sp>
        <p:nvSpPr>
          <p:cNvPr id="33" name="Text 10"/>
          <p:cNvSpPr/>
          <p:nvPr/>
        </p:nvSpPr>
        <p:spPr>
          <a:xfrm>
            <a:off x="7499300" y="3352800"/>
            <a:ext cx="260961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Hız, rota ve mola planlaması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7480250" y="3657600"/>
            <a:ext cx="170735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Kaza risk analizleri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7508825" y="4343400"/>
            <a:ext cx="392117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endParaRPr lang="en-US" sz="1350" dirty="0"/>
          </a:p>
        </p:txBody>
      </p:sp>
      <p:sp>
        <p:nvSpPr>
          <p:cNvPr id="36" name="Text 13"/>
          <p:cNvSpPr/>
          <p:nvPr/>
        </p:nvSpPr>
        <p:spPr>
          <a:xfrm>
            <a:off x="7508825" y="4610100"/>
            <a:ext cx="392117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B45309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Türkiye'ye turizm taşımacılığında D2, B2 belgeleri zorunludur. Rehberin aracın belgelerini tur öncesi kontrol etmesi gerekir.</a:t>
            </a:r>
            <a:endParaRPr lang="en-US" sz="1200" dirty="0"/>
          </a:p>
        </p:txBody>
      </p:sp>
      <p:pic>
        <p:nvPicPr>
          <p:cNvPr id="41" name="Resim 40">
            <a:extLst>
              <a:ext uri="{FF2B5EF4-FFF2-40B4-BE49-F238E27FC236}">
                <a16:creationId xmlns:a16="http://schemas.microsoft.com/office/drawing/2014/main" id="{3FFE1461-9C3A-4937-BF60-E84FAC6AC99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99250" y="838200"/>
            <a:ext cx="4483150" cy="2019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620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028700"/>
            <a:ext cx="5410200" cy="12192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81100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238250"/>
            <a:ext cx="17145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400300"/>
            <a:ext cx="5410200" cy="990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552700"/>
            <a:ext cx="3810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609850"/>
            <a:ext cx="17145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3543300"/>
            <a:ext cx="5410200" cy="990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695700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752850"/>
            <a:ext cx="190500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" y="4686300"/>
            <a:ext cx="5410200" cy="990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838700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375" y="4895850"/>
            <a:ext cx="171450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1028700"/>
            <a:ext cx="5410200" cy="1371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524000"/>
            <a:ext cx="3048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7013" y="1581150"/>
            <a:ext cx="10477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1943100"/>
            <a:ext cx="304800" cy="304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7013" y="2000250"/>
            <a:ext cx="104775" cy="190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2552700"/>
            <a:ext cx="5410200" cy="2438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4648200"/>
            <a:ext cx="5410200" cy="3429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7200" y="6019800"/>
            <a:ext cx="11277600" cy="533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6172200"/>
            <a:ext cx="142875" cy="266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089952" y="6591300"/>
            <a:ext cx="1949648" cy="1905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457200" y="304800"/>
            <a:ext cx="1353312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Güvenliği: Hava Taşımacılığı</a:t>
            </a:r>
            <a:endParaRPr lang="en-US" sz="2700" dirty="0"/>
          </a:p>
        </p:txBody>
      </p:sp>
      <p:sp>
        <p:nvSpPr>
          <p:cNvPr id="27" name="Text 1"/>
          <p:cNvSpPr/>
          <p:nvPr/>
        </p:nvSpPr>
        <p:spPr>
          <a:xfrm>
            <a:off x="1104900" y="1105730"/>
            <a:ext cx="469808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Uluslararası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Sivil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Havacılık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Örgütü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(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ICAO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)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ve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endParaRPr lang="tr-TR" sz="1500" b="1" dirty="0">
              <a:solidFill>
                <a:srgbClr val="1E40AF"/>
              </a:solidFill>
              <a:latin typeface="ui-sans-serif" pitchFamily="34" charset="0"/>
              <a:ea typeface="ui-sans-serif" pitchFamily="34" charset="-122"/>
              <a:cs typeface="ui-sans-serif" pitchFamily="34" charset="-120"/>
            </a:endParaRPr>
          </a:p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SHGM Güvenlik Standartları</a:t>
            </a:r>
            <a:endParaRPr lang="en-US" sz="1500" dirty="0"/>
          </a:p>
        </p:txBody>
      </p:sp>
      <p:sp>
        <p:nvSpPr>
          <p:cNvPr id="28" name="Text 2"/>
          <p:cNvSpPr/>
          <p:nvPr/>
        </p:nvSpPr>
        <p:spPr>
          <a:xfrm>
            <a:off x="609600" y="1638300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Uluslararası havacılık güvenliği standartları ve Türkiye'nin bu standartlara uyumu</a:t>
            </a:r>
            <a:endParaRPr lang="en-US" sz="1200" dirty="0"/>
          </a:p>
        </p:txBody>
      </p:sp>
      <p:sp>
        <p:nvSpPr>
          <p:cNvPr id="29" name="Text 3"/>
          <p:cNvSpPr/>
          <p:nvPr/>
        </p:nvSpPr>
        <p:spPr>
          <a:xfrm>
            <a:off x="1104900" y="2609850"/>
            <a:ext cx="435072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Bagaj Tarama ve Yolcu Tanımlama</a:t>
            </a:r>
            <a:endParaRPr lang="en-US" sz="1500" dirty="0"/>
          </a:p>
        </p:txBody>
      </p:sp>
      <p:sp>
        <p:nvSpPr>
          <p:cNvPr id="30" name="Text 4"/>
          <p:cNvSpPr/>
          <p:nvPr/>
        </p:nvSpPr>
        <p:spPr>
          <a:xfrm>
            <a:off x="609600" y="3009900"/>
            <a:ext cx="6126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tarama prosedürleri ve yolcu kimlik doğrulama sistemleri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1104900" y="3752850"/>
            <a:ext cx="38404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Kabin İçi Güvenlik Briefingleri</a:t>
            </a:r>
            <a:endParaRPr lang="en-US" sz="1500" dirty="0"/>
          </a:p>
        </p:txBody>
      </p:sp>
      <p:sp>
        <p:nvSpPr>
          <p:cNvPr id="32" name="Text 6"/>
          <p:cNvSpPr/>
          <p:nvPr/>
        </p:nvSpPr>
        <p:spPr>
          <a:xfrm>
            <a:off x="609600" y="4152900"/>
            <a:ext cx="6126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Uçuş öncesi güvenlik talimatları ve acil durum prosedürleri</a:t>
            </a:r>
            <a:endParaRPr lang="en-US" sz="1200" dirty="0"/>
          </a:p>
        </p:txBody>
      </p:sp>
      <p:sp>
        <p:nvSpPr>
          <p:cNvPr id="33" name="Text 7"/>
          <p:cNvSpPr/>
          <p:nvPr/>
        </p:nvSpPr>
        <p:spPr>
          <a:xfrm>
            <a:off x="1104900" y="4895850"/>
            <a:ext cx="432679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ü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rb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ü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lans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ve Acil Durum Kuralları</a:t>
            </a:r>
            <a:endParaRPr lang="en-US" sz="1500" dirty="0"/>
          </a:p>
        </p:txBody>
      </p:sp>
      <p:sp>
        <p:nvSpPr>
          <p:cNvPr id="34" name="Text 8"/>
          <p:cNvSpPr/>
          <p:nvPr/>
        </p:nvSpPr>
        <p:spPr>
          <a:xfrm>
            <a:off x="609600" y="5295900"/>
            <a:ext cx="6126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Turbulans yönetimi ve acil durum durumlarında yolcu güvenliği</a:t>
            </a:r>
            <a:endParaRPr lang="en-US" sz="1200" dirty="0"/>
          </a:p>
        </p:txBody>
      </p:sp>
      <p:sp>
        <p:nvSpPr>
          <p:cNvPr id="35" name="Text 9"/>
          <p:cNvSpPr/>
          <p:nvPr/>
        </p:nvSpPr>
        <p:spPr>
          <a:xfrm>
            <a:off x="6477000" y="1181100"/>
            <a:ext cx="61264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Havaalanlarında Güvenlik Alanları</a:t>
            </a:r>
            <a:endParaRPr lang="en-US" sz="1500" dirty="0"/>
          </a:p>
        </p:txBody>
      </p:sp>
      <p:sp>
        <p:nvSpPr>
          <p:cNvPr id="36" name="Text 10"/>
          <p:cNvSpPr/>
          <p:nvPr/>
        </p:nvSpPr>
        <p:spPr>
          <a:xfrm>
            <a:off x="6896100" y="1562100"/>
            <a:ext cx="4474264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Airside: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Uçuşlar arası </a:t>
            </a:r>
            <a:r>
              <a:rPr lang="en-US" sz="1200" dirty="0" err="1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dirty="0" err="1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alan</a:t>
            </a:r>
            <a:r>
              <a:rPr lang="tr-TR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/ </a:t>
            </a:r>
            <a:r>
              <a:rPr lang="tr-TR" sz="1200" b="0" i="0" dirty="0">
                <a:solidFill>
                  <a:srgbClr val="002B11"/>
                </a:solidFill>
                <a:effectLst/>
                <a:latin typeface="Trip Sans VF"/>
              </a:rPr>
              <a:t>pasaport kontrol noktası sonrası</a:t>
            </a:r>
            <a:endParaRPr lang="en-US" sz="1200" dirty="0"/>
          </a:p>
        </p:txBody>
      </p:sp>
      <p:sp>
        <p:nvSpPr>
          <p:cNvPr id="37" name="Text 11"/>
          <p:cNvSpPr/>
          <p:nvPr/>
        </p:nvSpPr>
        <p:spPr>
          <a:xfrm>
            <a:off x="6896099" y="1981200"/>
            <a:ext cx="447426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Landside: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Havaalanı </a:t>
            </a:r>
            <a:r>
              <a:rPr lang="en-US" sz="1200" dirty="0" err="1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dışındaki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dirty="0" err="1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alanlar</a:t>
            </a:r>
            <a:r>
              <a:rPr lang="tr-TR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/ </a:t>
            </a:r>
            <a:r>
              <a:rPr lang="tr-TR" sz="1200" b="0" i="0" dirty="0">
                <a:solidFill>
                  <a:srgbClr val="002B11"/>
                </a:solidFill>
                <a:effectLst/>
                <a:latin typeface="Trip Sans VF"/>
              </a:rPr>
              <a:t>pasaport kontrol noktası öncesi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5875020" y="4724400"/>
            <a:ext cx="6309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Havaalanı bagaj tarama prosedürleri</a:t>
            </a:r>
            <a:endParaRPr lang="en-US" sz="1050" dirty="0"/>
          </a:p>
        </p:txBody>
      </p:sp>
      <p:sp>
        <p:nvSpPr>
          <p:cNvPr id="39" name="Text 13"/>
          <p:cNvSpPr/>
          <p:nvPr/>
        </p:nvSpPr>
        <p:spPr>
          <a:xfrm>
            <a:off x="828675" y="6134100"/>
            <a:ext cx="9484757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Not:</a:t>
            </a: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Türkiye'de havacılık güvenliği uluslararası standartlarla uyumludur. Rehber, grup check-in sürecini organize eder.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48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104900"/>
            <a:ext cx="6354961" cy="1257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257300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1352550"/>
            <a:ext cx="1905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514600"/>
            <a:ext cx="6354961" cy="1257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667000"/>
            <a:ext cx="4572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350" y="2762250"/>
            <a:ext cx="1905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924300"/>
            <a:ext cx="6354961" cy="1257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076700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1538" y="4171950"/>
            <a:ext cx="23812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3161" y="1104900"/>
            <a:ext cx="4389090" cy="1790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5561" y="1333500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50336" y="1390650"/>
            <a:ext cx="171450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3161" y="3048000"/>
            <a:ext cx="4389090" cy="1943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45561" y="3200400"/>
            <a:ext cx="381000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50336" y="3257550"/>
            <a:ext cx="171450" cy="2667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Güvenliği: Deniz Taşımacılığı</a:t>
            </a:r>
            <a:endParaRPr lang="en-US" sz="2700" dirty="0"/>
          </a:p>
        </p:txBody>
      </p:sp>
      <p:sp>
        <p:nvSpPr>
          <p:cNvPr id="21" name="Text 1"/>
          <p:cNvSpPr/>
          <p:nvPr/>
        </p:nvSpPr>
        <p:spPr>
          <a:xfrm>
            <a:off x="1371600" y="1257300"/>
            <a:ext cx="652867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Can Yelekleri ve Acil Tahliye Alanları</a:t>
            </a:r>
            <a:endParaRPr lang="en-US" sz="1500" dirty="0"/>
          </a:p>
        </p:txBody>
      </p:sp>
      <p:sp>
        <p:nvSpPr>
          <p:cNvPr id="22" name="Text 2"/>
          <p:cNvSpPr/>
          <p:nvPr/>
        </p:nvSpPr>
        <p:spPr>
          <a:xfrm>
            <a:off x="1371600" y="1524000"/>
            <a:ext cx="544056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Turistlerin kullanımına yönelik can yeleklerinin bulunduğundan ve acil durumlarda hızlıca ulaşılabilmesi için tahliye yollarının açık olduğundan emin olunmalıdır.</a:t>
            </a:r>
            <a:endParaRPr lang="en-US" sz="1200" dirty="0"/>
          </a:p>
        </p:txBody>
      </p:sp>
      <p:sp>
        <p:nvSpPr>
          <p:cNvPr id="23" name="Text 3"/>
          <p:cNvSpPr/>
          <p:nvPr/>
        </p:nvSpPr>
        <p:spPr>
          <a:xfrm>
            <a:off x="1371600" y="2667000"/>
            <a:ext cx="652867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Gemi Sertifikaları ve Kapasite Sınırları</a:t>
            </a:r>
            <a:endParaRPr lang="en-US" sz="1500" dirty="0"/>
          </a:p>
        </p:txBody>
      </p:sp>
      <p:sp>
        <p:nvSpPr>
          <p:cNvPr id="24" name="Text 4"/>
          <p:cNvSpPr/>
          <p:nvPr/>
        </p:nvSpPr>
        <p:spPr>
          <a:xfrm>
            <a:off x="1371600" y="2933700"/>
            <a:ext cx="544056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Geminin turist taşıma kapasitesine uygun olarak yüklenip yüklenmediği kontrol edilmeli ve gerekli sertifikaların mevcut olduğundan emin olunmalıdır.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1371600" y="4076700"/>
            <a:ext cx="652867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Hava ve Dalga Durumunun Kontrolü</a:t>
            </a:r>
            <a:endParaRPr lang="en-US" sz="1500" dirty="0"/>
          </a:p>
        </p:txBody>
      </p:sp>
      <p:sp>
        <p:nvSpPr>
          <p:cNvPr id="26" name="Text 6"/>
          <p:cNvSpPr/>
          <p:nvPr/>
        </p:nvSpPr>
        <p:spPr>
          <a:xfrm>
            <a:off x="1371600" y="4343400"/>
            <a:ext cx="544056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Gemi seyirlerinden önce hava ve deniz koşullarının detaylı olarak değerlendirilmesi gerekmektedir. Riskli koşullar tespit edildiğinde seyahatin ertelenmesi gerekir.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7831336" y="1143000"/>
            <a:ext cx="358899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Liman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ve Gemi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Güvenlik Protokolleri (ISPS Code)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000" b="1" i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International Ship and Port Facility Security Code</a:t>
            </a:r>
            <a:endParaRPr lang="en-US" sz="1000" i="1" dirty="0"/>
          </a:p>
        </p:txBody>
      </p:sp>
      <p:sp>
        <p:nvSpPr>
          <p:cNvPr id="28" name="Text 8"/>
          <p:cNvSpPr/>
          <p:nvPr/>
        </p:nvSpPr>
        <p:spPr>
          <a:xfrm>
            <a:off x="7612261" y="1905000"/>
            <a:ext cx="45811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Limana girişlerin kontrolü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7612261" y="2209800"/>
            <a:ext cx="45811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Yük ve yolcu kontrol sistemleri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7612261" y="2514600"/>
            <a:ext cx="45811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hazırlığı ve müdahale kapasitesi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7840861" y="3257550"/>
            <a:ext cx="294143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Alkollü Kaptan İhlalleri</a:t>
            </a:r>
            <a:endParaRPr lang="en-US" sz="1500" dirty="0"/>
          </a:p>
        </p:txBody>
      </p:sp>
      <p:pic>
        <p:nvPicPr>
          <p:cNvPr id="1026" name="Picture 2" descr="Gemi Cruise Turları | Gemi Turu Fiyatları">
            <a:extLst>
              <a:ext uri="{FF2B5EF4-FFF2-40B4-BE49-F238E27FC236}">
                <a16:creationId xmlns:a16="http://schemas.microsoft.com/office/drawing/2014/main" id="{14DD4057-65B7-47FB-8912-C1253D15F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16" y="5029200"/>
            <a:ext cx="3486003" cy="197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 12"/>
          <p:cNvSpPr/>
          <p:nvPr/>
        </p:nvSpPr>
        <p:spPr>
          <a:xfrm>
            <a:off x="7450336" y="3771900"/>
            <a:ext cx="4084290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Tekne turlarında kaptan tarafından alkollü içeceklerin tüketimi yasaktır. Rehber, bu tür ihlalleri fark ettiğinde uyarı yapmalı ve gerekli durumlarda liman yetkililerine bildirimde bulunmalıdır.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7620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028700"/>
            <a:ext cx="5334000" cy="4038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1295400"/>
            <a:ext cx="2286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71450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50" y="182880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2590800"/>
            <a:ext cx="3810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550" y="2705100"/>
            <a:ext cx="1143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" y="3467100"/>
            <a:ext cx="3810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3450" y="3581400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" y="4114800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2975" y="4229100"/>
            <a:ext cx="17145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1028700"/>
            <a:ext cx="5334000" cy="403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295400"/>
            <a:ext cx="22860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200" y="1790700"/>
            <a:ext cx="3810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8450" y="1905000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3200" y="2590800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7500" y="2705100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53200" y="3390900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77025" y="3505200"/>
            <a:ext cx="13335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3200" y="4191000"/>
            <a:ext cx="381000" cy="3810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57975" y="4305300"/>
            <a:ext cx="17145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5219700"/>
            <a:ext cx="10972800" cy="4572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3900" y="5362575"/>
            <a:ext cx="114300" cy="1524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09600" y="3048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Transfer Türleri ve Güvenlik Temelleri</a:t>
            </a:r>
            <a:endParaRPr lang="en-US" sz="2700" dirty="0"/>
          </a:p>
        </p:txBody>
      </p:sp>
      <p:sp>
        <p:nvSpPr>
          <p:cNvPr id="27" name="Text 1"/>
          <p:cNvSpPr/>
          <p:nvPr/>
        </p:nvSpPr>
        <p:spPr>
          <a:xfrm>
            <a:off x="1181100" y="1257300"/>
            <a:ext cx="4876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D4ED8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Transfer Türleri</a:t>
            </a:r>
            <a:endParaRPr lang="en-US" sz="1800" dirty="0"/>
          </a:p>
        </p:txBody>
      </p:sp>
      <p:sp>
        <p:nvSpPr>
          <p:cNvPr id="28" name="Text 2"/>
          <p:cNvSpPr/>
          <p:nvPr/>
        </p:nvSpPr>
        <p:spPr>
          <a:xfrm>
            <a:off x="1333500" y="1714500"/>
            <a:ext cx="43815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Havalimanı – Otel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1333500" y="1981200"/>
            <a:ext cx="4381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Yeni nesil transferlerde turist sayısı ve koltuk eşleşmesi önemlidir.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1333500" y="2590800"/>
            <a:ext cx="5257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Otelden Etkinlik Alanına</a:t>
            </a:r>
            <a:endParaRPr lang="en-US" sz="1350" dirty="0"/>
          </a:p>
        </p:txBody>
      </p:sp>
      <p:sp>
        <p:nvSpPr>
          <p:cNvPr id="31" name="Text 5"/>
          <p:cNvSpPr/>
          <p:nvPr/>
        </p:nvSpPr>
        <p:spPr>
          <a:xfrm>
            <a:off x="1333500" y="2857500"/>
            <a:ext cx="4381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Şehir içi kısa transferlerde bagaj güvenliği ve davranış kuralları kontrol edilir.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1333500" y="3467100"/>
            <a:ext cx="504473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Şehir İçi Kısa Transferler</a:t>
            </a:r>
            <a:endParaRPr lang="en-US" sz="1350" dirty="0"/>
          </a:p>
        </p:txBody>
      </p:sp>
      <p:sp>
        <p:nvSpPr>
          <p:cNvPr id="33" name="Text 7"/>
          <p:cNvSpPr/>
          <p:nvPr/>
        </p:nvSpPr>
        <p:spPr>
          <a:xfrm>
            <a:off x="1333500" y="3733800"/>
            <a:ext cx="50447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Araç içi davranış kuralları ve acil çıkış noktaları tanıtılır.</a:t>
            </a:r>
            <a:endParaRPr lang="en-US" sz="1200" dirty="0"/>
          </a:p>
        </p:txBody>
      </p:sp>
      <p:sp>
        <p:nvSpPr>
          <p:cNvPr id="34" name="Text 8"/>
          <p:cNvSpPr/>
          <p:nvPr/>
        </p:nvSpPr>
        <p:spPr>
          <a:xfrm>
            <a:off x="1333500" y="4114800"/>
            <a:ext cx="5257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Liman – Otel Transferleri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1333500" y="4381500"/>
            <a:ext cx="4381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Liman güvenliği protokolleri ve şoför-rehber iletişimi kritiktir.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6819900" y="1257300"/>
            <a:ext cx="58521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D4ED8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Temelleri</a:t>
            </a:r>
            <a:endParaRPr lang="en-US" sz="1800" dirty="0"/>
          </a:p>
        </p:txBody>
      </p:sp>
      <p:sp>
        <p:nvSpPr>
          <p:cNvPr id="37" name="Text 11"/>
          <p:cNvSpPr/>
          <p:nvPr/>
        </p:nvSpPr>
        <p:spPr>
          <a:xfrm>
            <a:off x="7048500" y="1790700"/>
            <a:ext cx="456628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 Sayısı ve Koltuk Eşleşmesi</a:t>
            </a:r>
            <a:endParaRPr lang="en-US" sz="1350" dirty="0"/>
          </a:p>
        </p:txBody>
      </p:sp>
      <p:sp>
        <p:nvSpPr>
          <p:cNvPr id="38" name="Text 12"/>
          <p:cNvSpPr/>
          <p:nvPr/>
        </p:nvSpPr>
        <p:spPr>
          <a:xfrm>
            <a:off x="7048500" y="2057400"/>
            <a:ext cx="456628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Her transferde "head count" kontrolü yapılmalıdır.</a:t>
            </a:r>
            <a:endParaRPr lang="en-US" sz="1200" dirty="0"/>
          </a:p>
        </p:txBody>
      </p:sp>
      <p:sp>
        <p:nvSpPr>
          <p:cNvPr id="39" name="Text 13"/>
          <p:cNvSpPr/>
          <p:nvPr/>
        </p:nvSpPr>
        <p:spPr>
          <a:xfrm>
            <a:off x="7048500" y="2590800"/>
            <a:ext cx="451467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Bagaj Güvenliği ve Kayıp Önleme</a:t>
            </a:r>
            <a:endParaRPr lang="en-US" sz="1350" dirty="0"/>
          </a:p>
        </p:txBody>
      </p:sp>
      <p:sp>
        <p:nvSpPr>
          <p:cNvPr id="40" name="Text 14"/>
          <p:cNvSpPr/>
          <p:nvPr/>
        </p:nvSpPr>
        <p:spPr>
          <a:xfrm>
            <a:off x="7048500" y="2857500"/>
            <a:ext cx="45146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Bagajların kontrolü ve kayıp önleme prosedürleri.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7048500" y="3390900"/>
            <a:ext cx="390298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Araç İçi Davranış Kuralları</a:t>
            </a:r>
            <a:endParaRPr lang="en-US" sz="1350" dirty="0"/>
          </a:p>
        </p:txBody>
      </p:sp>
      <p:sp>
        <p:nvSpPr>
          <p:cNvPr id="42" name="Text 16"/>
          <p:cNvSpPr/>
          <p:nvPr/>
        </p:nvSpPr>
        <p:spPr>
          <a:xfrm>
            <a:off x="7048500" y="3657600"/>
            <a:ext cx="39029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Ayakta yolcu yok, emniyet kemeri zorunlu.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7048500" y="4191000"/>
            <a:ext cx="498258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Çıkış Noktaları ve İletişim</a:t>
            </a:r>
            <a:endParaRPr lang="en-US" sz="1350" dirty="0"/>
          </a:p>
        </p:txBody>
      </p:sp>
      <p:sp>
        <p:nvSpPr>
          <p:cNvPr id="44" name="Text 18"/>
          <p:cNvSpPr/>
          <p:nvPr/>
        </p:nvSpPr>
        <p:spPr>
          <a:xfrm>
            <a:off x="7048500" y="4457700"/>
            <a:ext cx="498258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Şoför ve rehber arasında sürekli iletişim sağlanmalıdır.</a:t>
            </a:r>
            <a:endParaRPr lang="en-US" sz="1200" dirty="0"/>
          </a:p>
        </p:txBody>
      </p:sp>
      <p:sp>
        <p:nvSpPr>
          <p:cNvPr id="45" name="Text 19"/>
          <p:cNvSpPr/>
          <p:nvPr/>
        </p:nvSpPr>
        <p:spPr>
          <a:xfrm>
            <a:off x="914400" y="5334000"/>
            <a:ext cx="452396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2400E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Not:</a:t>
            </a:r>
            <a:r>
              <a:rPr lang="en-US" sz="1200" dirty="0">
                <a:solidFill>
                  <a:srgbClr val="92400E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Rehber, "head count" kontrolünü her durakta yapmak zorundadır.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104900"/>
            <a:ext cx="6522690" cy="10287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390650"/>
            <a:ext cx="402878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827" y="1485900"/>
            <a:ext cx="2190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86000"/>
            <a:ext cx="6522690" cy="8001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457450"/>
            <a:ext cx="4572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350" y="2552700"/>
            <a:ext cx="1905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238500"/>
            <a:ext cx="6522690" cy="1028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524250"/>
            <a:ext cx="447824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0588" y="3619500"/>
            <a:ext cx="190500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419600"/>
            <a:ext cx="6522690" cy="1028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4705350"/>
            <a:ext cx="443359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8355" y="4800600"/>
            <a:ext cx="190500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4690" y="1104900"/>
            <a:ext cx="4297710" cy="320159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98990" y="1219200"/>
            <a:ext cx="4069110" cy="270629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84690" y="4458891"/>
            <a:ext cx="4297710" cy="1028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7090" y="4744641"/>
            <a:ext cx="27057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53312" y="4839891"/>
            <a:ext cx="238125" cy="266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84690" y="5639991"/>
            <a:ext cx="4297710" cy="6096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98990" y="5773341"/>
            <a:ext cx="133350" cy="1333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Otellerde Güvenlik Sistemleri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1317278" y="1257300"/>
            <a:ext cx="566261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CCTV Kamera Sistemi</a:t>
            </a:r>
            <a:endParaRPr lang="en-US" sz="1500" dirty="0"/>
          </a:p>
        </p:txBody>
      </p:sp>
      <p:sp>
        <p:nvSpPr>
          <p:cNvPr id="25" name="Text 2"/>
          <p:cNvSpPr/>
          <p:nvPr/>
        </p:nvSpPr>
        <p:spPr>
          <a:xfrm>
            <a:off x="1317278" y="1524000"/>
            <a:ext cx="56626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Geniş kapsamlı kamera izleme sistemleri, her alanı sürekli olarak gözlemlemektedir.</a:t>
            </a:r>
            <a:endParaRPr lang="en-US" sz="1200" dirty="0"/>
          </a:p>
        </p:txBody>
      </p:sp>
      <p:sp>
        <p:nvSpPr>
          <p:cNvPr id="26" name="Text 3"/>
          <p:cNvSpPr/>
          <p:nvPr/>
        </p:nvSpPr>
        <p:spPr>
          <a:xfrm>
            <a:off x="1371600" y="2438400"/>
            <a:ext cx="56260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Elektronik Oda Kartı Kontrolü</a:t>
            </a:r>
            <a:endParaRPr lang="en-US" sz="1500" dirty="0"/>
          </a:p>
        </p:txBody>
      </p:sp>
      <p:sp>
        <p:nvSpPr>
          <p:cNvPr id="27" name="Text 4"/>
          <p:cNvSpPr/>
          <p:nvPr/>
        </p:nvSpPr>
        <p:spPr>
          <a:xfrm>
            <a:off x="1371600" y="2705100"/>
            <a:ext cx="56260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Sadece yetkililere açık oda kartları, misafir güvenliğini sağlar.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1362224" y="3390900"/>
            <a:ext cx="6741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Yangın Algılama ve Sprinkler Sistemleri</a:t>
            </a:r>
            <a:endParaRPr lang="en-US" sz="1500" dirty="0"/>
          </a:p>
        </p:txBody>
      </p:sp>
      <p:sp>
        <p:nvSpPr>
          <p:cNvPr id="29" name="Text 6"/>
          <p:cNvSpPr/>
          <p:nvPr/>
        </p:nvSpPr>
        <p:spPr>
          <a:xfrm>
            <a:off x="1362224" y="3657600"/>
            <a:ext cx="5617666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Otomatik yangın detection ve müdahale sistemleri, tüm tesislerde bulunur.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1357759" y="4572000"/>
            <a:ext cx="674655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Yönlendirme Tabelaları</a:t>
            </a:r>
            <a:endParaRPr lang="en-US" sz="1500" dirty="0"/>
          </a:p>
        </p:txBody>
      </p:sp>
      <p:sp>
        <p:nvSpPr>
          <p:cNvPr id="31" name="Text 8"/>
          <p:cNvSpPr/>
          <p:nvPr/>
        </p:nvSpPr>
        <p:spPr>
          <a:xfrm>
            <a:off x="1357759" y="4838700"/>
            <a:ext cx="562213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Tüm misafirler için açık ve anlaşılır çıkış yolları, yangın ve acil durumlar için.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6992079" y="4001691"/>
            <a:ext cx="48829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Modern CCTV güvenlik kamerası</a:t>
            </a:r>
            <a:endParaRPr lang="en-US" sz="1050" dirty="0"/>
          </a:p>
        </p:txBody>
      </p:sp>
      <p:sp>
        <p:nvSpPr>
          <p:cNvPr id="33" name="Text 10"/>
          <p:cNvSpPr/>
          <p:nvPr/>
        </p:nvSpPr>
        <p:spPr>
          <a:xfrm>
            <a:off x="7860060" y="4611291"/>
            <a:ext cx="428392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X-Ray Giriş Güvenliği</a:t>
            </a:r>
            <a:endParaRPr lang="en-US" sz="1500" dirty="0"/>
          </a:p>
        </p:txBody>
      </p:sp>
      <p:sp>
        <p:nvSpPr>
          <p:cNvPr id="34" name="Text 11"/>
          <p:cNvSpPr/>
          <p:nvPr/>
        </p:nvSpPr>
        <p:spPr>
          <a:xfrm>
            <a:off x="7860060" y="4877991"/>
            <a:ext cx="356994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Özellikle 5 yıldızlı tesislerde, misafirlerin bagajları için ekstra güvenlik kontrolü.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7608540" y="5754291"/>
            <a:ext cx="406911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Güvenlik sistemlerinin düzenli olarak kontrol edilmesi ve güncellenmesi önemlidir.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8382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104900"/>
            <a:ext cx="3505200" cy="2095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333500"/>
            <a:ext cx="353913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807" y="1428750"/>
            <a:ext cx="1905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198120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22860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281940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1104900"/>
            <a:ext cx="3505200" cy="2095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3900" y="1295400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2963" y="1390650"/>
            <a:ext cx="2190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19050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2209800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25146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1104900"/>
            <a:ext cx="3505200" cy="2095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67700" y="1295400"/>
            <a:ext cx="457200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1050" y="1390650"/>
            <a:ext cx="190500" cy="266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1905000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209800"/>
            <a:ext cx="1524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514600"/>
            <a:ext cx="1524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3429000"/>
            <a:ext cx="3505200" cy="18669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100" y="3619500"/>
            <a:ext cx="457200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9162" y="3714750"/>
            <a:ext cx="219075" cy="266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4229100"/>
            <a:ext cx="1524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4533900"/>
            <a:ext cx="152400" cy="1524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4838700"/>
            <a:ext cx="152400" cy="152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43400" y="3429000"/>
            <a:ext cx="3505200" cy="1866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3900" y="3657600"/>
            <a:ext cx="284411" cy="4572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6968" y="3752850"/>
            <a:ext cx="238125" cy="2667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4305300"/>
            <a:ext cx="152400" cy="1524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4610100"/>
            <a:ext cx="152400" cy="1524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4914900"/>
            <a:ext cx="152400" cy="1524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7200" y="3429000"/>
            <a:ext cx="3505200" cy="18669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67700" y="3619500"/>
            <a:ext cx="457200" cy="4572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77238" y="3714750"/>
            <a:ext cx="238125" cy="266700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4229100"/>
            <a:ext cx="152400" cy="1524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4533900"/>
            <a:ext cx="152400" cy="1524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4838700"/>
            <a:ext cx="152400" cy="152400"/>
          </a:xfrm>
          <a:prstGeom prst="rect">
            <a:avLst/>
          </a:prstGeom>
        </p:spPr>
      </p:pic>
      <p:sp>
        <p:nvSpPr>
          <p:cNvPr id="40" name="Text 0"/>
          <p:cNvSpPr/>
          <p:nvPr/>
        </p:nvSpPr>
        <p:spPr>
          <a:xfrm>
            <a:off x="609600" y="3810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Otel Personel Güvenlik Protokolleri</a:t>
            </a:r>
            <a:endParaRPr lang="en-US" sz="2700" dirty="0"/>
          </a:p>
        </p:txBody>
      </p:sp>
      <p:sp>
        <p:nvSpPr>
          <p:cNvPr id="41" name="Text 1"/>
          <p:cNvSpPr/>
          <p:nvPr/>
        </p:nvSpPr>
        <p:spPr>
          <a:xfrm>
            <a:off x="1268313" y="1295400"/>
            <a:ext cx="265598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</a:t>
            </a:r>
            <a:r>
              <a:rPr lang="en-US" sz="1500" b="1" dirty="0" err="1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Görevlisi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 Kontrol</a:t>
            </a: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Sistemi</a:t>
            </a:r>
            <a:endParaRPr lang="en-US" sz="1500" dirty="0"/>
          </a:p>
        </p:txBody>
      </p:sp>
      <p:sp>
        <p:nvSpPr>
          <p:cNvPr id="42" name="Text 2"/>
          <p:cNvSpPr/>
          <p:nvPr/>
        </p:nvSpPr>
        <p:spPr>
          <a:xfrm>
            <a:off x="1181100" y="1943100"/>
            <a:ext cx="23938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Planlı </a:t>
            </a:r>
            <a:r>
              <a:rPr lang="en-US" sz="1200" dirty="0" err="1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ve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düzenli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devriyeler</a:t>
            </a:r>
            <a:endParaRPr lang="en-US" sz="1200" dirty="0"/>
          </a:p>
        </p:txBody>
      </p:sp>
      <p:sp>
        <p:nvSpPr>
          <p:cNvPr id="43" name="Text 3"/>
          <p:cNvSpPr/>
          <p:nvPr/>
        </p:nvSpPr>
        <p:spPr>
          <a:xfrm>
            <a:off x="1181100" y="22479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Belirlenen rotalar ve kontrol noktaları</a:t>
            </a:r>
            <a:endParaRPr lang="en-US" sz="1200" dirty="0"/>
          </a:p>
        </p:txBody>
      </p:sp>
      <p:sp>
        <p:nvSpPr>
          <p:cNvPr id="44" name="Text 4"/>
          <p:cNvSpPr/>
          <p:nvPr/>
        </p:nvSpPr>
        <p:spPr>
          <a:xfrm>
            <a:off x="1193800" y="2768600"/>
            <a:ext cx="244173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Video </a:t>
            </a:r>
            <a:r>
              <a:rPr lang="en-US" sz="1200" dirty="0" err="1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kayıtları</a:t>
            </a:r>
            <a:endParaRPr lang="en-US" sz="1200" dirty="0"/>
          </a:p>
        </p:txBody>
      </p:sp>
      <p:sp>
        <p:nvSpPr>
          <p:cNvPr id="45" name="Text 5"/>
          <p:cNvSpPr/>
          <p:nvPr/>
        </p:nvSpPr>
        <p:spPr>
          <a:xfrm>
            <a:off x="5105400" y="1390650"/>
            <a:ext cx="233100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Ziyaretçi Kontrolü</a:t>
            </a:r>
            <a:endParaRPr lang="en-US" sz="1500" dirty="0"/>
          </a:p>
        </p:txBody>
      </p:sp>
      <p:sp>
        <p:nvSpPr>
          <p:cNvPr id="46" name="Text 6"/>
          <p:cNvSpPr/>
          <p:nvPr/>
        </p:nvSpPr>
        <p:spPr>
          <a:xfrm>
            <a:off x="4914900" y="1866900"/>
            <a:ext cx="22684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İçerideki ziyaretçi defteri</a:t>
            </a:r>
            <a:endParaRPr lang="en-US" sz="1200" dirty="0"/>
          </a:p>
        </p:txBody>
      </p:sp>
      <p:sp>
        <p:nvSpPr>
          <p:cNvPr id="47" name="Text 7"/>
          <p:cNvSpPr/>
          <p:nvPr/>
        </p:nvSpPr>
        <p:spPr>
          <a:xfrm>
            <a:off x="4914900" y="2171700"/>
            <a:ext cx="25890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Kamera sistemleri ile izleme</a:t>
            </a:r>
            <a:endParaRPr lang="en-US" sz="1200" dirty="0"/>
          </a:p>
        </p:txBody>
      </p:sp>
      <p:sp>
        <p:nvSpPr>
          <p:cNvPr id="48" name="Text 8"/>
          <p:cNvSpPr/>
          <p:nvPr/>
        </p:nvSpPr>
        <p:spPr>
          <a:xfrm>
            <a:off x="4914900" y="2476500"/>
            <a:ext cx="3087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İç kapı kontrolü ve kimlik kontrolü</a:t>
            </a:r>
            <a:endParaRPr lang="en-US" sz="1200" dirty="0"/>
          </a:p>
        </p:txBody>
      </p:sp>
      <p:sp>
        <p:nvSpPr>
          <p:cNvPr id="49" name="Text 9"/>
          <p:cNvSpPr/>
          <p:nvPr/>
        </p:nvSpPr>
        <p:spPr>
          <a:xfrm>
            <a:off x="8839200" y="1390650"/>
            <a:ext cx="223617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Anahtar Yönetimi</a:t>
            </a:r>
            <a:endParaRPr lang="en-US" sz="1500" dirty="0"/>
          </a:p>
        </p:txBody>
      </p:sp>
      <p:sp>
        <p:nvSpPr>
          <p:cNvPr id="50" name="Text 10"/>
          <p:cNvSpPr/>
          <p:nvPr/>
        </p:nvSpPr>
        <p:spPr>
          <a:xfrm>
            <a:off x="8648700" y="1866900"/>
            <a:ext cx="159359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Anahtarlık defteri</a:t>
            </a:r>
            <a:endParaRPr lang="en-US" sz="1200" dirty="0"/>
          </a:p>
        </p:txBody>
      </p:sp>
      <p:sp>
        <p:nvSpPr>
          <p:cNvPr id="51" name="Text 11"/>
          <p:cNvSpPr/>
          <p:nvPr/>
        </p:nvSpPr>
        <p:spPr>
          <a:xfrm>
            <a:off x="8648700" y="2171700"/>
            <a:ext cx="22047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Otelde anahtar dolaşımı</a:t>
            </a:r>
            <a:endParaRPr lang="en-US" sz="1200" dirty="0"/>
          </a:p>
        </p:txBody>
      </p:sp>
      <p:sp>
        <p:nvSpPr>
          <p:cNvPr id="52" name="Text 12"/>
          <p:cNvSpPr/>
          <p:nvPr/>
        </p:nvSpPr>
        <p:spPr>
          <a:xfrm>
            <a:off x="8648700" y="2476500"/>
            <a:ext cx="21143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Yedek anahtar kontrolü</a:t>
            </a:r>
            <a:endParaRPr lang="en-US" sz="1200" dirty="0"/>
          </a:p>
        </p:txBody>
      </p:sp>
      <p:sp>
        <p:nvSpPr>
          <p:cNvPr id="53" name="Text 13"/>
          <p:cNvSpPr/>
          <p:nvPr/>
        </p:nvSpPr>
        <p:spPr>
          <a:xfrm>
            <a:off x="1371600" y="3714750"/>
            <a:ext cx="303162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Havuz ve Spa Güvenliği</a:t>
            </a:r>
            <a:endParaRPr lang="en-US" sz="1500" dirty="0"/>
          </a:p>
        </p:txBody>
      </p:sp>
      <p:sp>
        <p:nvSpPr>
          <p:cNvPr id="54" name="Text 14"/>
          <p:cNvSpPr/>
          <p:nvPr/>
        </p:nvSpPr>
        <p:spPr>
          <a:xfrm>
            <a:off x="1181100" y="4191000"/>
            <a:ext cx="227242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Cankurtaran ekipmanları</a:t>
            </a:r>
            <a:endParaRPr lang="en-US" sz="1200" dirty="0"/>
          </a:p>
        </p:txBody>
      </p:sp>
      <p:sp>
        <p:nvSpPr>
          <p:cNvPr id="55" name="Text 15"/>
          <p:cNvSpPr/>
          <p:nvPr/>
        </p:nvSpPr>
        <p:spPr>
          <a:xfrm>
            <a:off x="1181100" y="4495800"/>
            <a:ext cx="240744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Kenar kontrolü ve gözetim</a:t>
            </a:r>
            <a:endParaRPr lang="en-US" sz="1200" dirty="0"/>
          </a:p>
        </p:txBody>
      </p:sp>
      <p:sp>
        <p:nvSpPr>
          <p:cNvPr id="56" name="Text 16"/>
          <p:cNvSpPr/>
          <p:nvPr/>
        </p:nvSpPr>
        <p:spPr>
          <a:xfrm>
            <a:off x="1181100" y="4800600"/>
            <a:ext cx="17162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ekipleri</a:t>
            </a:r>
            <a:endParaRPr lang="en-US" sz="1200" dirty="0"/>
          </a:p>
        </p:txBody>
      </p:sp>
      <p:sp>
        <p:nvSpPr>
          <p:cNvPr id="57" name="Text 17"/>
          <p:cNvSpPr/>
          <p:nvPr/>
        </p:nvSpPr>
        <p:spPr>
          <a:xfrm>
            <a:off x="4932611" y="3619500"/>
            <a:ext cx="27254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Oda Temizliği Sırasında Misafir Güvenliği</a:t>
            </a:r>
            <a:endParaRPr lang="en-US" sz="1500" dirty="0"/>
          </a:p>
        </p:txBody>
      </p:sp>
      <p:sp>
        <p:nvSpPr>
          <p:cNvPr id="58" name="Text 18"/>
          <p:cNvSpPr/>
          <p:nvPr/>
        </p:nvSpPr>
        <p:spPr>
          <a:xfrm>
            <a:off x="4914900" y="4267200"/>
            <a:ext cx="31873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Temizlik sırasında misafir güvenliği</a:t>
            </a:r>
            <a:endParaRPr lang="en-US" sz="1200" dirty="0"/>
          </a:p>
        </p:txBody>
      </p:sp>
      <p:sp>
        <p:nvSpPr>
          <p:cNvPr id="59" name="Text 19"/>
          <p:cNvSpPr/>
          <p:nvPr/>
        </p:nvSpPr>
        <p:spPr>
          <a:xfrm>
            <a:off x="4914900" y="4572000"/>
            <a:ext cx="231403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Odaların güvenli açılması</a:t>
            </a:r>
            <a:endParaRPr lang="en-US" sz="1200" dirty="0"/>
          </a:p>
        </p:txBody>
      </p:sp>
      <p:sp>
        <p:nvSpPr>
          <p:cNvPr id="60" name="Text 20"/>
          <p:cNvSpPr/>
          <p:nvPr/>
        </p:nvSpPr>
        <p:spPr>
          <a:xfrm>
            <a:off x="4914900" y="4876800"/>
            <a:ext cx="25624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Değerli eşyaların korunması</a:t>
            </a:r>
            <a:endParaRPr lang="en-US" sz="1200" dirty="0"/>
          </a:p>
        </p:txBody>
      </p:sp>
      <p:sp>
        <p:nvSpPr>
          <p:cNvPr id="61" name="Text 21"/>
          <p:cNvSpPr/>
          <p:nvPr/>
        </p:nvSpPr>
        <p:spPr>
          <a:xfrm>
            <a:off x="8839200" y="3714750"/>
            <a:ext cx="253353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Hizmet İçí Eğitimler</a:t>
            </a:r>
            <a:endParaRPr lang="en-US" sz="1500" dirty="0"/>
          </a:p>
        </p:txBody>
      </p:sp>
      <p:sp>
        <p:nvSpPr>
          <p:cNvPr id="62" name="Text 22"/>
          <p:cNvSpPr/>
          <p:nvPr/>
        </p:nvSpPr>
        <p:spPr>
          <a:xfrm>
            <a:off x="8648700" y="4191000"/>
            <a:ext cx="194417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Yıllık güvenlik eğitimi</a:t>
            </a:r>
            <a:endParaRPr lang="en-US" sz="1200" dirty="0"/>
          </a:p>
        </p:txBody>
      </p:sp>
      <p:sp>
        <p:nvSpPr>
          <p:cNvPr id="63" name="Text 23"/>
          <p:cNvSpPr/>
          <p:nvPr/>
        </p:nvSpPr>
        <p:spPr>
          <a:xfrm>
            <a:off x="8648700" y="4495800"/>
            <a:ext cx="207579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protokolleri</a:t>
            </a:r>
            <a:endParaRPr lang="en-US" sz="1200" dirty="0"/>
          </a:p>
        </p:txBody>
      </p:sp>
      <p:sp>
        <p:nvSpPr>
          <p:cNvPr id="64" name="Text 24"/>
          <p:cNvSpPr/>
          <p:nvPr/>
        </p:nvSpPr>
        <p:spPr>
          <a:xfrm>
            <a:off x="8648700" y="4800600"/>
            <a:ext cx="247048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Yeni personel orientasyonu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76200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028700"/>
            <a:ext cx="3505200" cy="2705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257300"/>
            <a:ext cx="348258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691" y="1352550"/>
            <a:ext cx="2190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190500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24384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297180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3400" y="1028700"/>
            <a:ext cx="3505200" cy="2705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3900" y="1219200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3438" y="1314450"/>
            <a:ext cx="23812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18288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2590800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31242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77200" y="1028700"/>
            <a:ext cx="3505200" cy="2705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67700" y="1257300"/>
            <a:ext cx="425797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5274" y="1352550"/>
            <a:ext cx="190500" cy="266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1905000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438400"/>
            <a:ext cx="1524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743200"/>
            <a:ext cx="1524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3962400"/>
            <a:ext cx="10972800" cy="1333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" y="4152900"/>
            <a:ext cx="381000" cy="381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1063" y="4210050"/>
            <a:ext cx="219075" cy="266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0100" y="4686300"/>
            <a:ext cx="1524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72200" y="4686300"/>
            <a:ext cx="152400" cy="1524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09600" y="304800"/>
            <a:ext cx="1316736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B91C1C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Yangın ve Acil Durum Prosedürleri</a:t>
            </a:r>
            <a:endParaRPr lang="en-US" sz="2700" dirty="0"/>
          </a:p>
        </p:txBody>
      </p:sp>
      <p:sp>
        <p:nvSpPr>
          <p:cNvPr id="28" name="Text 1"/>
          <p:cNvSpPr/>
          <p:nvPr/>
        </p:nvSpPr>
        <p:spPr>
          <a:xfrm>
            <a:off x="1262658" y="1219200"/>
            <a:ext cx="266164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Yangın Çıkışları ve Kaçış Planları</a:t>
            </a:r>
            <a:endParaRPr lang="en-US" sz="1500" dirty="0"/>
          </a:p>
        </p:txBody>
      </p:sp>
      <p:sp>
        <p:nvSpPr>
          <p:cNvPr id="29" name="Text 2"/>
          <p:cNvSpPr/>
          <p:nvPr/>
        </p:nvSpPr>
        <p:spPr>
          <a:xfrm>
            <a:off x="1181100" y="18669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Oda kapılarının arkasındaki kaçış planları</a:t>
            </a:r>
            <a:endParaRPr lang="en-US" sz="1200" dirty="0"/>
          </a:p>
        </p:txBody>
      </p:sp>
      <p:sp>
        <p:nvSpPr>
          <p:cNvPr id="30" name="Text 3"/>
          <p:cNvSpPr/>
          <p:nvPr/>
        </p:nvSpPr>
        <p:spPr>
          <a:xfrm>
            <a:off x="1181100" y="24003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çıkış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kapılarının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yeri ve açıklık durumu</a:t>
            </a:r>
            <a:endParaRPr lang="en-US" sz="1200" dirty="0"/>
          </a:p>
        </p:txBody>
      </p:sp>
      <p:sp>
        <p:nvSpPr>
          <p:cNvPr id="31" name="Text 4"/>
          <p:cNvSpPr/>
          <p:nvPr/>
        </p:nvSpPr>
        <p:spPr>
          <a:xfrm>
            <a:off x="1181100" y="29337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tr-TR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angın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söndürme cihazları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5105400" y="1314450"/>
            <a:ext cx="230975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Toplanma Alanları</a:t>
            </a:r>
            <a:endParaRPr lang="en-US" sz="1500" dirty="0"/>
          </a:p>
        </p:txBody>
      </p:sp>
      <p:sp>
        <p:nvSpPr>
          <p:cNvPr id="33" name="Text 6"/>
          <p:cNvSpPr/>
          <p:nvPr/>
        </p:nvSpPr>
        <p:spPr>
          <a:xfrm>
            <a:off x="4914900" y="1790700"/>
            <a:ext cx="27432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durumlarda personelin ve misafirlerin toplanacağı güvenli alan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4914900" y="25527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Yakıt depolarından ve yangın risklerinden uzak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4914900" y="30861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Rehberin "toplanma alanı" bilgisini gruba bildirmesi zorunlu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8807797" y="1219200"/>
            <a:ext cx="258410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Anons Sistemi</a:t>
            </a:r>
            <a:endParaRPr lang="en-US" sz="1500" dirty="0"/>
          </a:p>
        </p:txBody>
      </p:sp>
      <p:sp>
        <p:nvSpPr>
          <p:cNvPr id="37" name="Text 10"/>
          <p:cNvSpPr/>
          <p:nvPr/>
        </p:nvSpPr>
        <p:spPr>
          <a:xfrm>
            <a:off x="8648700" y="18669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Yangın ve acil durumlar için otomatik alarm sistemleri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8648700" y="2400300"/>
            <a:ext cx="325433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Yüksek sesli anonslar ile yönergeler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8648700" y="2705100"/>
            <a:ext cx="274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Panik butonları - her odada ve koridorda</a:t>
            </a:r>
            <a:endParaRPr lang="en-US" sz="1200" dirty="0"/>
          </a:p>
        </p:txBody>
      </p:sp>
      <p:sp>
        <p:nvSpPr>
          <p:cNvPr id="40" name="Text 13"/>
          <p:cNvSpPr/>
          <p:nvPr/>
        </p:nvSpPr>
        <p:spPr>
          <a:xfrm>
            <a:off x="1295400" y="4210050"/>
            <a:ext cx="253353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Hizmet İçi Eğitimler</a:t>
            </a:r>
            <a:endParaRPr lang="en-US" sz="1500" dirty="0"/>
          </a:p>
        </p:txBody>
      </p:sp>
      <p:sp>
        <p:nvSpPr>
          <p:cNvPr id="41" name="Text 14"/>
          <p:cNvSpPr/>
          <p:nvPr/>
        </p:nvSpPr>
        <p:spPr>
          <a:xfrm>
            <a:off x="1028700" y="4648200"/>
            <a:ext cx="4991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Personelin yangın ve acil durum protokolleri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hakkında</a:t>
            </a: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dirty="0" err="1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eğitimler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400800" y="4648200"/>
            <a:ext cx="42414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Rehberin acil durumlarla başa çıkma yetkinliği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1328</Words>
  <Application>Microsoft Office PowerPoint</Application>
  <PresentationFormat>Geniş ekran</PresentationFormat>
  <Paragraphs>217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Trip Sans VF</vt:lpstr>
      <vt:lpstr>ui-sans-serif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YakupBey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YAKUP ERDOGAN</dc:creator>
  <cp:lastModifiedBy>YAKUP ERDOGAN</cp:lastModifiedBy>
  <cp:revision>9</cp:revision>
  <dcterms:created xsi:type="dcterms:W3CDTF">2025-11-20T12:23:22Z</dcterms:created>
  <dcterms:modified xsi:type="dcterms:W3CDTF">2026-06-09T12:53:23Z</dcterms:modified>
</cp:coreProperties>
</file>