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5"/>
  </p:notesMasterIdLst>
  <p:sldIdLst>
    <p:sldId id="256" r:id="rId3"/>
    <p:sldId id="282" r:id="rId4"/>
    <p:sldId id="270" r:id="rId5"/>
    <p:sldId id="281" r:id="rId6"/>
    <p:sldId id="261" r:id="rId7"/>
    <p:sldId id="263" r:id="rId8"/>
    <p:sldId id="262" r:id="rId9"/>
    <p:sldId id="264" r:id="rId10"/>
    <p:sldId id="268" r:id="rId11"/>
    <p:sldId id="265" r:id="rId12"/>
    <p:sldId id="272" r:id="rId13"/>
    <p:sldId id="269" r:id="rId14"/>
    <p:sldId id="273" r:id="rId15"/>
    <p:sldId id="274" r:id="rId16"/>
    <p:sldId id="275" r:id="rId17"/>
    <p:sldId id="276" r:id="rId18"/>
    <p:sldId id="278" r:id="rId19"/>
    <p:sldId id="279" r:id="rId20"/>
    <p:sldId id="284" r:id="rId21"/>
    <p:sldId id="280" r:id="rId22"/>
    <p:sldId id="283" r:id="rId23"/>
    <p:sldId id="25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81659F7-DBAB-432A-AE1E-CA2E718C3199}"/>
    <pc:docChg chg="custSel addSld delSld modSld sldOrd">
      <pc:chgData name="Güler Demir" userId="51ad5cf4d1839854" providerId="LiveId" clId="{281659F7-DBAB-432A-AE1E-CA2E718C3199}" dt="2025-08-09T13:00:16.614" v="638" actId="20577"/>
      <pc:docMkLst>
        <pc:docMk/>
      </pc:docMkLst>
      <pc:sldChg chg="modSp mod">
        <pc:chgData name="Güler Demir" userId="51ad5cf4d1839854" providerId="LiveId" clId="{281659F7-DBAB-432A-AE1E-CA2E718C3199}" dt="2025-08-08T16:36:37.048" v="370" actId="6549"/>
        <pc:sldMkLst>
          <pc:docMk/>
          <pc:sldMk cId="951358384" sldId="256"/>
        </pc:sldMkLst>
        <pc:spChg chg="mod">
          <ac:chgData name="Güler Demir" userId="51ad5cf4d1839854" providerId="LiveId" clId="{281659F7-DBAB-432A-AE1E-CA2E718C3199}" dt="2025-08-08T16:36:37.048" v="370" actId="6549"/>
          <ac:spMkLst>
            <pc:docMk/>
            <pc:sldMk cId="951358384" sldId="256"/>
            <ac:spMk id="2" creationId="{00000000-0000-0000-0000-000000000000}"/>
          </ac:spMkLst>
        </pc:spChg>
      </pc:sldChg>
      <pc:sldChg chg="modSp del mod">
        <pc:chgData name="Güler Demir" userId="51ad5cf4d1839854" providerId="LiveId" clId="{281659F7-DBAB-432A-AE1E-CA2E718C3199}" dt="2025-08-08T10:50:09.427" v="25" actId="2696"/>
        <pc:sldMkLst>
          <pc:docMk/>
          <pc:sldMk cId="2988615369" sldId="258"/>
        </pc:sldMkLst>
        <pc:spChg chg="mod">
          <ac:chgData name="Güler Demir" userId="51ad5cf4d1839854" providerId="LiveId" clId="{281659F7-DBAB-432A-AE1E-CA2E718C3199}" dt="2025-08-08T10:49:38.317" v="19" actId="21"/>
          <ac:spMkLst>
            <pc:docMk/>
            <pc:sldMk cId="2988615369" sldId="258"/>
            <ac:spMk id="3" creationId="{00000000-0000-0000-0000-000000000000}"/>
          </ac:spMkLst>
        </pc:spChg>
      </pc:sldChg>
      <pc:sldChg chg="modSp mod">
        <pc:chgData name="Güler Demir" userId="51ad5cf4d1839854" providerId="LiveId" clId="{281659F7-DBAB-432A-AE1E-CA2E718C3199}" dt="2025-08-09T12:57:14.851" v="633" actId="27636"/>
        <pc:sldMkLst>
          <pc:docMk/>
          <pc:sldMk cId="2053632720" sldId="259"/>
        </pc:sldMkLst>
        <pc:spChg chg="mod">
          <ac:chgData name="Güler Demir" userId="51ad5cf4d1839854" providerId="LiveId" clId="{281659F7-DBAB-432A-AE1E-CA2E718C3199}" dt="2025-08-09T12:29:05.174" v="411" actId="1076"/>
          <ac:spMkLst>
            <pc:docMk/>
            <pc:sldMk cId="2053632720" sldId="259"/>
            <ac:spMk id="2" creationId="{00000000-0000-0000-0000-000000000000}"/>
          </ac:spMkLst>
        </pc:spChg>
        <pc:spChg chg="mod">
          <ac:chgData name="Güler Demir" userId="51ad5cf4d1839854" providerId="LiveId" clId="{281659F7-DBAB-432A-AE1E-CA2E718C3199}" dt="2025-08-09T12:57:14.851" v="633" actId="27636"/>
          <ac:spMkLst>
            <pc:docMk/>
            <pc:sldMk cId="2053632720" sldId="259"/>
            <ac:spMk id="3" creationId="{00000000-0000-0000-0000-000000000000}"/>
          </ac:spMkLst>
        </pc:spChg>
      </pc:sldChg>
      <pc:sldChg chg="del">
        <pc:chgData name="Güler Demir" userId="51ad5cf4d1839854" providerId="LiveId" clId="{281659F7-DBAB-432A-AE1E-CA2E718C3199}" dt="2025-07-25T14:06:40.111" v="0" actId="2696"/>
        <pc:sldMkLst>
          <pc:docMk/>
          <pc:sldMk cId="1632662317" sldId="260"/>
        </pc:sldMkLst>
      </pc:sldChg>
      <pc:sldChg chg="modSp mod">
        <pc:chgData name="Güler Demir" userId="51ad5cf4d1839854" providerId="LiveId" clId="{281659F7-DBAB-432A-AE1E-CA2E718C3199}" dt="2025-08-09T09:11:35.909" v="379" actId="6549"/>
        <pc:sldMkLst>
          <pc:docMk/>
          <pc:sldMk cId="3579052761" sldId="264"/>
        </pc:sldMkLst>
        <pc:spChg chg="mod">
          <ac:chgData name="Güler Demir" userId="51ad5cf4d1839854" providerId="LiveId" clId="{281659F7-DBAB-432A-AE1E-CA2E718C3199}" dt="2025-08-09T09:11:35.909" v="379" actId="6549"/>
          <ac:spMkLst>
            <pc:docMk/>
            <pc:sldMk cId="3579052761" sldId="264"/>
            <ac:spMk id="3" creationId="{13AC6110-3578-5A10-1476-4E55AC25306E}"/>
          </ac:spMkLst>
        </pc:spChg>
      </pc:sldChg>
      <pc:sldChg chg="modSp mod">
        <pc:chgData name="Güler Demir" userId="51ad5cf4d1839854" providerId="LiveId" clId="{281659F7-DBAB-432A-AE1E-CA2E718C3199}" dt="2025-08-09T12:24:14.248" v="394" actId="6549"/>
        <pc:sldMkLst>
          <pc:docMk/>
          <pc:sldMk cId="2516170478" sldId="265"/>
        </pc:sldMkLst>
        <pc:spChg chg="mod">
          <ac:chgData name="Güler Demir" userId="51ad5cf4d1839854" providerId="LiveId" clId="{281659F7-DBAB-432A-AE1E-CA2E718C3199}" dt="2025-08-09T12:24:14.248" v="394" actId="6549"/>
          <ac:spMkLst>
            <pc:docMk/>
            <pc:sldMk cId="2516170478" sldId="265"/>
            <ac:spMk id="3" creationId="{DF36A3D0-F4AE-50FE-5A17-939CEA53EF4D}"/>
          </ac:spMkLst>
        </pc:spChg>
      </pc:sldChg>
      <pc:sldChg chg="modSp del mod">
        <pc:chgData name="Güler Demir" userId="51ad5cf4d1839854" providerId="LiveId" clId="{281659F7-DBAB-432A-AE1E-CA2E718C3199}" dt="2025-08-08T10:51:54.767" v="32" actId="2696"/>
        <pc:sldMkLst>
          <pc:docMk/>
          <pc:sldMk cId="4182613657" sldId="267"/>
        </pc:sldMkLst>
        <pc:spChg chg="mod">
          <ac:chgData name="Güler Demir" userId="51ad5cf4d1839854" providerId="LiveId" clId="{281659F7-DBAB-432A-AE1E-CA2E718C3199}" dt="2025-08-08T10:51:19.377" v="26" actId="21"/>
          <ac:spMkLst>
            <pc:docMk/>
            <pc:sldMk cId="4182613657" sldId="267"/>
            <ac:spMk id="3" creationId="{01FEBE0B-C2A6-CF2B-F615-3C620AEE89C2}"/>
          </ac:spMkLst>
        </pc:spChg>
      </pc:sldChg>
      <pc:sldChg chg="modSp mod">
        <pc:chgData name="Güler Demir" userId="51ad5cf4d1839854" providerId="LiveId" clId="{281659F7-DBAB-432A-AE1E-CA2E718C3199}" dt="2025-08-09T09:11:40.231" v="380" actId="6549"/>
        <pc:sldMkLst>
          <pc:docMk/>
          <pc:sldMk cId="4069610959" sldId="268"/>
        </pc:sldMkLst>
        <pc:spChg chg="mod">
          <ac:chgData name="Güler Demir" userId="51ad5cf4d1839854" providerId="LiveId" clId="{281659F7-DBAB-432A-AE1E-CA2E718C3199}" dt="2025-08-08T10:52:52.416" v="48" actId="1076"/>
          <ac:spMkLst>
            <pc:docMk/>
            <pc:sldMk cId="4069610959" sldId="268"/>
            <ac:spMk id="2" creationId="{59495AA8-D7FA-9017-57B4-6B824763CC45}"/>
          </ac:spMkLst>
        </pc:spChg>
        <pc:spChg chg="mod">
          <ac:chgData name="Güler Demir" userId="51ad5cf4d1839854" providerId="LiveId" clId="{281659F7-DBAB-432A-AE1E-CA2E718C3199}" dt="2025-08-09T09:11:40.231" v="380" actId="6549"/>
          <ac:spMkLst>
            <pc:docMk/>
            <pc:sldMk cId="4069610959" sldId="268"/>
            <ac:spMk id="3" creationId="{73550CCE-BC86-3D9E-27EB-E821BAB45C31}"/>
          </ac:spMkLst>
        </pc:spChg>
      </pc:sldChg>
      <pc:sldChg chg="modSp mod">
        <pc:chgData name="Güler Demir" userId="51ad5cf4d1839854" providerId="LiveId" clId="{281659F7-DBAB-432A-AE1E-CA2E718C3199}" dt="2025-08-09T12:59:51.343" v="635" actId="20577"/>
        <pc:sldMkLst>
          <pc:docMk/>
          <pc:sldMk cId="3344766644" sldId="269"/>
        </pc:sldMkLst>
        <pc:spChg chg="mod">
          <ac:chgData name="Güler Demir" userId="51ad5cf4d1839854" providerId="LiveId" clId="{281659F7-DBAB-432A-AE1E-CA2E718C3199}" dt="2025-08-08T10:56:51.156" v="83" actId="6549"/>
          <ac:spMkLst>
            <pc:docMk/>
            <pc:sldMk cId="3344766644" sldId="269"/>
            <ac:spMk id="2" creationId="{ADA3A849-D773-B6DB-51C6-F26802051D78}"/>
          </ac:spMkLst>
        </pc:spChg>
        <pc:spChg chg="mod">
          <ac:chgData name="Güler Demir" userId="51ad5cf4d1839854" providerId="LiveId" clId="{281659F7-DBAB-432A-AE1E-CA2E718C3199}" dt="2025-08-09T12:59:51.343" v="635" actId="20577"/>
          <ac:spMkLst>
            <pc:docMk/>
            <pc:sldMk cId="3344766644" sldId="269"/>
            <ac:spMk id="3" creationId="{C727FEB7-3474-FCB8-B349-E30B90E2053E}"/>
          </ac:spMkLst>
        </pc:spChg>
      </pc:sldChg>
      <pc:sldChg chg="modSp mod">
        <pc:chgData name="Güler Demir" userId="51ad5cf4d1839854" providerId="LiveId" clId="{281659F7-DBAB-432A-AE1E-CA2E718C3199}" dt="2025-08-08T11:13:44.094" v="231" actId="14100"/>
        <pc:sldMkLst>
          <pc:docMk/>
          <pc:sldMk cId="1420453401" sldId="270"/>
        </pc:sldMkLst>
        <pc:spChg chg="mod">
          <ac:chgData name="Güler Demir" userId="51ad5cf4d1839854" providerId="LiveId" clId="{281659F7-DBAB-432A-AE1E-CA2E718C3199}" dt="2025-08-08T11:11:59.597" v="178" actId="20577"/>
          <ac:spMkLst>
            <pc:docMk/>
            <pc:sldMk cId="1420453401" sldId="270"/>
            <ac:spMk id="2" creationId="{9CE1F1FC-757D-B96E-7914-9FBAEE478FD5}"/>
          </ac:spMkLst>
        </pc:spChg>
        <pc:spChg chg="mod">
          <ac:chgData name="Güler Demir" userId="51ad5cf4d1839854" providerId="LiveId" clId="{281659F7-DBAB-432A-AE1E-CA2E718C3199}" dt="2025-08-08T11:13:44.094" v="231" actId="14100"/>
          <ac:spMkLst>
            <pc:docMk/>
            <pc:sldMk cId="1420453401" sldId="270"/>
            <ac:spMk id="3" creationId="{2D1BA59E-8D5F-25D3-16C4-D6BF49EF63BB}"/>
          </ac:spMkLst>
        </pc:spChg>
      </pc:sldChg>
      <pc:sldChg chg="modSp del mod">
        <pc:chgData name="Güler Demir" userId="51ad5cf4d1839854" providerId="LiveId" clId="{281659F7-DBAB-432A-AE1E-CA2E718C3199}" dt="2025-08-08T10:53:47.691" v="53" actId="2696"/>
        <pc:sldMkLst>
          <pc:docMk/>
          <pc:sldMk cId="2880719131" sldId="271"/>
        </pc:sldMkLst>
        <pc:spChg chg="mod">
          <ac:chgData name="Güler Demir" userId="51ad5cf4d1839854" providerId="LiveId" clId="{281659F7-DBAB-432A-AE1E-CA2E718C3199}" dt="2025-08-08T10:52:13.878" v="33" actId="21"/>
          <ac:spMkLst>
            <pc:docMk/>
            <pc:sldMk cId="2880719131" sldId="271"/>
            <ac:spMk id="3" creationId="{1E6B6EC7-760B-E490-DFA2-45A10803A5E4}"/>
          </ac:spMkLst>
        </pc:spChg>
      </pc:sldChg>
      <pc:sldChg chg="modSp mod">
        <pc:chgData name="Güler Demir" userId="51ad5cf4d1839854" providerId="LiveId" clId="{281659F7-DBAB-432A-AE1E-CA2E718C3199}" dt="2025-08-09T09:11:59.968" v="383" actId="14100"/>
        <pc:sldMkLst>
          <pc:docMk/>
          <pc:sldMk cId="3025657415" sldId="272"/>
        </pc:sldMkLst>
        <pc:spChg chg="mod">
          <ac:chgData name="Güler Demir" userId="51ad5cf4d1839854" providerId="LiveId" clId="{281659F7-DBAB-432A-AE1E-CA2E718C3199}" dt="2025-08-09T09:11:59.968" v="383" actId="14100"/>
          <ac:spMkLst>
            <pc:docMk/>
            <pc:sldMk cId="3025657415" sldId="272"/>
            <ac:spMk id="3" creationId="{F8E6F9B4-9554-F30F-AA7B-BB501F5ED30E}"/>
          </ac:spMkLst>
        </pc:spChg>
      </pc:sldChg>
      <pc:sldChg chg="modSp mod">
        <pc:chgData name="Güler Demir" userId="51ad5cf4d1839854" providerId="LiveId" clId="{281659F7-DBAB-432A-AE1E-CA2E718C3199}" dt="2025-08-09T13:00:02.112" v="636" actId="20577"/>
        <pc:sldMkLst>
          <pc:docMk/>
          <pc:sldMk cId="3671853562" sldId="273"/>
        </pc:sldMkLst>
        <pc:spChg chg="mod">
          <ac:chgData name="Güler Demir" userId="51ad5cf4d1839854" providerId="LiveId" clId="{281659F7-DBAB-432A-AE1E-CA2E718C3199}" dt="2025-08-08T10:57:10.961" v="84"/>
          <ac:spMkLst>
            <pc:docMk/>
            <pc:sldMk cId="3671853562" sldId="273"/>
            <ac:spMk id="2" creationId="{2CDAE138-79CB-99FF-14B9-07BAF96C9026}"/>
          </ac:spMkLst>
        </pc:spChg>
        <pc:spChg chg="mod">
          <ac:chgData name="Güler Demir" userId="51ad5cf4d1839854" providerId="LiveId" clId="{281659F7-DBAB-432A-AE1E-CA2E718C3199}" dt="2025-08-09T13:00:02.112" v="636" actId="20577"/>
          <ac:spMkLst>
            <pc:docMk/>
            <pc:sldMk cId="3671853562" sldId="273"/>
            <ac:spMk id="3" creationId="{FA91FCD0-8A56-DFED-0BBA-208753F54D3D}"/>
          </ac:spMkLst>
        </pc:spChg>
      </pc:sldChg>
      <pc:sldChg chg="modSp mod">
        <pc:chgData name="Güler Demir" userId="51ad5cf4d1839854" providerId="LiveId" clId="{281659F7-DBAB-432A-AE1E-CA2E718C3199}" dt="2025-08-09T13:00:09.696" v="637" actId="20577"/>
        <pc:sldMkLst>
          <pc:docMk/>
          <pc:sldMk cId="3189390810" sldId="274"/>
        </pc:sldMkLst>
        <pc:spChg chg="mod">
          <ac:chgData name="Güler Demir" userId="51ad5cf4d1839854" providerId="LiveId" clId="{281659F7-DBAB-432A-AE1E-CA2E718C3199}" dt="2025-08-08T10:58:19.829" v="87"/>
          <ac:spMkLst>
            <pc:docMk/>
            <pc:sldMk cId="3189390810" sldId="274"/>
            <ac:spMk id="2" creationId="{AE3D2278-C2C6-E404-4807-FE3D0C0C85AE}"/>
          </ac:spMkLst>
        </pc:spChg>
        <pc:spChg chg="mod">
          <ac:chgData name="Güler Demir" userId="51ad5cf4d1839854" providerId="LiveId" clId="{281659F7-DBAB-432A-AE1E-CA2E718C3199}" dt="2025-08-09T13:00:09.696" v="637" actId="20577"/>
          <ac:spMkLst>
            <pc:docMk/>
            <pc:sldMk cId="3189390810" sldId="274"/>
            <ac:spMk id="3" creationId="{45C70746-8077-3D9E-48F7-3A39B01603A6}"/>
          </ac:spMkLst>
        </pc:spChg>
      </pc:sldChg>
      <pc:sldChg chg="modSp mod">
        <pc:chgData name="Güler Demir" userId="51ad5cf4d1839854" providerId="LiveId" clId="{281659F7-DBAB-432A-AE1E-CA2E718C3199}" dt="2025-08-09T13:00:16.614" v="638" actId="20577"/>
        <pc:sldMkLst>
          <pc:docMk/>
          <pc:sldMk cId="2916493566" sldId="275"/>
        </pc:sldMkLst>
        <pc:spChg chg="mod">
          <ac:chgData name="Güler Demir" userId="51ad5cf4d1839854" providerId="LiveId" clId="{281659F7-DBAB-432A-AE1E-CA2E718C3199}" dt="2025-08-08T10:59:23.315" v="89"/>
          <ac:spMkLst>
            <pc:docMk/>
            <pc:sldMk cId="2916493566" sldId="275"/>
            <ac:spMk id="2" creationId="{9154342A-4CA0-F9E1-D124-84DF3E59B7AD}"/>
          </ac:spMkLst>
        </pc:spChg>
        <pc:spChg chg="mod">
          <ac:chgData name="Güler Demir" userId="51ad5cf4d1839854" providerId="LiveId" clId="{281659F7-DBAB-432A-AE1E-CA2E718C3199}" dt="2025-08-09T13:00:16.614" v="638" actId="20577"/>
          <ac:spMkLst>
            <pc:docMk/>
            <pc:sldMk cId="2916493566" sldId="275"/>
            <ac:spMk id="3" creationId="{E1A0CA54-842F-2962-97FC-8D5AD391421A}"/>
          </ac:spMkLst>
        </pc:spChg>
      </pc:sldChg>
      <pc:sldChg chg="modSp mod">
        <pc:chgData name="Güler Demir" userId="51ad5cf4d1839854" providerId="LiveId" clId="{281659F7-DBAB-432A-AE1E-CA2E718C3199}" dt="2025-08-09T12:59:01.430" v="634" actId="20577"/>
        <pc:sldMkLst>
          <pc:docMk/>
          <pc:sldMk cId="2896014113" sldId="276"/>
        </pc:sldMkLst>
        <pc:spChg chg="mod">
          <ac:chgData name="Güler Demir" userId="51ad5cf4d1839854" providerId="LiveId" clId="{281659F7-DBAB-432A-AE1E-CA2E718C3199}" dt="2025-08-08T11:00:13.325" v="90"/>
          <ac:spMkLst>
            <pc:docMk/>
            <pc:sldMk cId="2896014113" sldId="276"/>
            <ac:spMk id="2" creationId="{963BA33C-FE79-B58E-3288-B8D733664F6D}"/>
          </ac:spMkLst>
        </pc:spChg>
        <pc:spChg chg="mod">
          <ac:chgData name="Güler Demir" userId="51ad5cf4d1839854" providerId="LiveId" clId="{281659F7-DBAB-432A-AE1E-CA2E718C3199}" dt="2025-08-09T12:59:01.430" v="634" actId="20577"/>
          <ac:spMkLst>
            <pc:docMk/>
            <pc:sldMk cId="2896014113" sldId="276"/>
            <ac:spMk id="3" creationId="{F5BBA7F4-9548-6F5A-841F-FEA392AB1F6E}"/>
          </ac:spMkLst>
        </pc:spChg>
      </pc:sldChg>
      <pc:sldChg chg="del">
        <pc:chgData name="Güler Demir" userId="51ad5cf4d1839854" providerId="LiveId" clId="{281659F7-DBAB-432A-AE1E-CA2E718C3199}" dt="2025-07-25T14:07:49.136" v="8" actId="2696"/>
        <pc:sldMkLst>
          <pc:docMk/>
          <pc:sldMk cId="2495040497" sldId="277"/>
        </pc:sldMkLst>
      </pc:sldChg>
      <pc:sldChg chg="modSp mod">
        <pc:chgData name="Güler Demir" userId="51ad5cf4d1839854" providerId="LiveId" clId="{281659F7-DBAB-432A-AE1E-CA2E718C3199}" dt="2025-08-09T12:25:36.725" v="402" actId="14100"/>
        <pc:sldMkLst>
          <pc:docMk/>
          <pc:sldMk cId="3136241400" sldId="278"/>
        </pc:sldMkLst>
        <pc:spChg chg="mod">
          <ac:chgData name="Güler Demir" userId="51ad5cf4d1839854" providerId="LiveId" clId="{281659F7-DBAB-432A-AE1E-CA2E718C3199}" dt="2025-08-08T11:00:56.255" v="94"/>
          <ac:spMkLst>
            <pc:docMk/>
            <pc:sldMk cId="3136241400" sldId="278"/>
            <ac:spMk id="2" creationId="{47BAB90F-62C0-978F-E785-DD0280F5962F}"/>
          </ac:spMkLst>
        </pc:spChg>
        <pc:spChg chg="mod">
          <ac:chgData name="Güler Demir" userId="51ad5cf4d1839854" providerId="LiveId" clId="{281659F7-DBAB-432A-AE1E-CA2E718C3199}" dt="2025-08-09T12:25:36.725" v="402" actId="14100"/>
          <ac:spMkLst>
            <pc:docMk/>
            <pc:sldMk cId="3136241400" sldId="278"/>
            <ac:spMk id="3" creationId="{F92AAA35-F688-10C7-410D-6F7E18A5DFBE}"/>
          </ac:spMkLst>
        </pc:spChg>
      </pc:sldChg>
      <pc:sldChg chg="modSp mod">
        <pc:chgData name="Güler Demir" userId="51ad5cf4d1839854" providerId="LiveId" clId="{281659F7-DBAB-432A-AE1E-CA2E718C3199}" dt="2025-08-09T12:52:06.989" v="631" actId="20577"/>
        <pc:sldMkLst>
          <pc:docMk/>
          <pc:sldMk cId="1457631776" sldId="279"/>
        </pc:sldMkLst>
        <pc:spChg chg="mod">
          <ac:chgData name="Güler Demir" userId="51ad5cf4d1839854" providerId="LiveId" clId="{281659F7-DBAB-432A-AE1E-CA2E718C3199}" dt="2025-08-08T11:02:49.695" v="95"/>
          <ac:spMkLst>
            <pc:docMk/>
            <pc:sldMk cId="1457631776" sldId="279"/>
            <ac:spMk id="2" creationId="{2F1BBA3B-48BA-D292-C82F-E1424C34E877}"/>
          </ac:spMkLst>
        </pc:spChg>
        <pc:spChg chg="mod">
          <ac:chgData name="Güler Demir" userId="51ad5cf4d1839854" providerId="LiveId" clId="{281659F7-DBAB-432A-AE1E-CA2E718C3199}" dt="2025-08-09T12:52:06.989" v="631" actId="20577"/>
          <ac:spMkLst>
            <pc:docMk/>
            <pc:sldMk cId="1457631776" sldId="279"/>
            <ac:spMk id="3" creationId="{1B72C898-3249-62F0-C921-B03576E32059}"/>
          </ac:spMkLst>
        </pc:spChg>
      </pc:sldChg>
      <pc:sldChg chg="addSp delSp modSp add mod">
        <pc:chgData name="Güler Demir" userId="51ad5cf4d1839854" providerId="LiveId" clId="{281659F7-DBAB-432A-AE1E-CA2E718C3199}" dt="2025-08-09T12:48:23.453" v="600" actId="115"/>
        <pc:sldMkLst>
          <pc:docMk/>
          <pc:sldMk cId="4226403140" sldId="280"/>
        </pc:sldMkLst>
        <pc:spChg chg="add del mod">
          <ac:chgData name="Güler Demir" userId="51ad5cf4d1839854" providerId="LiveId" clId="{281659F7-DBAB-432A-AE1E-CA2E718C3199}" dt="2025-08-09T12:48:23.453" v="600" actId="115"/>
          <ac:spMkLst>
            <pc:docMk/>
            <pc:sldMk cId="4226403140" sldId="280"/>
            <ac:spMk id="3" creationId="{FAA115B7-D4A2-798D-02B9-710601346DC0}"/>
          </ac:spMkLst>
        </pc:spChg>
        <pc:picChg chg="add mod">
          <ac:chgData name="Güler Demir" userId="51ad5cf4d1839854" providerId="LiveId" clId="{281659F7-DBAB-432A-AE1E-CA2E718C3199}" dt="2025-08-08T11:06:13.927" v="109"/>
          <ac:picMkLst>
            <pc:docMk/>
            <pc:sldMk cId="4226403140" sldId="280"/>
            <ac:picMk id="4" creationId="{6DEB5760-F097-800C-06A9-08B92C7DBF25}"/>
          </ac:picMkLst>
        </pc:picChg>
      </pc:sldChg>
      <pc:sldChg chg="modSp add mod">
        <pc:chgData name="Güler Demir" userId="51ad5cf4d1839854" providerId="LiveId" clId="{281659F7-DBAB-432A-AE1E-CA2E718C3199}" dt="2025-08-09T09:11:16.828" v="376" actId="6549"/>
        <pc:sldMkLst>
          <pc:docMk/>
          <pc:sldMk cId="1835232533" sldId="281"/>
        </pc:sldMkLst>
        <pc:spChg chg="mod">
          <ac:chgData name="Güler Demir" userId="51ad5cf4d1839854" providerId="LiveId" clId="{281659F7-DBAB-432A-AE1E-CA2E718C3199}" dt="2025-08-09T09:11:16.828" v="376" actId="6549"/>
          <ac:spMkLst>
            <pc:docMk/>
            <pc:sldMk cId="1835232533" sldId="281"/>
            <ac:spMk id="3" creationId="{ECA51C21-B6A1-C283-37C9-AC4FD49166E5}"/>
          </ac:spMkLst>
        </pc:spChg>
      </pc:sldChg>
      <pc:sldChg chg="modSp add mod ord">
        <pc:chgData name="Güler Demir" userId="51ad5cf4d1839854" providerId="LiveId" clId="{281659F7-DBAB-432A-AE1E-CA2E718C3199}" dt="2025-08-09T09:11:08.732" v="375" actId="6549"/>
        <pc:sldMkLst>
          <pc:docMk/>
          <pc:sldMk cId="2499358377" sldId="282"/>
        </pc:sldMkLst>
        <pc:spChg chg="mod">
          <ac:chgData name="Güler Demir" userId="51ad5cf4d1839854" providerId="LiveId" clId="{281659F7-DBAB-432A-AE1E-CA2E718C3199}" dt="2025-08-08T11:14:16.163" v="239" actId="20577"/>
          <ac:spMkLst>
            <pc:docMk/>
            <pc:sldMk cId="2499358377" sldId="282"/>
            <ac:spMk id="2" creationId="{448E2566-AAB4-097B-7856-11A1965616D4}"/>
          </ac:spMkLst>
        </pc:spChg>
        <pc:spChg chg="mod">
          <ac:chgData name="Güler Demir" userId="51ad5cf4d1839854" providerId="LiveId" clId="{281659F7-DBAB-432A-AE1E-CA2E718C3199}" dt="2025-08-09T09:11:08.732" v="375" actId="6549"/>
          <ac:spMkLst>
            <pc:docMk/>
            <pc:sldMk cId="2499358377" sldId="282"/>
            <ac:spMk id="3" creationId="{58A7AEB0-9664-8FD4-3402-EB0F684B1D3F}"/>
          </ac:spMkLst>
        </pc:spChg>
      </pc:sldChg>
      <pc:sldChg chg="modSp add mod">
        <pc:chgData name="Güler Demir" userId="51ad5cf4d1839854" providerId="LiveId" clId="{281659F7-DBAB-432A-AE1E-CA2E718C3199}" dt="2025-08-09T09:13:06.521" v="392" actId="6549"/>
        <pc:sldMkLst>
          <pc:docMk/>
          <pc:sldMk cId="1850664651" sldId="283"/>
        </pc:sldMkLst>
        <pc:spChg chg="mod">
          <ac:chgData name="Güler Demir" userId="51ad5cf4d1839854" providerId="LiveId" clId="{281659F7-DBAB-432A-AE1E-CA2E718C3199}" dt="2025-08-08T11:21:30.812" v="290" actId="1076"/>
          <ac:spMkLst>
            <pc:docMk/>
            <pc:sldMk cId="1850664651" sldId="283"/>
            <ac:spMk id="2" creationId="{AC5DFA47-B38E-96E9-0EF1-3FF4243AB776}"/>
          </ac:spMkLst>
        </pc:spChg>
        <pc:spChg chg="mod">
          <ac:chgData name="Güler Demir" userId="51ad5cf4d1839854" providerId="LiveId" clId="{281659F7-DBAB-432A-AE1E-CA2E718C3199}" dt="2025-08-09T09:13:06.521" v="392" actId="6549"/>
          <ac:spMkLst>
            <pc:docMk/>
            <pc:sldMk cId="1850664651" sldId="283"/>
            <ac:spMk id="3" creationId="{038BED53-D839-8E0A-27FD-09462AFAF424}"/>
          </ac:spMkLst>
        </pc:spChg>
      </pc:sldChg>
      <pc:sldChg chg="modSp add mod">
        <pc:chgData name="Güler Demir" userId="51ad5cf4d1839854" providerId="LiveId" clId="{281659F7-DBAB-432A-AE1E-CA2E718C3199}" dt="2025-08-09T12:47:16.474" v="599" actId="14100"/>
        <pc:sldMkLst>
          <pc:docMk/>
          <pc:sldMk cId="4019765909" sldId="284"/>
        </pc:sldMkLst>
        <pc:spChg chg="mod">
          <ac:chgData name="Güler Demir" userId="51ad5cf4d1839854" providerId="LiveId" clId="{281659F7-DBAB-432A-AE1E-CA2E718C3199}" dt="2025-08-09T12:47:16.474" v="599" actId="14100"/>
          <ac:spMkLst>
            <pc:docMk/>
            <pc:sldMk cId="4019765909" sldId="284"/>
            <ac:spMk id="3" creationId="{C7C0504F-E450-C044-04B4-A3F47EDE77A8}"/>
          </ac:spMkLst>
        </pc:spChg>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pChg chg="mod">
          <ac:chgData name="Güler Demir" userId="51ad5cf4d1839854" providerId="LiveId" clId="{31EABDE5-AFD6-4D07-8D01-AF1694BA0622}" dt="2025-07-25T13:05:20.355" v="43" actId="20577"/>
          <ac:spMkLst>
            <pc:docMk/>
            <pc:sldMk cId="2516170478" sldId="265"/>
            <ac:spMk id="3" creationId="{DF36A3D0-F4AE-50FE-5A17-939CEA53EF4D}"/>
          </ac:spMkLst>
        </pc:spChg>
      </pc:sldChg>
      <pc:sldChg chg="modSp mod">
        <pc:chgData name="Güler Demir" userId="51ad5cf4d1839854" providerId="LiveId" clId="{31EABDE5-AFD6-4D07-8D01-AF1694BA0622}" dt="2025-07-25T13:36:38.677" v="463" actId="20577"/>
        <pc:sldMkLst>
          <pc:docMk/>
          <pc:sldMk cId="3344766644" sldId="269"/>
        </pc:sldMkLst>
        <pc:spChg chg="mod">
          <ac:chgData name="Güler Demir" userId="51ad5cf4d1839854" providerId="LiveId" clId="{31EABDE5-AFD6-4D07-8D01-AF1694BA0622}" dt="2025-07-25T13:36:38.677" v="463" actId="20577"/>
          <ac:spMkLst>
            <pc:docMk/>
            <pc:sldMk cId="3344766644" sldId="269"/>
            <ac:spMk id="3" creationId="{C727FEB7-3474-FCB8-B349-E30B90E2053E}"/>
          </ac:spMkLst>
        </pc:spChg>
      </pc:sldChg>
      <pc:sldChg chg="addSp modSp add mod">
        <pc:chgData name="Güler Demir" userId="51ad5cf4d1839854" providerId="LiveId" clId="{31EABDE5-AFD6-4D07-8D01-AF1694BA0622}" dt="2025-07-25T13:27:57.260" v="313" actId="6549"/>
        <pc:sldMkLst>
          <pc:docMk/>
          <pc:sldMk cId="3025657415" sldId="272"/>
        </pc:sldMkLst>
        <pc:spChg chg="mod">
          <ac:chgData name="Güler Demir" userId="51ad5cf4d1839854" providerId="LiveId" clId="{31EABDE5-AFD6-4D07-8D01-AF1694BA0622}" dt="2025-07-25T13:14:48.758" v="95" actId="6549"/>
          <ac:spMkLst>
            <pc:docMk/>
            <pc:sldMk cId="3025657415" sldId="272"/>
            <ac:spMk id="3" creationId="{F8E6F9B4-9554-F30F-AA7B-BB501F5ED30E}"/>
          </ac:spMkLst>
        </pc:spChg>
        <pc:spChg chg="add mod">
          <ac:chgData name="Güler Demir" userId="51ad5cf4d1839854" providerId="LiveId" clId="{31EABDE5-AFD6-4D07-8D01-AF1694BA0622}" dt="2025-07-25T13:27:29.600" v="306" actId="6549"/>
          <ac:spMkLst>
            <pc:docMk/>
            <pc:sldMk cId="3025657415" sldId="272"/>
            <ac:spMk id="4" creationId="{5C059A51-9363-42C6-BC03-88279F31D39A}"/>
          </ac:spMkLst>
        </pc:spChg>
        <pc:spChg chg="add mod">
          <ac:chgData name="Güler Demir" userId="51ad5cf4d1839854" providerId="LiveId" clId="{31EABDE5-AFD6-4D07-8D01-AF1694BA0622}" dt="2025-07-25T13:27:57.260" v="313" actId="6549"/>
          <ac:spMkLst>
            <pc:docMk/>
            <pc:sldMk cId="3025657415" sldId="272"/>
            <ac:spMk id="7" creationId="{2DAA163E-A183-D1E3-B8D3-9D199BBAA9E8}"/>
          </ac:spMkLst>
        </pc:spChg>
        <pc:picChg chg="add mod">
          <ac:chgData name="Güler Demir" userId="51ad5cf4d1839854" providerId="LiveId" clId="{31EABDE5-AFD6-4D07-8D01-AF1694BA0622}" dt="2025-07-25T13:26:09.061" v="288" actId="1076"/>
          <ac:picMkLst>
            <pc:docMk/>
            <pc:sldMk cId="3025657415" sldId="272"/>
            <ac:picMk id="6" creationId="{04C7D86F-F6C7-52FF-EE59-5FF86995628B}"/>
          </ac:picMkLst>
        </pc:picChg>
      </pc:sldChg>
      <pc:sldChg chg="modSp add mod">
        <pc:chgData name="Güler Demir" userId="51ad5cf4d1839854" providerId="LiveId" clId="{31EABDE5-AFD6-4D07-8D01-AF1694BA0622}" dt="2025-07-25T13:42:29.284" v="569" actId="6549"/>
        <pc:sldMkLst>
          <pc:docMk/>
          <pc:sldMk cId="3671853562" sldId="273"/>
        </pc:sldMkLst>
        <pc:spChg chg="mod">
          <ac:chgData name="Güler Demir" userId="51ad5cf4d1839854" providerId="LiveId" clId="{31EABDE5-AFD6-4D07-8D01-AF1694BA0622}" dt="2025-07-25T13:42:29.284" v="569" actId="6549"/>
          <ac:spMkLst>
            <pc:docMk/>
            <pc:sldMk cId="3671853562" sldId="273"/>
            <ac:spMk id="3" creationId="{FA91FCD0-8A56-DFED-0BBA-208753F54D3D}"/>
          </ac:spMkLst>
        </pc:spChg>
      </pc:sldChg>
      <pc:sldChg chg="modSp add mod ord">
        <pc:chgData name="Güler Demir" userId="51ad5cf4d1839854" providerId="LiveId" clId="{31EABDE5-AFD6-4D07-8D01-AF1694BA0622}" dt="2025-07-25T13:49:52.341" v="702" actId="20578"/>
        <pc:sldMkLst>
          <pc:docMk/>
          <pc:sldMk cId="3189390810" sldId="274"/>
        </pc:sldMkLst>
        <pc:spChg chg="mod">
          <ac:chgData name="Güler Demir" userId="51ad5cf4d1839854" providerId="LiveId" clId="{31EABDE5-AFD6-4D07-8D01-AF1694BA0622}" dt="2025-07-25T13:44:10.128" v="594" actId="12"/>
          <ac:spMkLst>
            <pc:docMk/>
            <pc:sldMk cId="3189390810" sldId="274"/>
            <ac:spMk id="3" creationId="{45C70746-8077-3D9E-48F7-3A39B01603A6}"/>
          </ac:spMkLst>
        </pc:spChg>
      </pc:sldChg>
      <pc:sldChg chg="modSp add mod">
        <pc:chgData name="Güler Demir" userId="51ad5cf4d1839854" providerId="LiveId" clId="{31EABDE5-AFD6-4D07-8D01-AF1694BA0622}" dt="2025-07-25T13:52:21.290" v="716" actId="20577"/>
        <pc:sldMkLst>
          <pc:docMk/>
          <pc:sldMk cId="2916493566" sldId="275"/>
        </pc:sldMkLst>
        <pc:spChg chg="mod">
          <ac:chgData name="Güler Demir" userId="51ad5cf4d1839854" providerId="LiveId" clId="{31EABDE5-AFD6-4D07-8D01-AF1694BA0622}" dt="2025-07-25T13:52:21.290" v="716" actId="20577"/>
          <ac:spMkLst>
            <pc:docMk/>
            <pc:sldMk cId="2916493566" sldId="275"/>
            <ac:spMk id="3" creationId="{E1A0CA54-842F-2962-97FC-8D5AD391421A}"/>
          </ac:spMkLst>
        </pc:spChg>
      </pc:sldChg>
      <pc:sldChg chg="modSp add mod">
        <pc:chgData name="Güler Demir" userId="51ad5cf4d1839854" providerId="LiveId" clId="{31EABDE5-AFD6-4D07-8D01-AF1694BA0622}" dt="2025-07-25T13:52:34.047" v="723" actId="20577"/>
        <pc:sldMkLst>
          <pc:docMk/>
          <pc:sldMk cId="2896014113" sldId="276"/>
        </pc:sldMkLst>
        <pc:spChg chg="mod">
          <ac:chgData name="Güler Demir" userId="51ad5cf4d1839854" providerId="LiveId" clId="{31EABDE5-AFD6-4D07-8D01-AF1694BA0622}" dt="2025-07-25T13:52:34.047" v="723" actId="20577"/>
          <ac:spMkLst>
            <pc:docMk/>
            <pc:sldMk cId="2896014113" sldId="276"/>
            <ac:spMk id="3" creationId="{F5BBA7F4-9548-6F5A-841F-FEA392AB1F6E}"/>
          </ac:spMkLst>
        </pc:spChg>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pChg chg="mod">
          <ac:chgData name="Güler Demir" userId="51ad5cf4d1839854" providerId="LiveId" clId="{31EABDE5-AFD6-4D07-8D01-AF1694BA0622}" dt="2025-07-25T13:57:09.045" v="806" actId="20577"/>
          <ac:spMkLst>
            <pc:docMk/>
            <pc:sldMk cId="3136241400" sldId="278"/>
            <ac:spMk id="3" creationId="{F92AAA35-F688-10C7-410D-6F7E18A5DFBE}"/>
          </ac:spMkLst>
        </pc:spChg>
      </pc:sldChg>
      <pc:sldChg chg="modSp add mod">
        <pc:chgData name="Güler Demir" userId="51ad5cf4d1839854" providerId="LiveId" clId="{31EABDE5-AFD6-4D07-8D01-AF1694BA0622}" dt="2025-07-25T14:02:18.442" v="838" actId="20577"/>
        <pc:sldMkLst>
          <pc:docMk/>
          <pc:sldMk cId="1457631776" sldId="279"/>
        </pc:sldMkLst>
        <pc:spChg chg="mod">
          <ac:chgData name="Güler Demir" userId="51ad5cf4d1839854" providerId="LiveId" clId="{31EABDE5-AFD6-4D07-8D01-AF1694BA0622}" dt="2025-07-25T14:02:18.442" v="838" actId="20577"/>
          <ac:spMkLst>
            <pc:docMk/>
            <pc:sldMk cId="1457631776" sldId="279"/>
            <ac:spMk id="3" creationId="{1B72C898-3249-62F0-C921-B03576E320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78237-FD36-655B-2B09-5309F8A1550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AD7E462-368B-7648-D466-DDC1465F0F1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2B64100-5816-9261-E93E-906207587A2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1EF1621-679C-2872-490C-4EF843A20466}"/>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3266717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8CD87-7BC9-70CF-58BA-DEE18942619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4536C7C-EF91-36B2-CB7F-ABD2FEEE535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5FFAF3-9723-974B-B6E6-5E74743C83A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2E65092-E491-BAC7-C06E-255D977B3D5C}"/>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4256840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AFC73-3C72-8705-F8E5-FEE2CEA325C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8746C44-A47E-F983-5963-48903900677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94DFA71-5441-EB59-4366-0E2C0E9C92E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7FA713D-9EFB-2A0C-9A36-5F364CD712CE}"/>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794069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AFA1C-1C47-F070-755D-0E59BD4A1A4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AB751A7-06A9-FBAC-C1EA-C4D603D605B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7B7DE2E8-C1E0-B189-166B-8CAD5444E09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0C97A45-8C15-B8A0-5024-07B6F1F831D0}"/>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451620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A3198-C804-1092-78F3-1DE0C6DA937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E15D493-8BF5-0F50-2D95-62D92A4E221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7631A77-95F8-95E9-9A8F-3B74FE5309B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C7D478F-18D2-06E9-7A2C-6130EF1E265C}"/>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1389624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A6539-6821-A024-8F63-9AC769466BD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0AA50EB-4E4D-B9CF-1FF1-9D36FF320B2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04616D5-10EF-FA57-7B7F-CD88FC119E4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A5334A3-152F-837B-B587-8D4EBA40ED10}"/>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2693744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BF20A-181A-0522-6490-2D7CF41B912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1F5BB6B-CB62-890A-F41E-6C4AEBABDB8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73F8FDE-D1BC-E764-BE6F-068CD9603CA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0152023-D06A-CB20-B841-AC5F7A33CA78}"/>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2525309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6714C-ECD1-4BD8-040D-8F69F55199F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707E8CB-7CEC-35D1-1947-297ED9905AA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88C6CB6-AD2F-3440-F7BF-B481D331B4C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8F8972F-FC1A-69A7-E5C9-6B182F5E3AE6}"/>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2774203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628651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F1F8F-D6CC-086F-007A-4783ACE6209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5DC7041-6346-B85D-30A1-F8D0BF9B7C5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0B50133-1D95-7A98-911E-9B3DB01B6C9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57C2F7A-6075-81EF-BA56-8FE784B9FE34}"/>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925947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1477644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F99A-B6E3-7B24-D395-7D28B52DECF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8378822-9A6B-AB40-1BC1-4F591C9C7DE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4B1CBEC-4089-C556-BABF-C624E2842D0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A9C1650-EA64-4FA0-8C82-03771B48AA50}"/>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3740138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2D18E-9238-30CB-02DF-41485F753D0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6428A73-0CEC-FBDE-239F-EC32F64C41E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8C6E8C8-DCF9-A97E-2893-842585D73D7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B3DA791-C0EA-85F5-5CA0-F5A0EC6446DE}"/>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1933183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63170-573F-3587-7FE2-D438A90990C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B39B9A1-30B8-E660-5693-4F73E119B72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A340333-1196-4346-5831-9C14BE36014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4FFAC17-F5A6-03EF-61A2-480CD4BE2B2A}"/>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2953365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15D82-7B34-D2D0-D9E7-95A730A5F72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29F7204-03D7-F55D-2647-744A7566115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380911D-D0D7-6FD4-850E-7E4109D6A36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9AD281A-4A23-BE76-FC17-E094B4A9D981}"/>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2362171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bilimgenc.tubitak.gov.tr/makale/genel-gorelilik-kurami-nedir" TargetMode="External"/><Relationship Id="rId3" Type="http://schemas.openxmlformats.org/officeDocument/2006/relationships/hyperlink" Target="https://dictionary.cambridge.org/dictionary/english-turkish/model" TargetMode="External"/><Relationship Id="rId7" Type="http://schemas.openxmlformats.org/officeDocument/2006/relationships/hyperlink" Target="https://www.halklailiskilerdergisi.com.tr/elestirel-teori-ile-ana-akim-iletisim-calismalari-arasindaki-temel-farklar-nelerdir-bu-baglamda-secmen-egilimi-anketi-nasil-degerlendirilir/" TargetMode="External"/><Relationship Id="rId12" Type="http://schemas.openxmlformats.org/officeDocument/2006/relationships/hyperlink" Target="https://www.sosyologer.com/kuram-nedir/"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dergipark.org.tr/tr/pub/sobiadsbd/issue/35991/403780" TargetMode="External"/><Relationship Id="rId11" Type="http://schemas.openxmlformats.org/officeDocument/2006/relationships/hyperlink" Target="https://www.academia.edu/75803766/Genel_ileti%C5%9Fim_kavram_ve_modelleri" TargetMode="External"/><Relationship Id="rId5" Type="http://schemas.openxmlformats.org/officeDocument/2006/relationships/hyperlink" Target="https://sciencenotes.org/scientific-theory-definition-and-examples/" TargetMode="External"/><Relationship Id="rId10" Type="http://schemas.openxmlformats.org/officeDocument/2006/relationships/hyperlink" Target="https://sozluk.gov.tr/" TargetMode="External"/><Relationship Id="rId4" Type="http://schemas.openxmlformats.org/officeDocument/2006/relationships/hyperlink" Target="https://dictionary.cambridge.org/dictionary/english/theory" TargetMode="External"/><Relationship Id="rId9" Type="http://schemas.openxmlformats.org/officeDocument/2006/relationships/hyperlink" Target="https://www.oxfordlearnersdictionaries.com/definition/english/model_1?q=mode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7323" y="432560"/>
            <a:ext cx="7708432" cy="3641173"/>
          </a:xfrm>
        </p:spPr>
        <p:txBody>
          <a:bodyPr/>
          <a:lstStyle/>
          <a:p>
            <a:pPr algn="ctr"/>
            <a:r>
              <a:rPr lang="tr-TR" sz="3600" b="1" dirty="0"/>
              <a:t>MEDYA VE İLETİŞİM </a:t>
            </a:r>
            <a:br>
              <a:rPr lang="tr-TR" sz="3600" b="1" dirty="0"/>
            </a:br>
            <a:r>
              <a:rPr lang="tr-TR" sz="3600" b="1" dirty="0"/>
              <a:t>4. HAFTA</a:t>
            </a:r>
            <a:br>
              <a:rPr lang="tr-TR" sz="3600" b="1" dirty="0"/>
            </a:br>
            <a:r>
              <a:rPr lang="tr-TR" sz="3600" b="1" dirty="0"/>
              <a:t>Kuram ve Model Yaklaşımlarıyla Bilimsel Bilgi Üretimi ve </a:t>
            </a:r>
            <a:br>
              <a:rPr lang="tr-TR" sz="3600" b="1" dirty="0"/>
            </a:br>
            <a:r>
              <a:rPr lang="tr-TR" sz="3600" b="1" dirty="0"/>
              <a:t>İletişim Kuramlarının Analizi</a:t>
            </a:r>
            <a:br>
              <a:rPr lang="tr-TR" sz="3600" b="1" dirty="0"/>
            </a:b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5EEB2-8AF0-86D2-0C03-344919A837E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64651ED-E6FD-82E6-E331-7A02091E223C}"/>
              </a:ext>
            </a:extLst>
          </p:cNvPr>
          <p:cNvSpPr>
            <a:spLocks noGrp="1"/>
          </p:cNvSpPr>
          <p:nvPr>
            <p:ph type="title"/>
          </p:nvPr>
        </p:nvSpPr>
        <p:spPr>
          <a:xfrm>
            <a:off x="716663" y="299883"/>
            <a:ext cx="8596668" cy="639098"/>
          </a:xfrm>
        </p:spPr>
        <p:txBody>
          <a:bodyPr>
            <a:normAutofit fontScale="90000"/>
          </a:bodyPr>
          <a:lstStyle/>
          <a:p>
            <a:pPr algn="ctr"/>
            <a:r>
              <a:rPr lang="tr-TR" b="1" dirty="0"/>
              <a:t>Kuram ile Model Arasındaki Fark</a:t>
            </a:r>
            <a:endParaRPr lang="en-US" b="1" dirty="0"/>
          </a:p>
        </p:txBody>
      </p:sp>
      <p:sp>
        <p:nvSpPr>
          <p:cNvPr id="3" name="İçerik Yer Tutucusu 2">
            <a:extLst>
              <a:ext uri="{FF2B5EF4-FFF2-40B4-BE49-F238E27FC236}">
                <a16:creationId xmlns:a16="http://schemas.microsoft.com/office/drawing/2014/main" id="{DF36A3D0-F4AE-50FE-5A17-939CEA53EF4D}"/>
              </a:ext>
            </a:extLst>
          </p:cNvPr>
          <p:cNvSpPr>
            <a:spLocks noGrp="1"/>
          </p:cNvSpPr>
          <p:nvPr>
            <p:ph idx="1"/>
          </p:nvPr>
        </p:nvSpPr>
        <p:spPr>
          <a:xfrm>
            <a:off x="716663" y="1037290"/>
            <a:ext cx="9438005" cy="5078374"/>
          </a:xfrm>
        </p:spPr>
        <p:txBody>
          <a:bodyPr>
            <a:noAutofit/>
          </a:bodyPr>
          <a:lstStyle/>
          <a:p>
            <a:pPr marL="0" indent="0" algn="just">
              <a:buNone/>
            </a:pPr>
            <a:r>
              <a:rPr lang="tr-TR" sz="2000" b="1" dirty="0"/>
              <a:t>Hem kuramlar hem de modeller, bir bilim insanının bir hipotez/varsayım oluşturmasına ve gelecekteki sonuçlar hakkında tahminlerde bulunmasına olanak tanır. Ancak bir kuram hem betimleme hem de açıklama yaparken, bir model yalnızca betimler. Örneğin, bir güneş sistemi modeli, gezegenlerin ve asteroitlerin Güneş etrafındaki bir düzlemdeki dizilimini gösterir, ancak konumlarına nasıl veya neden geldiklerini açıklamaz (</a:t>
            </a:r>
            <a:r>
              <a:rPr lang="tr-TR" sz="2000" b="1" dirty="0" err="1"/>
              <a:t>Helmenstine</a:t>
            </a:r>
            <a:r>
              <a:rPr lang="tr-TR" sz="2000" b="1" dirty="0"/>
              <a:t>, 2022).</a:t>
            </a:r>
          </a:p>
          <a:p>
            <a:pPr marL="0" indent="0" algn="just">
              <a:buNone/>
            </a:pPr>
            <a:r>
              <a:rPr lang="tr-TR" sz="2000" b="1" dirty="0"/>
              <a:t>Kuram, genellikle bilimsel testlerden geçmiş, gerçek dünyanın test edilebilir bir açıklamasıdır. </a:t>
            </a:r>
          </a:p>
          <a:p>
            <a:pPr marL="0" indent="0" algn="just">
              <a:buNone/>
            </a:pPr>
            <a:r>
              <a:rPr lang="tr-TR" sz="2000" b="1" dirty="0"/>
              <a:t>Model ise genellikle tahmin için kullanılan, gerçek dünyanın basitleştirilmiş bir temsilidir. </a:t>
            </a:r>
          </a:p>
          <a:p>
            <a:pPr marL="0" indent="0" algn="just">
              <a:buNone/>
            </a:pPr>
            <a:r>
              <a:rPr lang="tr-TR" sz="2000" b="1" dirty="0"/>
              <a:t>Genellikle kuramlar kapsam olarak geniştir, en iyi açıklama gücünü sunar ve üretken niteliktedir. Modeller kapsam olarak orta düzeydedir, özellikle tahmin için uygundur ve süreçlerin netliğini sağlar (</a:t>
            </a:r>
            <a:r>
              <a:rPr lang="tr-TR" sz="2000" b="1" dirty="0" err="1"/>
              <a:t>Martens</a:t>
            </a:r>
            <a:r>
              <a:rPr lang="tr-TR" sz="2000" b="1" dirty="0"/>
              <a:t>, 2020, 64-65).</a:t>
            </a:r>
          </a:p>
        </p:txBody>
      </p:sp>
    </p:spTree>
    <p:extLst>
      <p:ext uri="{BB962C8B-B14F-4D97-AF65-F5344CB8AC3E}">
        <p14:creationId xmlns:p14="http://schemas.microsoft.com/office/powerpoint/2010/main" val="2516170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FB69B-D2E7-B98A-9097-5165A060128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289A436-C08C-4032-5B90-6693DB3AD70C}"/>
              </a:ext>
            </a:extLst>
          </p:cNvPr>
          <p:cNvSpPr>
            <a:spLocks noGrp="1"/>
          </p:cNvSpPr>
          <p:nvPr>
            <p:ph type="title"/>
          </p:nvPr>
        </p:nvSpPr>
        <p:spPr>
          <a:xfrm>
            <a:off x="716663" y="299883"/>
            <a:ext cx="8596668" cy="639098"/>
          </a:xfrm>
        </p:spPr>
        <p:txBody>
          <a:bodyPr>
            <a:normAutofit fontScale="90000"/>
          </a:bodyPr>
          <a:lstStyle/>
          <a:p>
            <a:pPr algn="ctr"/>
            <a:r>
              <a:rPr lang="tr-TR" b="1" dirty="0"/>
              <a:t>Kuram ile Model Arasındaki Fark</a:t>
            </a:r>
            <a:endParaRPr lang="en-US" b="1" dirty="0"/>
          </a:p>
        </p:txBody>
      </p:sp>
      <p:sp>
        <p:nvSpPr>
          <p:cNvPr id="3" name="İçerik Yer Tutucusu 2">
            <a:extLst>
              <a:ext uri="{FF2B5EF4-FFF2-40B4-BE49-F238E27FC236}">
                <a16:creationId xmlns:a16="http://schemas.microsoft.com/office/drawing/2014/main" id="{F8E6F9B4-9554-F30F-AA7B-BB501F5ED30E}"/>
              </a:ext>
            </a:extLst>
          </p:cNvPr>
          <p:cNvSpPr>
            <a:spLocks noGrp="1"/>
          </p:cNvSpPr>
          <p:nvPr>
            <p:ph idx="1"/>
          </p:nvPr>
        </p:nvSpPr>
        <p:spPr>
          <a:xfrm>
            <a:off x="716663" y="1037290"/>
            <a:ext cx="9960463" cy="5078374"/>
          </a:xfrm>
        </p:spPr>
        <p:txBody>
          <a:bodyPr>
            <a:noAutofit/>
          </a:bodyPr>
          <a:lstStyle/>
          <a:p>
            <a:pPr marL="0" indent="0" algn="just">
              <a:buNone/>
            </a:pPr>
            <a:r>
              <a:rPr lang="tr-TR" sz="2000" b="1" dirty="0"/>
              <a:t>Kuram ve model kavramları sıklıkla birbiri yerine kullanılmaktadır ancak anlamları farklıdır. Bir kurama dayanılarak modeller öne sürülüp test edilebilir. Her model, bir kurama ya da bir </a:t>
            </a:r>
            <a:r>
              <a:rPr lang="tr-TR" sz="2000" b="1" dirty="0" err="1"/>
              <a:t>görgül</a:t>
            </a:r>
            <a:r>
              <a:rPr lang="tr-TR" sz="2000" b="1" dirty="0"/>
              <a:t> araştırmaya dayanmalıdır. Kuram açıklayıcı, model ise tanımlayıcıdır (Bilginer </a:t>
            </a:r>
            <a:r>
              <a:rPr lang="tr-TR" sz="2000" b="1" dirty="0" err="1"/>
              <a:t>Kucur</a:t>
            </a:r>
            <a:r>
              <a:rPr lang="tr-TR" sz="2000" b="1" dirty="0"/>
              <a:t>, 2019, s. 9).</a:t>
            </a:r>
          </a:p>
        </p:txBody>
      </p:sp>
      <p:sp>
        <p:nvSpPr>
          <p:cNvPr id="4" name="Dikdörtgen 3">
            <a:extLst>
              <a:ext uri="{FF2B5EF4-FFF2-40B4-BE49-F238E27FC236}">
                <a16:creationId xmlns:a16="http://schemas.microsoft.com/office/drawing/2014/main" id="{5C059A51-9363-42C6-BC03-88279F31D39A}"/>
              </a:ext>
            </a:extLst>
          </p:cNvPr>
          <p:cNvSpPr/>
          <p:nvPr/>
        </p:nvSpPr>
        <p:spPr>
          <a:xfrm>
            <a:off x="866775" y="3124199"/>
            <a:ext cx="3409950" cy="290988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b="1" dirty="0">
              <a:solidFill>
                <a:srgbClr val="C00000"/>
              </a:solidFill>
            </a:endParaRPr>
          </a:p>
          <a:p>
            <a:pPr algn="ctr"/>
            <a:r>
              <a:rPr lang="tr-TR" b="1" dirty="0">
                <a:solidFill>
                  <a:srgbClr val="C00000"/>
                </a:solidFill>
              </a:rPr>
              <a:t>KURAM</a:t>
            </a:r>
          </a:p>
          <a:p>
            <a:pPr marL="285750" indent="-285750">
              <a:buFont typeface="Arial" panose="020B0604020202020204" pitchFamily="34" charset="0"/>
              <a:buChar char="•"/>
            </a:pPr>
            <a:r>
              <a:rPr lang="tr-TR" b="1" dirty="0">
                <a:solidFill>
                  <a:schemeClr val="tx1"/>
                </a:solidFill>
              </a:rPr>
              <a:t>Resmî veya gayrı resmî gözlemlerin sistematik bir biçimde özetlenmesidir.</a:t>
            </a:r>
          </a:p>
          <a:p>
            <a:pPr marL="285750" indent="-285750">
              <a:buFont typeface="Arial" panose="020B0604020202020204" pitchFamily="34" charset="0"/>
              <a:buChar char="•"/>
            </a:pPr>
            <a:r>
              <a:rPr lang="tr-TR" b="1" dirty="0">
                <a:solidFill>
                  <a:schemeClr val="tx1"/>
                </a:solidFill>
              </a:rPr>
              <a:t>Davranışı açıklamaya, tahmin etmeye, tanımlamaya veya yönetmeye yardımcı olur.</a:t>
            </a:r>
          </a:p>
          <a:p>
            <a:pPr marL="285750" indent="-285750">
              <a:buFont typeface="Arial" panose="020B0604020202020204" pitchFamily="34" charset="0"/>
              <a:buChar char="•"/>
            </a:pPr>
            <a:r>
              <a:rPr lang="tr-TR" b="1" dirty="0">
                <a:solidFill>
                  <a:schemeClr val="tx1"/>
                </a:solidFill>
              </a:rPr>
              <a:t>Zamanla gelişir/geliştirilir.</a:t>
            </a:r>
          </a:p>
        </p:txBody>
      </p:sp>
      <p:pic>
        <p:nvPicPr>
          <p:cNvPr id="6" name="Resim 5">
            <a:extLst>
              <a:ext uri="{FF2B5EF4-FFF2-40B4-BE49-F238E27FC236}">
                <a16:creationId xmlns:a16="http://schemas.microsoft.com/office/drawing/2014/main" id="{04C7D86F-F6C7-52FF-EE59-5FF86995628B}"/>
              </a:ext>
            </a:extLst>
          </p:cNvPr>
          <p:cNvPicPr>
            <a:picLocks noChangeAspect="1"/>
          </p:cNvPicPr>
          <p:nvPr/>
        </p:nvPicPr>
        <p:blipFill>
          <a:blip r:embed="rId3"/>
          <a:stretch>
            <a:fillRect/>
          </a:stretch>
        </p:blipFill>
        <p:spPr>
          <a:xfrm>
            <a:off x="4573652" y="3067048"/>
            <a:ext cx="1724025" cy="2657475"/>
          </a:xfrm>
          <a:prstGeom prst="rect">
            <a:avLst/>
          </a:prstGeom>
        </p:spPr>
      </p:pic>
      <p:sp>
        <p:nvSpPr>
          <p:cNvPr id="7" name="Oval 6">
            <a:extLst>
              <a:ext uri="{FF2B5EF4-FFF2-40B4-BE49-F238E27FC236}">
                <a16:creationId xmlns:a16="http://schemas.microsoft.com/office/drawing/2014/main" id="{2DAA163E-A183-D1E3-B8D3-9D199BBAA9E8}"/>
              </a:ext>
            </a:extLst>
          </p:cNvPr>
          <p:cNvSpPr/>
          <p:nvPr/>
        </p:nvSpPr>
        <p:spPr>
          <a:xfrm>
            <a:off x="6411342" y="2940841"/>
            <a:ext cx="3893438" cy="2909887"/>
          </a:xfrm>
          <a:prstGeom prst="ellips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rgbClr val="7030A0"/>
                </a:solidFill>
              </a:rPr>
              <a:t>MODEL</a:t>
            </a:r>
          </a:p>
          <a:p>
            <a:pPr marL="285750" indent="-285750">
              <a:buFont typeface="Arial" panose="020B0604020202020204" pitchFamily="34" charset="0"/>
              <a:buChar char="•"/>
            </a:pPr>
            <a:r>
              <a:rPr lang="tr-TR" b="1" dirty="0">
                <a:solidFill>
                  <a:schemeClr val="tx1"/>
                </a:solidFill>
              </a:rPr>
              <a:t>Bir kurama dayanır.</a:t>
            </a:r>
          </a:p>
          <a:p>
            <a:pPr marL="285750" indent="-285750">
              <a:buFont typeface="Arial" panose="020B0604020202020204" pitchFamily="34" charset="0"/>
              <a:buChar char="•"/>
            </a:pPr>
            <a:r>
              <a:rPr lang="tr-TR" b="1" dirty="0">
                <a:solidFill>
                  <a:schemeClr val="tx1"/>
                </a:solidFill>
              </a:rPr>
              <a:t>«Nasıl </a:t>
            </a:r>
            <a:r>
              <a:rPr lang="tr-TR" b="1" dirty="0" err="1">
                <a:solidFill>
                  <a:schemeClr val="tx1"/>
                </a:solidFill>
              </a:rPr>
              <a:t>yapılır»ı</a:t>
            </a:r>
            <a:r>
              <a:rPr lang="tr-TR" b="1" dirty="0">
                <a:solidFill>
                  <a:schemeClr val="tx1"/>
                </a:solidFill>
              </a:rPr>
              <a:t> yanıtlar.</a:t>
            </a:r>
          </a:p>
          <a:p>
            <a:pPr marL="285750" indent="-285750">
              <a:buFont typeface="Arial" panose="020B0604020202020204" pitchFamily="34" charset="0"/>
              <a:buChar char="•"/>
            </a:pPr>
            <a:r>
              <a:rPr lang="tr-TR" b="1" dirty="0">
                <a:solidFill>
                  <a:schemeClr val="tx1"/>
                </a:solidFill>
              </a:rPr>
              <a:t>Müdahale için bir çerçevedir (kılavuz ilkeler).</a:t>
            </a:r>
          </a:p>
        </p:txBody>
      </p:sp>
    </p:spTree>
    <p:extLst>
      <p:ext uri="{BB962C8B-B14F-4D97-AF65-F5344CB8AC3E}">
        <p14:creationId xmlns:p14="http://schemas.microsoft.com/office/powerpoint/2010/main" val="3025657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EA509-D537-54D8-04C3-E0012558882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DA3A849-D773-B6DB-51C6-F26802051D78}"/>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C727FEB7-3474-FCB8-B349-E30B90E2053E}"/>
              </a:ext>
            </a:extLst>
          </p:cNvPr>
          <p:cNvSpPr>
            <a:spLocks noGrp="1"/>
          </p:cNvSpPr>
          <p:nvPr>
            <p:ph idx="1"/>
          </p:nvPr>
        </p:nvSpPr>
        <p:spPr>
          <a:xfrm>
            <a:off x="716663" y="1037290"/>
            <a:ext cx="9922135" cy="5078374"/>
          </a:xfrm>
        </p:spPr>
        <p:txBody>
          <a:bodyPr>
            <a:noAutofit/>
          </a:bodyPr>
          <a:lstStyle/>
          <a:p>
            <a:pPr marL="0" indent="0" algn="just">
              <a:buNone/>
            </a:pPr>
            <a:r>
              <a:rPr lang="tr-TR" sz="2000" b="1" dirty="0"/>
              <a:t>İlk zamanlarda iletişim konusu sosyolojinin içinde ele alınmaktaydı. İletişim teknolojilerindeki hızlı ilerleme ve kitle iletişim kanallarının toplum hizmetine sunulması, toplumsal ve bilimsel araştırmaların başlamasına neden olmuştur. 20. yüzyılın ikinci yarısında iletişim araştırmaları bağımsız disiplinler olarak ortaya çıkmış ve iletişim bilimleri gelişmiştir.  </a:t>
            </a:r>
          </a:p>
          <a:p>
            <a:pPr marL="0" indent="0" algn="just">
              <a:buNone/>
            </a:pPr>
            <a:r>
              <a:rPr lang="tr-TR" sz="2000" b="1" dirty="0"/>
              <a:t>İletişim, dil, söz, beden dili ve simgelerin araç olarak kullanılmasıyla başlar; teknoloji bu süreci aracılar ve araçlar sağlar.  </a:t>
            </a:r>
          </a:p>
          <a:p>
            <a:pPr marL="0" indent="0" algn="just">
              <a:buNone/>
            </a:pPr>
            <a:r>
              <a:rPr lang="tr-TR" sz="2000" b="1" dirty="0"/>
              <a:t>Kitle iletişimi, kitle iletişim araçları (KİA) ile geniş kitlelere ulaşmayı sağlar; gazete, radyo, televizyon, internet gibi araçlar bu alanın temel ögeleridir (Bilginer </a:t>
            </a:r>
            <a:r>
              <a:rPr lang="tr-TR" sz="2000" b="1" dirty="0" err="1"/>
              <a:t>Kucur</a:t>
            </a:r>
            <a:r>
              <a:rPr lang="tr-TR" sz="2000" b="1" dirty="0"/>
              <a:t>, 2019, </a:t>
            </a:r>
            <a:r>
              <a:rPr lang="tr-TR" sz="2000" b="1" dirty="0" err="1"/>
              <a:t>ss</a:t>
            </a:r>
            <a:r>
              <a:rPr lang="tr-TR" sz="2000" b="1" dirty="0"/>
              <a:t>. 9-11).</a:t>
            </a:r>
          </a:p>
        </p:txBody>
      </p:sp>
    </p:spTree>
    <p:extLst>
      <p:ext uri="{BB962C8B-B14F-4D97-AF65-F5344CB8AC3E}">
        <p14:creationId xmlns:p14="http://schemas.microsoft.com/office/powerpoint/2010/main" val="3344766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367DE-4170-51A9-94A8-3B8FA0CCD22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CDAE138-79CB-99FF-14B9-07BAF96C9026}"/>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FA91FCD0-8A56-DFED-0BBA-208753F54D3D}"/>
              </a:ext>
            </a:extLst>
          </p:cNvPr>
          <p:cNvSpPr>
            <a:spLocks noGrp="1"/>
          </p:cNvSpPr>
          <p:nvPr>
            <p:ph idx="1"/>
          </p:nvPr>
        </p:nvSpPr>
        <p:spPr>
          <a:xfrm>
            <a:off x="716663" y="1037290"/>
            <a:ext cx="9878331" cy="5078374"/>
          </a:xfrm>
        </p:spPr>
        <p:txBody>
          <a:bodyPr>
            <a:noAutofit/>
          </a:bodyPr>
          <a:lstStyle/>
          <a:p>
            <a:pPr marL="0" indent="0" algn="ctr">
              <a:buNone/>
            </a:pPr>
            <a:r>
              <a:rPr lang="tr-TR" sz="2000" b="1" u="sng" dirty="0"/>
              <a:t>Kitle iletişiminin gelişim sürecinde aşağıdaki faktörler etkili olmuştur:</a:t>
            </a:r>
          </a:p>
          <a:p>
            <a:pPr algn="just"/>
            <a:r>
              <a:rPr lang="tr-TR" sz="2000" b="1" u="sng" dirty="0"/>
              <a:t>Kitle iletişimini sağlayan araç-gereç üretimi ve gelişimi: </a:t>
            </a:r>
            <a:r>
              <a:rPr lang="tr-TR" sz="2000" b="1" dirty="0"/>
              <a:t>Tarihsel bilgi birikimine dayanan yoğun laboratuvar araştırmalarının bir sonucudur.</a:t>
            </a:r>
          </a:p>
          <a:p>
            <a:pPr algn="just"/>
            <a:r>
              <a:rPr lang="tr-TR" sz="2000" b="1" u="sng" dirty="0"/>
              <a:t>Araçların mülkiyet hakları ve yasal düzenlemeler: </a:t>
            </a:r>
            <a:r>
              <a:rPr lang="tr-TR" sz="2000" b="1" dirty="0" err="1"/>
              <a:t>KİA’nın</a:t>
            </a:r>
            <a:r>
              <a:rPr lang="tr-TR" sz="2000" b="1" dirty="0"/>
              <a:t> benzerleri savaşlarda kullanılmak üzere düşünülmüş, geliştirilmiş, bazıları kullanıldığı için genelde araçlar ordu ve devletin kullanım ve denetiminde olmuştur.</a:t>
            </a:r>
          </a:p>
          <a:p>
            <a:pPr algn="just"/>
            <a:r>
              <a:rPr lang="tr-TR" sz="2000" b="1" u="sng" dirty="0"/>
              <a:t>Araçları kullanan örgütler: </a:t>
            </a:r>
            <a:r>
              <a:rPr lang="tr-TR" sz="2000" b="1" dirty="0"/>
              <a:t>Kitle iletişiminin tüm araçları ya devletin ideolojik aygıtı ya da özel sektörün ticari ve ideolojik aygıtı olmuştur. Sovyetler Birliği gibi yönetimleri farklı olan bazı ülkelerde yalnızca devletin kontrol ve yönetiminde olmuştur.</a:t>
            </a:r>
          </a:p>
          <a:p>
            <a:pPr algn="just"/>
            <a:r>
              <a:rPr lang="tr-TR" sz="2000" b="1" u="sng" dirty="0"/>
              <a:t>İçerik üretimi: </a:t>
            </a:r>
            <a:r>
              <a:rPr lang="tr-TR" sz="2000" b="1" dirty="0"/>
              <a:t>Kitlelerin beğendiği programlar zaman içinde değişime uğramış, </a:t>
            </a:r>
            <a:r>
              <a:rPr lang="tr-TR" sz="2000" b="1" dirty="0" err="1"/>
              <a:t>KİA’nın</a:t>
            </a:r>
            <a:r>
              <a:rPr lang="tr-TR" sz="2000" b="1" dirty="0"/>
              <a:t> yayın yaptığı ülkenin teknolojik, toplumsal ve siyasal ortamına göre içerik ve mesaj üretimi şekil almıştır (Bilginer </a:t>
            </a:r>
            <a:r>
              <a:rPr lang="tr-TR" sz="2000" b="1" dirty="0" err="1"/>
              <a:t>Kucur</a:t>
            </a:r>
            <a:r>
              <a:rPr lang="tr-TR" sz="2000" b="1" dirty="0"/>
              <a:t>, 2019, </a:t>
            </a:r>
            <a:r>
              <a:rPr lang="tr-TR" sz="2000" b="1" dirty="0" err="1"/>
              <a:t>ss</a:t>
            </a:r>
            <a:r>
              <a:rPr lang="tr-TR" sz="2000" b="1" dirty="0"/>
              <a:t>. 10-11).</a:t>
            </a:r>
          </a:p>
        </p:txBody>
      </p:sp>
    </p:spTree>
    <p:extLst>
      <p:ext uri="{BB962C8B-B14F-4D97-AF65-F5344CB8AC3E}">
        <p14:creationId xmlns:p14="http://schemas.microsoft.com/office/powerpoint/2010/main" val="3671853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2E0FC-39E2-FFEA-1716-10CF18DA9B3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E3D2278-C2C6-E404-4807-FE3D0C0C85AE}"/>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45C70746-8077-3D9E-48F7-3A39B01603A6}"/>
              </a:ext>
            </a:extLst>
          </p:cNvPr>
          <p:cNvSpPr>
            <a:spLocks noGrp="1"/>
          </p:cNvSpPr>
          <p:nvPr>
            <p:ph idx="1"/>
          </p:nvPr>
        </p:nvSpPr>
        <p:spPr>
          <a:xfrm>
            <a:off x="716663" y="1037290"/>
            <a:ext cx="9703117" cy="5078374"/>
          </a:xfrm>
        </p:spPr>
        <p:txBody>
          <a:bodyPr>
            <a:noAutofit/>
          </a:bodyPr>
          <a:lstStyle/>
          <a:p>
            <a:pPr algn="just"/>
            <a:r>
              <a:rPr lang="tr-TR" sz="2000" b="1" u="sng" dirty="0"/>
              <a:t>Mesleki uygulamalarla ilgili gelişmeler: </a:t>
            </a:r>
            <a:r>
              <a:rPr lang="tr-TR" sz="2000" b="1" dirty="0"/>
              <a:t>Yine teknolojik gelişmeleri, program çeşitlilikleri, iletişim alanında verilen eğitimlerle mesleki alanda ilerlemeler yaşanmıştır.</a:t>
            </a:r>
          </a:p>
          <a:p>
            <a:pPr marL="0" indent="0" algn="just">
              <a:buNone/>
            </a:pPr>
            <a:r>
              <a:rPr lang="tr-TR" sz="2000" b="1" dirty="0"/>
              <a:t>KİA yaşamımızda önemli bir rol oynamakta ve dünya ekonomisini yönlendirmektedir.  </a:t>
            </a:r>
          </a:p>
          <a:p>
            <a:pPr marL="0" indent="0" algn="just">
              <a:buNone/>
            </a:pPr>
            <a:r>
              <a:rPr lang="tr-TR" sz="2000" b="1" dirty="0"/>
              <a:t>2000’li yıllardan itibaren internet ve sosyal medya, iletişimi daha interaktif hale getirmiş, içeriklerin tek altyapı ile saklanması ve paylaşılması kolaylaşmıştır.</a:t>
            </a:r>
          </a:p>
          <a:p>
            <a:pPr marL="0" indent="0" algn="just">
              <a:buNone/>
            </a:pPr>
            <a:r>
              <a:rPr lang="tr-TR" sz="2000" b="1" dirty="0"/>
              <a:t>Bireyler kendi iletişim araçlarını oluşturma ve içerik üretme hakkına sahip olmuştur. </a:t>
            </a:r>
          </a:p>
          <a:p>
            <a:pPr marL="0" indent="0" algn="just">
              <a:buNone/>
            </a:pPr>
            <a:r>
              <a:rPr lang="tr-TR" sz="2000" b="1" dirty="0"/>
              <a:t>Araştırmalar ve tartışmalar; sosyal medya, dijital yayıncılık, halkla ilişkiler, reklam ve siyasal iletişim gibi alanlarda yoğunlaşmıştır (Bilginer </a:t>
            </a:r>
            <a:r>
              <a:rPr lang="tr-TR" sz="2000" b="1" dirty="0" err="1"/>
              <a:t>Kucur</a:t>
            </a:r>
            <a:r>
              <a:rPr lang="tr-TR" sz="2000" b="1" dirty="0"/>
              <a:t>, 2019, </a:t>
            </a:r>
            <a:r>
              <a:rPr lang="tr-TR" sz="2000" b="1" dirty="0" err="1"/>
              <a:t>ss</a:t>
            </a:r>
            <a:r>
              <a:rPr lang="tr-TR" sz="2000" b="1" dirty="0"/>
              <a:t>. 10-11).</a:t>
            </a:r>
          </a:p>
        </p:txBody>
      </p:sp>
    </p:spTree>
    <p:extLst>
      <p:ext uri="{BB962C8B-B14F-4D97-AF65-F5344CB8AC3E}">
        <p14:creationId xmlns:p14="http://schemas.microsoft.com/office/powerpoint/2010/main" val="3189390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53216-AD36-B1BB-9E0D-F02A0468DF7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154342A-4CA0-F9E1-D124-84DF3E59B7AD}"/>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E1A0CA54-842F-2962-97FC-8D5AD391421A}"/>
              </a:ext>
            </a:extLst>
          </p:cNvPr>
          <p:cNvSpPr>
            <a:spLocks noGrp="1"/>
          </p:cNvSpPr>
          <p:nvPr>
            <p:ph idx="1"/>
          </p:nvPr>
        </p:nvSpPr>
        <p:spPr>
          <a:xfrm>
            <a:off x="716663" y="1037290"/>
            <a:ext cx="9944036" cy="5078374"/>
          </a:xfrm>
        </p:spPr>
        <p:txBody>
          <a:bodyPr>
            <a:noAutofit/>
          </a:bodyPr>
          <a:lstStyle/>
          <a:p>
            <a:pPr marL="0" indent="0" algn="just">
              <a:buNone/>
            </a:pPr>
            <a:r>
              <a:rPr lang="tr-TR" sz="2000" b="1" dirty="0"/>
              <a:t>İletişim araştırmaları alanında </a:t>
            </a:r>
            <a:r>
              <a:rPr lang="tr-TR" sz="2000" b="1" dirty="0">
                <a:solidFill>
                  <a:srgbClr val="C00000"/>
                </a:solidFill>
              </a:rPr>
              <a:t>«ana akım kuramlar» </a:t>
            </a:r>
            <a:r>
              <a:rPr lang="tr-TR" sz="2000" b="1" dirty="0"/>
              <a:t>ve </a:t>
            </a:r>
            <a:r>
              <a:rPr lang="tr-TR" sz="2000" b="1" dirty="0">
                <a:solidFill>
                  <a:srgbClr val="C00000"/>
                </a:solidFill>
              </a:rPr>
              <a:t>«eleştirel kuramlar» </a:t>
            </a:r>
            <a:r>
              <a:rPr lang="tr-TR" sz="2000" b="1" dirty="0"/>
              <a:t>olmak üzere iki temel yaklaşım bulunmaktadır. Her iki yaklaşımda da kitle iletişim temeli teşkil etmektedir. </a:t>
            </a:r>
          </a:p>
          <a:p>
            <a:pPr marL="0" indent="0" algn="just">
              <a:buNone/>
            </a:pPr>
            <a:r>
              <a:rPr lang="tr-TR" sz="2000" b="1" dirty="0"/>
              <a:t>Ana akım; ana damar, liberal, geleneksel, çoğulcu gibi pek çok isimle anılmaktadır. Ana akım araştırmaların temel sorunsalı medya etkileridir ve iletişim araştırmalarının kökeni tutucu kuramlara dayanır. Var olan sistemin onarılması ve devam ettirilmesi felsefesine dayanmaktadır.</a:t>
            </a:r>
          </a:p>
          <a:p>
            <a:pPr marL="0" indent="0" algn="just">
              <a:buNone/>
            </a:pPr>
            <a:r>
              <a:rPr lang="tr-TR" sz="2000" b="1" u="sng" dirty="0"/>
              <a:t>Bu araştırmaların iletişime yaklaşımlarında 3 önemli nokta vardır:</a:t>
            </a:r>
          </a:p>
          <a:p>
            <a:pPr algn="just"/>
            <a:r>
              <a:rPr lang="tr-TR" sz="2000" b="1" dirty="0"/>
              <a:t>İnsanın yaşadığı çevreye uyması, gerektiğinde uydurulması,</a:t>
            </a:r>
          </a:p>
          <a:p>
            <a:pPr algn="just"/>
            <a:r>
              <a:rPr lang="tr-TR" sz="2000" b="1" dirty="0" err="1"/>
              <a:t>Varolan</a:t>
            </a:r>
            <a:r>
              <a:rPr lang="tr-TR" sz="2000" b="1" dirty="0"/>
              <a:t> toplumsal yapıyı ve kurumları koruma ve geliştirme isteği,</a:t>
            </a:r>
          </a:p>
          <a:p>
            <a:pPr algn="just"/>
            <a:r>
              <a:rPr lang="tr-TR" sz="2000" b="1" dirty="0"/>
              <a:t>Sanayileşmiş ülkelerin seçecekleri en iyi yolun kapitalist ekonomik ve siyasal sistem olduğu görüşü (Bilginer </a:t>
            </a:r>
            <a:r>
              <a:rPr lang="tr-TR" sz="2000" b="1" dirty="0" err="1"/>
              <a:t>Kucur</a:t>
            </a:r>
            <a:r>
              <a:rPr lang="tr-TR" sz="2000" b="1" dirty="0"/>
              <a:t>, 2019, </a:t>
            </a:r>
            <a:r>
              <a:rPr lang="tr-TR" sz="2000" b="1" dirty="0" err="1"/>
              <a:t>ss</a:t>
            </a:r>
            <a:r>
              <a:rPr lang="tr-TR" sz="2000" b="1" dirty="0"/>
              <a:t>. 10-11).</a:t>
            </a:r>
          </a:p>
        </p:txBody>
      </p:sp>
    </p:spTree>
    <p:extLst>
      <p:ext uri="{BB962C8B-B14F-4D97-AF65-F5344CB8AC3E}">
        <p14:creationId xmlns:p14="http://schemas.microsoft.com/office/powerpoint/2010/main" val="2916493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5EFCE-876A-72E8-438E-3E95413376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63BA33C-FE79-B58E-3288-B8D733664F6D}"/>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F5BBA7F4-9548-6F5A-841F-FEA392AB1F6E}"/>
              </a:ext>
            </a:extLst>
          </p:cNvPr>
          <p:cNvSpPr>
            <a:spLocks noGrp="1"/>
          </p:cNvSpPr>
          <p:nvPr>
            <p:ph idx="1"/>
          </p:nvPr>
        </p:nvSpPr>
        <p:spPr>
          <a:xfrm>
            <a:off x="716663" y="1037290"/>
            <a:ext cx="9993315" cy="5078374"/>
          </a:xfrm>
        </p:spPr>
        <p:txBody>
          <a:bodyPr>
            <a:noAutofit/>
          </a:bodyPr>
          <a:lstStyle/>
          <a:p>
            <a:pPr marL="0" indent="0" algn="just">
              <a:buNone/>
            </a:pPr>
            <a:r>
              <a:rPr lang="tr-TR" sz="2000" b="1" u="sng" dirty="0"/>
              <a:t>Tutucu kuramlar</a:t>
            </a:r>
            <a:r>
              <a:rPr lang="tr-TR" sz="2000" b="1" dirty="0"/>
              <a:t>, pozitivist ve ampirist (deneyci) toplumbilim anlayışına dayanır. Pozitivizm, bilimin gözlemlenebilir ve deneyimlenebilir varlıklarla uğraşabileceğini savunur. Bu yaklaşımda, matematik yöntemlerin toplumsal bilimlere de uygulanması kabul edilir. Amaç, nesnel veri toplamak, sınıflandırmak, varsayımlar kurmak ve test etmektir; böylece önyargı ve peşin hükümden uzak durulur. Deneycilik, evrensel gerçekliği kabul eder ve bu gerçeklerin bilimsel yöntemlerle araştırılabileceğini öne sürer (Bilginer </a:t>
            </a:r>
            <a:r>
              <a:rPr lang="tr-TR" sz="2000" b="1" dirty="0" err="1"/>
              <a:t>Kucur</a:t>
            </a:r>
            <a:r>
              <a:rPr lang="tr-TR" sz="2000" b="1" dirty="0"/>
              <a:t>, 2019, s. 12). </a:t>
            </a:r>
          </a:p>
          <a:p>
            <a:pPr marL="0" indent="0" algn="just">
              <a:buNone/>
            </a:pPr>
            <a:r>
              <a:rPr lang="tr-TR" sz="2000" b="1" u="sng" dirty="0"/>
              <a:t>Eleştirel kuram </a:t>
            </a:r>
            <a:r>
              <a:rPr lang="tr-TR" sz="2000" b="1" dirty="0"/>
              <a:t>ise, liberal kuramlara bir eleştiri olarak ortaya çıkmış, medya- iletişim-toplumsal iktidar arasındaki ilişkiler incelenmiştir. Endüstrileşmiş kapitalist toplumların Marksist bir eleştirisine dayanan bir gelenek içinde konumlanmıştır. Eleştirel modeller, ana akımdaki gibi doğrusal bir yapıda olmadıklarından yapılandırılmış bir ilişki dizisinin çözümlenmesine yoğunlaşır(Bilginer </a:t>
            </a:r>
            <a:r>
              <a:rPr lang="tr-TR" sz="2000" b="1" dirty="0" err="1"/>
              <a:t>Kucur</a:t>
            </a:r>
            <a:r>
              <a:rPr lang="tr-TR" sz="2000" b="1" dirty="0"/>
              <a:t>, 2019, s. 12).</a:t>
            </a:r>
          </a:p>
        </p:txBody>
      </p:sp>
    </p:spTree>
    <p:extLst>
      <p:ext uri="{BB962C8B-B14F-4D97-AF65-F5344CB8AC3E}">
        <p14:creationId xmlns:p14="http://schemas.microsoft.com/office/powerpoint/2010/main" val="2896014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FA909-6DC2-E528-4206-33CE64991E2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7BAB90F-62C0-978F-E785-DD0280F5962F}"/>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F92AAA35-F688-10C7-410D-6F7E18A5DFBE}"/>
              </a:ext>
            </a:extLst>
          </p:cNvPr>
          <p:cNvSpPr>
            <a:spLocks noGrp="1"/>
          </p:cNvSpPr>
          <p:nvPr>
            <p:ph idx="1"/>
          </p:nvPr>
        </p:nvSpPr>
        <p:spPr>
          <a:xfrm>
            <a:off x="716663" y="1037290"/>
            <a:ext cx="9785248" cy="5078374"/>
          </a:xfrm>
        </p:spPr>
        <p:txBody>
          <a:bodyPr>
            <a:noAutofit/>
          </a:bodyPr>
          <a:lstStyle/>
          <a:p>
            <a:pPr marL="0" indent="0" algn="ctr">
              <a:buNone/>
            </a:pPr>
            <a:r>
              <a:rPr lang="tr-TR" sz="2000" b="1" u="sng" dirty="0"/>
              <a:t>Liberal ve eleştirel kuramlar arasındaki farklar:</a:t>
            </a:r>
          </a:p>
          <a:p>
            <a:pPr algn="just"/>
            <a:r>
              <a:rPr lang="tr-TR" b="1" dirty="0"/>
              <a:t>Liberal yaklaşımlarda, iletişim iletilerin aktarılması olarak görülürken, eleştirel kuramlarda anlamların üretimi ve değişimi olarak görülür.</a:t>
            </a:r>
          </a:p>
          <a:p>
            <a:pPr algn="just"/>
            <a:r>
              <a:rPr lang="tr-TR" b="1" dirty="0"/>
              <a:t>Liberal yaklaşımlarda, iletişimin bireyler üzerindeki etkisi temel konuyken, eleştirel kuramlarda toplumsal oluşumda iletişimin rolü önemlidir.</a:t>
            </a:r>
          </a:p>
          <a:p>
            <a:pPr algn="just"/>
            <a:r>
              <a:rPr lang="tr-TR" b="1" dirty="0"/>
              <a:t>Liberal yaklaşımlarda, sosyoloji, siyaset bilimi, sosyal psikoloji gibi toplum bilimlerinden faydalanılırken, eleştirel kuramlarda göstergebilim, psikoloji, dilbilim gibi beşeri bilimlerden faydalanılır.</a:t>
            </a:r>
          </a:p>
          <a:p>
            <a:pPr algn="just"/>
            <a:r>
              <a:rPr lang="tr-TR" b="1" dirty="0"/>
              <a:t>Liberal yaklaşımlarda, pozitivizmin önemine dikkat çekilirken, eleştirel kuramlarda toplumsal iletişimin daha geniş bağlamının önemine dikkat çekilir.</a:t>
            </a:r>
          </a:p>
          <a:p>
            <a:pPr algn="just"/>
            <a:r>
              <a:rPr lang="tr-TR" b="1" dirty="0"/>
              <a:t>Liberal yaklaşımlar, işlevselciliğe dayanırken, eleştirel kuramlar </a:t>
            </a:r>
            <a:r>
              <a:rPr lang="tr-TR" b="1" dirty="0" err="1"/>
              <a:t>Marksizme</a:t>
            </a:r>
            <a:r>
              <a:rPr lang="tr-TR" b="1" dirty="0"/>
              <a:t> dayanır.</a:t>
            </a:r>
          </a:p>
          <a:p>
            <a:pPr marL="0" indent="0" algn="just">
              <a:buNone/>
            </a:pPr>
            <a:r>
              <a:rPr lang="tr-TR" b="1" dirty="0"/>
              <a:t>Aradaki farkları bu kadarla sınırlamak olası değildir. 1970’li yıllarla birlikte bu iki yaklaşım arasında birbirine yakınlaşmalar görülmektedir (Bilginer </a:t>
            </a:r>
            <a:r>
              <a:rPr lang="tr-TR" b="1" dirty="0" err="1"/>
              <a:t>Kucur</a:t>
            </a:r>
            <a:r>
              <a:rPr lang="tr-TR" b="1" dirty="0"/>
              <a:t>, 2019, s. 12).</a:t>
            </a:r>
          </a:p>
        </p:txBody>
      </p:sp>
    </p:spTree>
    <p:extLst>
      <p:ext uri="{BB962C8B-B14F-4D97-AF65-F5344CB8AC3E}">
        <p14:creationId xmlns:p14="http://schemas.microsoft.com/office/powerpoint/2010/main" val="3136241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17D0F-73F5-32A1-BC52-F6152B0BBC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F1BBA3B-48BA-D292-C82F-E1424C34E877}"/>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1B72C898-3249-62F0-C921-B03576E32059}"/>
              </a:ext>
            </a:extLst>
          </p:cNvPr>
          <p:cNvSpPr>
            <a:spLocks noGrp="1"/>
          </p:cNvSpPr>
          <p:nvPr>
            <p:ph idx="1"/>
          </p:nvPr>
        </p:nvSpPr>
        <p:spPr>
          <a:xfrm>
            <a:off x="716663" y="1037290"/>
            <a:ext cx="10031644" cy="5078374"/>
          </a:xfrm>
        </p:spPr>
        <p:txBody>
          <a:bodyPr>
            <a:noAutofit/>
          </a:bodyPr>
          <a:lstStyle/>
          <a:p>
            <a:pPr marL="0" indent="0" algn="ctr">
              <a:buNone/>
            </a:pPr>
            <a:r>
              <a:rPr lang="tr-TR" sz="2000" b="1" u="sng" dirty="0"/>
              <a:t>Liberal ve eleştirel kuramlar arasındaki farklar:</a:t>
            </a:r>
          </a:p>
          <a:p>
            <a:pPr marL="0" indent="0" algn="just">
              <a:buNone/>
            </a:pPr>
            <a:r>
              <a:rPr lang="tr-TR" b="1" u="sng" dirty="0"/>
              <a:t>Eleştirel kuram</a:t>
            </a:r>
            <a:r>
              <a:rPr lang="tr-TR" b="1" dirty="0"/>
              <a:t>, toplumsal pratiklerin ve ideolojilerin eleştirisiyle insanların özgürleşmesini amaçlar. </a:t>
            </a:r>
            <a:r>
              <a:rPr lang="tr-TR" b="1" dirty="0" err="1"/>
              <a:t>Max</a:t>
            </a:r>
            <a:r>
              <a:rPr lang="tr-TR" b="1" dirty="0"/>
              <a:t> </a:t>
            </a:r>
            <a:r>
              <a:rPr lang="tr-TR" b="1" dirty="0" err="1"/>
              <a:t>Horkheimer</a:t>
            </a:r>
            <a:r>
              <a:rPr lang="tr-TR" b="1" dirty="0"/>
              <a:t> ve Frankfurt Okulu’nun çalışmalarında, kültür endüstrisi ve kültürel manipülasyonlar üzerinde durulur; bu yaklaşım, mevcut toplumsal düzenin değiştirilmesini savunur. Eleştirel kuramcılar/</a:t>
            </a:r>
            <a:r>
              <a:rPr lang="tr-TR" b="1" dirty="0" err="1"/>
              <a:t>teoristler</a:t>
            </a:r>
            <a:r>
              <a:rPr lang="tr-TR" b="1" dirty="0"/>
              <a:t>, bireylerin özgürlük ve adaletsizlik gibi sorunlar karşısında farkındalık kazanmasını sağlayarak, toplumsal çıkarlar ve iktidar yapılarının nasıl yeniden şekillendirilebileceği üzerinde dururlar.</a:t>
            </a:r>
          </a:p>
          <a:p>
            <a:pPr marL="0" indent="0" algn="just">
              <a:buNone/>
            </a:pPr>
            <a:r>
              <a:rPr lang="tr-TR" b="1" u="sng" dirty="0"/>
              <a:t>Ana akım kuramlar</a:t>
            </a:r>
            <a:r>
              <a:rPr lang="tr-TR" b="1" dirty="0"/>
              <a:t> ise toplumu, statükoyu koruyan, değişime karşı çıkan yaklaşımlardır. Bu yaklaşım, toplumun işleyişini ve iletişim süreçlerini ticari ve deneysel yöntemlerle inceler; egemen ideolojiyi yeniden üretir ve toplumsal yapıya dokunmaz. Ana akım, nicel ve </a:t>
            </a:r>
            <a:r>
              <a:rPr lang="tr-TR" b="1" dirty="0" err="1"/>
              <a:t>positivist</a:t>
            </a:r>
            <a:r>
              <a:rPr lang="tr-TR" b="1" dirty="0"/>
              <a:t> araştırma yöntemlerini kullanırken, eleştirel kuram daha çok nitel ve Marksist temelli çalışmalar yapar. Bu iki yaklaşım arasındaki temel fark, değişim arzusu ve toplumsal yapıların ele alınış biçimidir.</a:t>
            </a:r>
          </a:p>
          <a:p>
            <a:pPr marL="0" indent="0" algn="just">
              <a:buNone/>
            </a:pPr>
            <a:r>
              <a:rPr lang="tr-TR" b="1" u="sng" dirty="0"/>
              <a:t>«Ana akım</a:t>
            </a:r>
            <a:r>
              <a:rPr lang="tr-TR" b="1" dirty="0"/>
              <a:t>, pozitivisttir. Yani doğru bilginin yalnızca bilimsel bilgi olduğunu savunur. </a:t>
            </a:r>
            <a:r>
              <a:rPr lang="tr-TR" b="1" u="sng" dirty="0"/>
              <a:t>Eleştirel</a:t>
            </a:r>
            <a:r>
              <a:rPr lang="tr-TR" b="1" dirty="0"/>
              <a:t> ise, subjektiftir. Objektif olamaz. Ana akım, pragmatistken (</a:t>
            </a:r>
            <a:r>
              <a:rPr lang="tr-TR" b="1" dirty="0" err="1"/>
              <a:t>uygulamacılık</a:t>
            </a:r>
            <a:r>
              <a:rPr lang="tr-TR" b="1" dirty="0"/>
              <a:t>) eleştirel, </a:t>
            </a:r>
            <a:r>
              <a:rPr lang="tr-TR" b="1" dirty="0" err="1"/>
              <a:t>Marksisttir</a:t>
            </a:r>
            <a:r>
              <a:rPr lang="tr-TR" b="1" dirty="0"/>
              <a:t> (toplumsal eşitliği ve özgürlüğü sağlamak)» (Kayaş, 2023). </a:t>
            </a:r>
          </a:p>
        </p:txBody>
      </p:sp>
    </p:spTree>
    <p:extLst>
      <p:ext uri="{BB962C8B-B14F-4D97-AF65-F5344CB8AC3E}">
        <p14:creationId xmlns:p14="http://schemas.microsoft.com/office/powerpoint/2010/main" val="1457631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9F934-727B-2CC2-FEBF-5245D5FC9B3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21400C0-642D-8E21-D28A-3CB237D2EF73}"/>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C7C0504F-E450-C044-04B4-A3F47EDE77A8}"/>
              </a:ext>
            </a:extLst>
          </p:cNvPr>
          <p:cNvSpPr>
            <a:spLocks noGrp="1"/>
          </p:cNvSpPr>
          <p:nvPr>
            <p:ph idx="1"/>
          </p:nvPr>
        </p:nvSpPr>
        <p:spPr>
          <a:xfrm>
            <a:off x="716663" y="1037290"/>
            <a:ext cx="10031644" cy="5281378"/>
          </a:xfrm>
        </p:spPr>
        <p:txBody>
          <a:bodyPr>
            <a:noAutofit/>
          </a:bodyPr>
          <a:lstStyle/>
          <a:p>
            <a:pPr marL="0" indent="0" algn="just">
              <a:buNone/>
            </a:pPr>
            <a:r>
              <a:rPr lang="tr-TR" b="1" dirty="0"/>
              <a:t>Medya ve İletişim biliminde, ana akım ve eleştirel kuramlar farklı bakış açıları sunar. Doğrusal modeller, bilgiyi tek yönlü aktarır ve gündem oluşturma sürecinde medya gücünü vurgular. Bilgi açığı hipotezi, medyanın belirli konuları az veya çok vererek toplumda bilgi farkını artırabileceğini gösterir. Suskunluk sarmalı ise, insanların fikirlerini paylaşmaktan çekinmesine neden olur, çünkü başkalarının ne düşündüğüne bağlı olarak kendilerini gizlerler  [Bu konular, ilerleyen derslerde ayrıntılı olarak ele alınacaktır]. Bu model ve kuramlar, medyanın toplumun düşünce ve bilgi yapısını nasıl şekillendirdiğine ilişkin önemli ipuçları sağlar.</a:t>
            </a:r>
          </a:p>
          <a:p>
            <a:pPr marL="0" indent="0" algn="just">
              <a:buNone/>
            </a:pPr>
            <a:r>
              <a:rPr lang="tr-TR" b="1" dirty="0"/>
              <a:t>	</a:t>
            </a:r>
            <a:r>
              <a:rPr lang="tr-TR" b="1" i="1" dirty="0"/>
              <a:t>Kitle iletişimin etkisini toplumun dikkatini belli sorunlara çekmesi olarak tanımlayan 	“gündem oluşturma etkisi”, enformasyon akışının iyi durumda olan ile çok iyi 	durumda 	olmayan arasındaki bilgi farkının artmasına yol açtığını gösteren “bilgi 	açığı hipotezi”, 	bireylerin azınlıkta olduklarını hissettiklerinde sessiz kalmayı tercih 	ettiklerini öne 	süren “suskunluk sarmalı” izleyiciyi başlangıçta pasif olarak 	tanımlayan modellerdi. Fakat daha sora modeller geliştirilerek izleyicinin rolü de 	dikkate alınmıştır. İzleyicinin 	kitle iletişim kanallarından rahatlama sağlama, 	toplumsal ilişki için zemin hazırlama, 	hayal gücünü geliştirme gibi amaçlarla 	seçim yaptığını belirten kullanım ve doyum 	yaklaşımı diğerlerinden farklı olarak 	izleyiciyi temel almaktadır (İplikçi, 2015, s. 25). </a:t>
            </a:r>
          </a:p>
        </p:txBody>
      </p:sp>
    </p:spTree>
    <p:extLst>
      <p:ext uri="{BB962C8B-B14F-4D97-AF65-F5344CB8AC3E}">
        <p14:creationId xmlns:p14="http://schemas.microsoft.com/office/powerpoint/2010/main" val="4019765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D0B8C-7F1C-602A-529D-267AFB44E59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48E2566-AAB4-097B-7856-11A1965616D4}"/>
              </a:ext>
            </a:extLst>
          </p:cNvPr>
          <p:cNvSpPr>
            <a:spLocks noGrp="1"/>
          </p:cNvSpPr>
          <p:nvPr>
            <p:ph type="title"/>
          </p:nvPr>
        </p:nvSpPr>
        <p:spPr>
          <a:xfrm>
            <a:off x="716663" y="299883"/>
            <a:ext cx="8596668" cy="639098"/>
          </a:xfrm>
        </p:spPr>
        <p:txBody>
          <a:bodyPr>
            <a:normAutofit fontScale="90000"/>
          </a:bodyPr>
          <a:lstStyle/>
          <a:p>
            <a:pPr algn="ctr"/>
            <a:r>
              <a:rPr lang="tr-TR" b="1" dirty="0"/>
              <a:t>KAPSAM</a:t>
            </a:r>
            <a:endParaRPr lang="en-US" b="1" dirty="0"/>
          </a:p>
        </p:txBody>
      </p:sp>
      <p:sp>
        <p:nvSpPr>
          <p:cNvPr id="3" name="İçerik Yer Tutucusu 2">
            <a:extLst>
              <a:ext uri="{FF2B5EF4-FFF2-40B4-BE49-F238E27FC236}">
                <a16:creationId xmlns:a16="http://schemas.microsoft.com/office/drawing/2014/main" id="{58A7AEB0-9664-8FD4-3402-EB0F684B1D3F}"/>
              </a:ext>
            </a:extLst>
          </p:cNvPr>
          <p:cNvSpPr>
            <a:spLocks noGrp="1"/>
          </p:cNvSpPr>
          <p:nvPr>
            <p:ph idx="1"/>
          </p:nvPr>
        </p:nvSpPr>
        <p:spPr>
          <a:xfrm>
            <a:off x="1756999" y="1102996"/>
            <a:ext cx="7764808" cy="4558619"/>
          </a:xfrm>
        </p:spPr>
        <p:txBody>
          <a:bodyPr>
            <a:noAutofit/>
          </a:bodyPr>
          <a:lstStyle/>
          <a:p>
            <a:pPr algn="just"/>
            <a:r>
              <a:rPr lang="tr-TR" sz="2000" b="1" dirty="0"/>
              <a:t>Giriş</a:t>
            </a:r>
          </a:p>
          <a:p>
            <a:pPr algn="just"/>
            <a:r>
              <a:rPr lang="tr-TR" sz="2000" b="1" dirty="0"/>
              <a:t>Kuram Kavramı ve Özellikleri</a:t>
            </a:r>
          </a:p>
          <a:p>
            <a:pPr algn="just"/>
            <a:r>
              <a:rPr lang="tr-TR" sz="2000" b="1" dirty="0"/>
              <a:t>Model Kavramı ve İşlevleri</a:t>
            </a:r>
          </a:p>
          <a:p>
            <a:pPr algn="just"/>
            <a:r>
              <a:rPr lang="tr-TR" sz="2000" b="1" dirty="0"/>
              <a:t>Kuram ve Model Arasındaki Farklar</a:t>
            </a:r>
          </a:p>
          <a:p>
            <a:pPr algn="just"/>
            <a:r>
              <a:rPr lang="tr-TR" sz="2000" b="1" dirty="0"/>
              <a:t>İletişim Kuramlarının Gelişimi ve Temel Yaklaşımlar</a:t>
            </a:r>
          </a:p>
          <a:p>
            <a:pPr algn="just"/>
            <a:r>
              <a:rPr lang="tr-TR" sz="2000" b="1" dirty="0"/>
              <a:t>Ana Akım ve Eleştirel İletişim Kuramları</a:t>
            </a:r>
          </a:p>
          <a:p>
            <a:pPr algn="just"/>
            <a:r>
              <a:rPr lang="tr-TR" sz="2000" b="1" dirty="0"/>
              <a:t>Kitle İletişimi ve Güncel Yaklaşımlar </a:t>
            </a:r>
          </a:p>
          <a:p>
            <a:pPr algn="just"/>
            <a:r>
              <a:rPr lang="tr-TR" sz="2000" b="1" dirty="0"/>
              <a:t>Sonuç ve Değerlendirme</a:t>
            </a:r>
          </a:p>
          <a:p>
            <a:pPr algn="just"/>
            <a:r>
              <a:rPr lang="tr-TR" sz="2000" b="1" dirty="0"/>
              <a:t>Kaynakça</a:t>
            </a:r>
            <a:endParaRPr lang="tr-TR" sz="2400" b="1" dirty="0"/>
          </a:p>
        </p:txBody>
      </p:sp>
    </p:spTree>
    <p:extLst>
      <p:ext uri="{BB962C8B-B14F-4D97-AF65-F5344CB8AC3E}">
        <p14:creationId xmlns:p14="http://schemas.microsoft.com/office/powerpoint/2010/main" val="2499358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506B7-A191-9BDA-9212-C6974B3F005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6033325-2414-8FE9-45B6-5580ACAC3806}"/>
              </a:ext>
            </a:extLst>
          </p:cNvPr>
          <p:cNvSpPr>
            <a:spLocks noGrp="1"/>
          </p:cNvSpPr>
          <p:nvPr>
            <p:ph type="title"/>
          </p:nvPr>
        </p:nvSpPr>
        <p:spPr>
          <a:xfrm>
            <a:off x="716663" y="299883"/>
            <a:ext cx="8596668" cy="639098"/>
          </a:xfrm>
        </p:spPr>
        <p:txBody>
          <a:bodyPr>
            <a:normAutofit fontScale="90000"/>
          </a:bodyPr>
          <a:lstStyle/>
          <a:p>
            <a:pPr algn="ctr"/>
            <a:r>
              <a:rPr lang="tr-TR" b="1" dirty="0"/>
              <a:t>İLETİŞİM KURAMLARI ve KİTLE İLETİŞİMİ </a:t>
            </a:r>
            <a:endParaRPr lang="en-US" b="1" dirty="0"/>
          </a:p>
        </p:txBody>
      </p:sp>
      <p:sp>
        <p:nvSpPr>
          <p:cNvPr id="3" name="İçerik Yer Tutucusu 2">
            <a:extLst>
              <a:ext uri="{FF2B5EF4-FFF2-40B4-BE49-F238E27FC236}">
                <a16:creationId xmlns:a16="http://schemas.microsoft.com/office/drawing/2014/main" id="{FAA115B7-D4A2-798D-02B9-710601346DC0}"/>
              </a:ext>
            </a:extLst>
          </p:cNvPr>
          <p:cNvSpPr>
            <a:spLocks noGrp="1"/>
          </p:cNvSpPr>
          <p:nvPr>
            <p:ph idx="1"/>
          </p:nvPr>
        </p:nvSpPr>
        <p:spPr>
          <a:xfrm>
            <a:off x="716663" y="1037290"/>
            <a:ext cx="9610034" cy="5078374"/>
          </a:xfrm>
        </p:spPr>
        <p:txBody>
          <a:bodyPr>
            <a:noAutofit/>
          </a:bodyPr>
          <a:lstStyle/>
          <a:p>
            <a:pPr marL="0" indent="0" algn="just">
              <a:buNone/>
            </a:pPr>
            <a:endParaRPr lang="tr-TR" sz="2000" b="1" dirty="0"/>
          </a:p>
          <a:p>
            <a:pPr marL="0" indent="0" algn="just">
              <a:buNone/>
            </a:pPr>
            <a:r>
              <a:rPr lang="tr-TR" b="1" u="sng" dirty="0"/>
              <a:t>Özetle</a:t>
            </a:r>
            <a:r>
              <a:rPr lang="tr-TR" b="1" dirty="0"/>
              <a:t>, iletişim alanında tutucu ve eleştirel kuramlar, özellikle kitle iletişimi ve medya çalışmalarıyla yakından ilişkilidir. </a:t>
            </a:r>
          </a:p>
          <a:p>
            <a:pPr marL="0" indent="0" algn="just">
              <a:buNone/>
            </a:pPr>
            <a:r>
              <a:rPr lang="tr-TR" b="1" dirty="0"/>
              <a:t>Tutucu kuramlar, medya ve iletişim araçlarının toplum üzerindeki etkilerini inceleyerek, bireylerin düşünce ve davranışlarının biçimlenmesinde rol oynadıklarını savunur. Bu kuramlar, medyanın toplumda belirli ideolojileri pekiştirdiği veya değişimi engellediği görüşünü benimser. </a:t>
            </a:r>
          </a:p>
          <a:p>
            <a:pPr marL="0" indent="0" algn="just">
              <a:buNone/>
            </a:pPr>
            <a:r>
              <a:rPr lang="tr-TR" b="1" dirty="0"/>
              <a:t>Öte yandan, </a:t>
            </a:r>
            <a:r>
              <a:rPr lang="tr-TR" b="1" u="sng" dirty="0"/>
              <a:t>eleştirel kuramlar</a:t>
            </a:r>
            <a:r>
              <a:rPr lang="tr-TR" b="1" dirty="0"/>
              <a:t> ise, medya ve iletişimin güç ilişkileri ve iktidar yapılarıyla nasıl iç içe geçtiğine odaklanır; medya araçlarının egemen güçlerin çıkarlarına hizmet ederek toplumsal eşitsizlikleri ve ideolojileri yeniden ürettiğini ileri sürer. </a:t>
            </a:r>
          </a:p>
          <a:p>
            <a:pPr marL="0" indent="0" algn="just">
              <a:buNone/>
            </a:pPr>
            <a:r>
              <a:rPr lang="tr-TR" b="1" dirty="0"/>
              <a:t>Bu bağlamda, her iki kuram da büyük kitlelere ulaşan iletişim araçlarının toplumsal dinamikler üzerindeki etkilerini anlamaya ve eleştirmeye yönelik kuramsal yaklaşımlar olarak öne çıkar.</a:t>
            </a:r>
          </a:p>
        </p:txBody>
      </p:sp>
    </p:spTree>
    <p:extLst>
      <p:ext uri="{BB962C8B-B14F-4D97-AF65-F5344CB8AC3E}">
        <p14:creationId xmlns:p14="http://schemas.microsoft.com/office/powerpoint/2010/main" val="4226403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F6A30-3356-AFD2-C82D-D4EE8C8B84D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C5DFA47-B38E-96E9-0EF1-3FF4243AB776}"/>
              </a:ext>
            </a:extLst>
          </p:cNvPr>
          <p:cNvSpPr>
            <a:spLocks noGrp="1"/>
          </p:cNvSpPr>
          <p:nvPr>
            <p:ph type="title"/>
          </p:nvPr>
        </p:nvSpPr>
        <p:spPr>
          <a:xfrm>
            <a:off x="1696768" y="277981"/>
            <a:ext cx="8596668" cy="639098"/>
          </a:xfrm>
        </p:spPr>
        <p:txBody>
          <a:bodyPr>
            <a:normAutofit fontScale="90000"/>
          </a:bodyPr>
          <a:lstStyle/>
          <a:p>
            <a:pPr algn="ctr"/>
            <a:r>
              <a:rPr lang="tr-TR" b="1" dirty="0"/>
              <a:t>SONUÇ VE DEĞERLENDİRME</a:t>
            </a:r>
            <a:endParaRPr lang="en-US" b="1" dirty="0"/>
          </a:p>
        </p:txBody>
      </p:sp>
      <p:sp>
        <p:nvSpPr>
          <p:cNvPr id="3" name="İçerik Yer Tutucusu 2">
            <a:extLst>
              <a:ext uri="{FF2B5EF4-FFF2-40B4-BE49-F238E27FC236}">
                <a16:creationId xmlns:a16="http://schemas.microsoft.com/office/drawing/2014/main" id="{038BED53-D839-8E0A-27FD-09462AFAF424}"/>
              </a:ext>
            </a:extLst>
          </p:cNvPr>
          <p:cNvSpPr>
            <a:spLocks noGrp="1"/>
          </p:cNvSpPr>
          <p:nvPr>
            <p:ph idx="1"/>
          </p:nvPr>
        </p:nvSpPr>
        <p:spPr>
          <a:xfrm>
            <a:off x="522081" y="914283"/>
            <a:ext cx="10486106" cy="5467544"/>
          </a:xfrm>
        </p:spPr>
        <p:txBody>
          <a:bodyPr>
            <a:noAutofit/>
          </a:bodyPr>
          <a:lstStyle/>
          <a:p>
            <a:pPr marL="0" indent="0" algn="just">
              <a:buNone/>
            </a:pPr>
            <a:r>
              <a:rPr lang="tr-TR" b="1" dirty="0"/>
              <a:t>Sonuç olarak, kuramlar ve modeller, bilimsel ve toplumsal araştırmalarda bilgi üretiminin temel taşlarını oluşturmaktadır. </a:t>
            </a:r>
          </a:p>
          <a:p>
            <a:pPr marL="0" indent="0" algn="just">
              <a:buNone/>
            </a:pPr>
            <a:r>
              <a:rPr lang="tr-TR" b="1" dirty="0"/>
              <a:t>Kuramlar, olayların nedenlerini ve ilişkilerini açıklama gücüyle bilimsel bilgi birikimine katkı sağlarken, modeller karmaşık sistemleri sadeleştirerek pratik uygulamalara olanak tanır. </a:t>
            </a:r>
          </a:p>
          <a:p>
            <a:pPr marL="0" indent="0" algn="just">
              <a:buNone/>
            </a:pPr>
            <a:r>
              <a:rPr lang="tr-TR" b="1" dirty="0"/>
              <a:t>Ayrıca, iletişim alanında gelişen kuramlar, toplumsal yapıları ve kitle iletişimi süreçlerini anlamada önemli araçlar sunmaktadır. </a:t>
            </a:r>
          </a:p>
          <a:p>
            <a:pPr marL="0" indent="0" algn="just">
              <a:buNone/>
            </a:pPr>
            <a:r>
              <a:rPr lang="tr-TR" b="1" dirty="0"/>
              <a:t>Günümüzde, farklı kuramların ve modellerin etkileşimi, disiplinlerarası çalışmaların ve uygulamaların zenginleşmesine katkıda bulunmaktadır. </a:t>
            </a:r>
          </a:p>
          <a:p>
            <a:pPr marL="0" indent="0" algn="just">
              <a:buNone/>
            </a:pPr>
            <a:r>
              <a:rPr lang="tr-TR" b="1" dirty="0"/>
              <a:t>Bu nedenle, kuram ve modellerin temel özelliklerini ve ilişkilerini kavramak, bilimsel düşünce ve toplumsal analizler açısından büyük önem taşımaktadır çünkü bu kavramlar, bilgi üretimini yönlendiren temel yapıtaşları olarak bilimsel gelişmenin ve toplumsal değişimin anahtarını temsil etmektedir. Dünyayı anlamaya ve sorunlara çözüm üretmeye yönelik bilimsel ve toplumsal çalışmaların temel dinamikleri bu kavramlar üzerine inşa edilmiştir. </a:t>
            </a:r>
          </a:p>
          <a:p>
            <a:pPr marL="0" indent="0" algn="just">
              <a:buNone/>
            </a:pPr>
            <a:r>
              <a:rPr lang="tr-TR" b="1" dirty="0"/>
              <a:t>Bu derste kuramların ve modellerin temel özellikleri, ilişkileri ve uygulama alanları iletişim ve medya bağlamında detaylı şekilde işlenmiş olup, bu sayede konuya ilişkin kavrayışların derinleştirilmesi ve bilimsel düşünce becerilerinin geliştirilmesi amaçlanmıştır.</a:t>
            </a:r>
            <a:endParaRPr lang="tr-TR" sz="2000" b="1" dirty="0"/>
          </a:p>
        </p:txBody>
      </p:sp>
    </p:spTree>
    <p:extLst>
      <p:ext uri="{BB962C8B-B14F-4D97-AF65-F5344CB8AC3E}">
        <p14:creationId xmlns:p14="http://schemas.microsoft.com/office/powerpoint/2010/main" val="1850664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72597" y="149367"/>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75332" y="786668"/>
            <a:ext cx="10462001" cy="5565366"/>
          </a:xfrm>
        </p:spPr>
        <p:txBody>
          <a:bodyPr>
            <a:normAutofit fontScale="92500" lnSpcReduction="20000"/>
          </a:bodyPr>
          <a:lstStyle/>
          <a:p>
            <a:pPr algn="just"/>
            <a:r>
              <a:rPr lang="tr-TR" sz="1200" b="1" dirty="0"/>
              <a:t>Anderson, </a:t>
            </a:r>
            <a:r>
              <a:rPr lang="en-US" sz="1200" b="1" dirty="0"/>
              <a:t>D</a:t>
            </a:r>
            <a:r>
              <a:rPr lang="tr-TR" sz="1200" b="1" dirty="0"/>
              <a:t>. R., </a:t>
            </a:r>
            <a:r>
              <a:rPr lang="en-US" sz="1200" b="1" dirty="0"/>
              <a:t>Sweeney, </a:t>
            </a:r>
            <a:r>
              <a:rPr lang="tr-TR" sz="1200" b="1" dirty="0"/>
              <a:t>D. J., </a:t>
            </a:r>
            <a:r>
              <a:rPr lang="en-US" sz="1200" b="1" dirty="0"/>
              <a:t>Williams</a:t>
            </a:r>
            <a:r>
              <a:rPr lang="tr-TR" sz="1200" b="1" dirty="0"/>
              <a:t>, T. A. </a:t>
            </a:r>
            <a:r>
              <a:rPr lang="en-US" sz="1200" b="1" dirty="0" err="1"/>
              <a:t>ve</a:t>
            </a:r>
            <a:r>
              <a:rPr lang="en-US" sz="1200" b="1" dirty="0"/>
              <a:t> Martin, </a:t>
            </a:r>
            <a:r>
              <a:rPr lang="tr-TR" sz="1200" b="1" dirty="0"/>
              <a:t>R. K. (2008). </a:t>
            </a:r>
            <a:r>
              <a:rPr lang="en-US" sz="1200" b="1" i="1" dirty="0"/>
              <a:t>An</a:t>
            </a:r>
            <a:r>
              <a:rPr lang="tr-TR" sz="1200" b="1" i="1" dirty="0"/>
              <a:t> in</a:t>
            </a:r>
            <a:r>
              <a:rPr lang="en-US" sz="1200" b="1" i="1" dirty="0" err="1"/>
              <a:t>troduction</a:t>
            </a:r>
            <a:r>
              <a:rPr lang="en-US" sz="1200" b="1" i="1" dirty="0"/>
              <a:t> to management science: </a:t>
            </a:r>
            <a:r>
              <a:rPr lang="tr-TR" sz="1200" b="1" i="1" dirty="0"/>
              <a:t>Q</a:t>
            </a:r>
            <a:r>
              <a:rPr lang="en-US" sz="1200" b="1" i="1" dirty="0" err="1"/>
              <a:t>uantitative</a:t>
            </a:r>
            <a:r>
              <a:rPr lang="en-US" sz="1200" b="1" i="1" dirty="0"/>
              <a:t> approaches to decision making</a:t>
            </a:r>
            <a:r>
              <a:rPr lang="en-US" sz="1200" b="1" dirty="0"/>
              <a:t>,</a:t>
            </a:r>
            <a:r>
              <a:rPr lang="tr-TR" sz="1200" b="1" dirty="0"/>
              <a:t> </a:t>
            </a:r>
            <a:r>
              <a:rPr lang="en-US" sz="1200" b="1" dirty="0"/>
              <a:t>12.bs., OH, USA, Thomson South-Western</a:t>
            </a:r>
            <a:r>
              <a:rPr lang="tr-TR" sz="1200" b="1" dirty="0"/>
              <a:t>.</a:t>
            </a:r>
          </a:p>
          <a:p>
            <a:pPr algn="just"/>
            <a:r>
              <a:rPr lang="tr-TR" sz="1200" b="1" dirty="0"/>
              <a:t>Bilginer </a:t>
            </a:r>
            <a:r>
              <a:rPr lang="tr-TR" sz="1200" b="1" dirty="0" err="1"/>
              <a:t>Kucur</a:t>
            </a:r>
            <a:r>
              <a:rPr lang="tr-TR" sz="1200" b="1" dirty="0"/>
              <a:t>, A. (2019). Temel kavramlar ve tarihsel bir çerçeve. </a:t>
            </a:r>
            <a:r>
              <a:rPr lang="tr-TR" sz="1200" b="1" i="1" dirty="0"/>
              <a:t>İletişim kuramları </a:t>
            </a:r>
            <a:r>
              <a:rPr lang="tr-TR" sz="1200" b="1" dirty="0"/>
              <a:t>içinde (</a:t>
            </a:r>
            <a:r>
              <a:rPr lang="tr-TR" sz="1200" b="1" dirty="0" err="1"/>
              <a:t>ss</a:t>
            </a:r>
            <a:r>
              <a:rPr lang="tr-TR" sz="1200" b="1" dirty="0"/>
              <a:t>. 4-24). Erzurum: Atatürk Üniversitesi </a:t>
            </a:r>
            <a:r>
              <a:rPr lang="tr-TR" sz="1200" b="1" dirty="0" err="1"/>
              <a:t>Açıköğretim</a:t>
            </a:r>
            <a:r>
              <a:rPr lang="tr-TR" sz="1200" b="1" dirty="0"/>
              <a:t> Fakültesi.</a:t>
            </a:r>
          </a:p>
          <a:p>
            <a:pPr algn="just"/>
            <a:r>
              <a:rPr lang="tr-TR" sz="1200" b="1" dirty="0"/>
              <a:t>Cambridge Dictionary (2025). </a:t>
            </a:r>
            <a:r>
              <a:rPr lang="tr-TR" sz="1200" b="1" i="1" dirty="0"/>
              <a:t>Model</a:t>
            </a:r>
            <a:r>
              <a:rPr lang="tr-TR" sz="1200" b="1" dirty="0"/>
              <a:t>. </a:t>
            </a:r>
            <a:r>
              <a:rPr lang="tr-TR" sz="1200" b="1" dirty="0">
                <a:hlinkClick r:id="rId3"/>
              </a:rPr>
              <a:t>https://dictionary.cambridge.org/dictionary/english-turkish/model</a:t>
            </a:r>
            <a:endParaRPr lang="tr-TR" sz="1200" b="1" dirty="0"/>
          </a:p>
          <a:p>
            <a:pPr algn="just"/>
            <a:r>
              <a:rPr lang="tr-TR" sz="1200" b="1" dirty="0"/>
              <a:t>C</a:t>
            </a:r>
            <a:r>
              <a:rPr lang="en-US" sz="1200" b="1" dirty="0" err="1"/>
              <a:t>ambridge</a:t>
            </a:r>
            <a:r>
              <a:rPr lang="en-US" sz="1200" b="1" dirty="0"/>
              <a:t> University Press &amp; Assessment </a:t>
            </a:r>
            <a:r>
              <a:rPr lang="tr-TR" sz="1200" b="1" dirty="0"/>
              <a:t>(</a:t>
            </a:r>
            <a:r>
              <a:rPr lang="en-US" sz="1200" b="1" dirty="0"/>
              <a:t>2025</a:t>
            </a:r>
            <a:r>
              <a:rPr lang="tr-TR" sz="1200" b="1" dirty="0"/>
              <a:t>). </a:t>
            </a:r>
            <a:r>
              <a:rPr lang="tr-TR" sz="1200" b="1" i="1" dirty="0" err="1"/>
              <a:t>Theory</a:t>
            </a:r>
            <a:r>
              <a:rPr lang="tr-TR" sz="1200" b="1" dirty="0"/>
              <a:t>. </a:t>
            </a:r>
            <a:r>
              <a:rPr lang="tr-TR" sz="1200" b="1" dirty="0">
                <a:hlinkClick r:id="rId4"/>
              </a:rPr>
              <a:t>https://dictionary.cambridge.org/dictionary/english/theory</a:t>
            </a:r>
            <a:endParaRPr lang="tr-TR" sz="1200" b="1" dirty="0"/>
          </a:p>
          <a:p>
            <a:pPr algn="just"/>
            <a:r>
              <a:rPr lang="tr-TR" sz="1200" b="1" dirty="0" err="1"/>
              <a:t>Helmenstine</a:t>
            </a:r>
            <a:r>
              <a:rPr lang="tr-TR" sz="1200" b="1" dirty="0"/>
              <a:t>, A. (2022, 23 Temmuz). </a:t>
            </a:r>
            <a:r>
              <a:rPr lang="tr-TR" sz="1200" b="1" i="1" dirty="0"/>
              <a:t>Bilimsel teori tanımı ve örnekleri</a:t>
            </a:r>
            <a:r>
              <a:rPr lang="tr-TR" sz="1200" b="1" dirty="0"/>
              <a:t>. </a:t>
            </a:r>
            <a:r>
              <a:rPr lang="tr-TR" sz="1200" b="1" dirty="0">
                <a:hlinkClick r:id="rId5"/>
              </a:rPr>
              <a:t>https://sciencenotes.org/scientific-theory-definition-and-examples/</a:t>
            </a:r>
            <a:endParaRPr lang="tr-TR" sz="1200" b="1" dirty="0"/>
          </a:p>
          <a:p>
            <a:pPr algn="just"/>
            <a:r>
              <a:rPr lang="tr-TR" sz="1200" b="1" dirty="0"/>
              <a:t>İplikçi, H. G. (2015). İletişimde temel modeller ve kitle iletişim modelleri. </a:t>
            </a:r>
            <a:r>
              <a:rPr lang="tr-TR" sz="1200" b="1" i="1" dirty="0"/>
              <a:t>Sosyal ve Beşeri Bilimler Dergisi</a:t>
            </a:r>
            <a:r>
              <a:rPr lang="tr-TR" sz="1200" b="1" dirty="0"/>
              <a:t>, 7(2), 15-25. </a:t>
            </a:r>
            <a:r>
              <a:rPr lang="tr-TR" sz="1200" b="1" dirty="0">
                <a:hlinkClick r:id="rId6"/>
              </a:rPr>
              <a:t>https://dergipark.org.tr/tr/pub/sobiadsbd/issue/35991/403780</a:t>
            </a:r>
            <a:endParaRPr lang="tr-TR" sz="1200" b="1" dirty="0"/>
          </a:p>
          <a:p>
            <a:pPr algn="just"/>
            <a:r>
              <a:rPr lang="tr-TR" sz="1200" b="1" dirty="0"/>
              <a:t>Kayaş, İ. (2023, 11 Ağustos). </a:t>
            </a:r>
            <a:r>
              <a:rPr lang="tr-TR" sz="1200" b="1" i="1" dirty="0"/>
              <a:t>Eleştirel teori ile ana akım iletişim çalışmaları arasındaki temel farklar nelerdir? Bu bağlamda ‘seçmen eğilimi anketi’ nasıl değerlendirilir? </a:t>
            </a:r>
            <a:r>
              <a:rPr lang="tr-TR" sz="1200" b="1" dirty="0">
                <a:hlinkClick r:id="rId7"/>
              </a:rPr>
              <a:t>https://www.halklailiskilerdergisi.com.tr/elestirel-teori-ile-ana-akim-iletisim-calismalari-arasindaki-temel-farklar-nelerdir-bu-baglamda-secmen-egilimi-anketi-nasil-degerlendirilir/</a:t>
            </a:r>
            <a:endParaRPr lang="tr-TR" sz="1200" b="1" dirty="0"/>
          </a:p>
          <a:p>
            <a:pPr algn="just"/>
            <a:r>
              <a:rPr lang="tr-TR" sz="1200" b="1" dirty="0" err="1"/>
              <a:t>Martens</a:t>
            </a:r>
            <a:r>
              <a:rPr lang="tr-TR" sz="1200" b="1" dirty="0"/>
              <a:t>, J. P. (2020). </a:t>
            </a:r>
            <a:r>
              <a:rPr lang="en-US" sz="1200" b="1" dirty="0"/>
              <a:t>Theories, models, and effects—Oh My! Differentiating similar constructs</a:t>
            </a:r>
            <a:r>
              <a:rPr lang="tr-TR" sz="1200" b="1" dirty="0"/>
              <a:t>. </a:t>
            </a:r>
            <a:r>
              <a:rPr lang="en-US" sz="1200" b="1" i="1" dirty="0"/>
              <a:t>Transformative Dialogues: Teaching and Learning Journal </a:t>
            </a:r>
            <a:r>
              <a:rPr lang="tr-TR" sz="1200" b="1" dirty="0"/>
              <a:t>, 13(1), 64-78. </a:t>
            </a:r>
          </a:p>
          <a:p>
            <a:pPr algn="just"/>
            <a:r>
              <a:rPr lang="en-US" sz="1200" b="1" dirty="0"/>
              <a:t>NRC (National Research Council). (1998). </a:t>
            </a:r>
            <a:r>
              <a:rPr lang="en-US" sz="1200" b="1" i="1" dirty="0"/>
              <a:t>Teaching about evolution and the nature of</a:t>
            </a:r>
            <a:r>
              <a:rPr lang="tr-TR" sz="1200" b="1" i="1" dirty="0"/>
              <a:t> </a:t>
            </a:r>
            <a:r>
              <a:rPr lang="en-US" sz="1200" b="1" i="1" dirty="0"/>
              <a:t>science</a:t>
            </a:r>
            <a:r>
              <a:rPr lang="en-US" sz="1200" b="1" dirty="0"/>
              <a:t>. Washington, DC: National Academy Press</a:t>
            </a:r>
            <a:r>
              <a:rPr lang="tr-TR" sz="1200" b="1" dirty="0"/>
              <a:t>.</a:t>
            </a:r>
          </a:p>
          <a:p>
            <a:pPr algn="just"/>
            <a:r>
              <a:rPr lang="tr-TR" sz="1200" b="1" dirty="0"/>
              <a:t>Ocak, M. E. (2015, 23 Haziran). </a:t>
            </a:r>
            <a:r>
              <a:rPr lang="tr-TR" sz="1200" b="1" i="1" dirty="0"/>
              <a:t>Genel görelilik kuramı nedir</a:t>
            </a:r>
            <a:r>
              <a:rPr lang="tr-TR" sz="1200" b="1" dirty="0"/>
              <a:t>? </a:t>
            </a:r>
            <a:r>
              <a:rPr lang="tr-TR" sz="1200" b="1" dirty="0">
                <a:hlinkClick r:id="rId8"/>
              </a:rPr>
              <a:t>https://bilimgenc.tubitak.gov.tr/makale/genel-gorelilik-kurami-nedir</a:t>
            </a:r>
            <a:endParaRPr lang="tr-TR" sz="1200" b="1" dirty="0"/>
          </a:p>
          <a:p>
            <a:pPr algn="just"/>
            <a:r>
              <a:rPr lang="tr-TR" sz="1200" b="1" dirty="0"/>
              <a:t>Oxford </a:t>
            </a:r>
            <a:r>
              <a:rPr lang="tr-TR" sz="1200" b="1" dirty="0" err="1"/>
              <a:t>Learner’s</a:t>
            </a:r>
            <a:r>
              <a:rPr lang="tr-TR" sz="1200" b="1" dirty="0"/>
              <a:t> Dictionary (2025). </a:t>
            </a:r>
            <a:r>
              <a:rPr lang="tr-TR" sz="1200" b="1" i="1" dirty="0"/>
              <a:t>Model.</a:t>
            </a:r>
            <a:r>
              <a:rPr lang="tr-TR" sz="1200" b="1" dirty="0"/>
              <a:t> </a:t>
            </a:r>
            <a:r>
              <a:rPr lang="tr-TR" sz="1200" b="1" dirty="0">
                <a:hlinkClick r:id="rId9"/>
              </a:rPr>
              <a:t>https://www.oxfordlearnersdictionaries.com/definition/english/model_1?q=model</a:t>
            </a:r>
            <a:endParaRPr lang="tr-TR" sz="1200" b="1" dirty="0"/>
          </a:p>
          <a:p>
            <a:pPr algn="just"/>
            <a:r>
              <a:rPr lang="en-US" sz="1200" b="1" dirty="0"/>
              <a:t>Richardson, </a:t>
            </a:r>
            <a:r>
              <a:rPr lang="tr-TR" sz="1200" b="1" dirty="0"/>
              <a:t>J. (2009). </a:t>
            </a:r>
            <a:r>
              <a:rPr lang="en-US" sz="1200" b="1" dirty="0"/>
              <a:t>attributes of soundness, </a:t>
            </a:r>
            <a:r>
              <a:rPr lang="en-US" sz="1200" b="1" dirty="0" err="1"/>
              <a:t>theGood</a:t>
            </a:r>
            <a:r>
              <a:rPr lang="en-US" sz="1200" b="1" dirty="0"/>
              <a:t> models of reference service transactions: Applying</a:t>
            </a:r>
            <a:r>
              <a:rPr lang="tr-TR" sz="1200" b="1" dirty="0"/>
              <a:t> </a:t>
            </a:r>
            <a:r>
              <a:rPr lang="en-US" sz="1200" b="1" dirty="0"/>
              <a:t>quantitative concepts to generate nine characteristic</a:t>
            </a:r>
            <a:r>
              <a:rPr lang="tr-TR" sz="1200" b="1" dirty="0"/>
              <a:t>, </a:t>
            </a:r>
            <a:r>
              <a:rPr lang="tr-TR" sz="1200" b="1" i="1" dirty="0" err="1"/>
              <a:t>The</a:t>
            </a:r>
            <a:r>
              <a:rPr lang="tr-TR" sz="1200" b="1" i="1" dirty="0"/>
              <a:t> R</a:t>
            </a:r>
            <a:r>
              <a:rPr lang="en-US" sz="1200" b="1" i="1" dirty="0" err="1"/>
              <a:t>eference</a:t>
            </a:r>
            <a:r>
              <a:rPr lang="en-US" sz="1200" b="1" i="1" dirty="0"/>
              <a:t> </a:t>
            </a:r>
            <a:r>
              <a:rPr lang="tr-TR" sz="1200" b="1" i="1" dirty="0"/>
              <a:t>L</a:t>
            </a:r>
            <a:r>
              <a:rPr lang="en-US" sz="1200" b="1" i="1" dirty="0" err="1"/>
              <a:t>ibrarian</a:t>
            </a:r>
            <a:r>
              <a:rPr lang="en-US" sz="1200" b="1" dirty="0"/>
              <a:t>, 50</a:t>
            </a:r>
            <a:r>
              <a:rPr lang="tr-TR" sz="1200" b="1" dirty="0"/>
              <a:t>(2)</a:t>
            </a:r>
            <a:r>
              <a:rPr lang="en-US" sz="1200" b="1" dirty="0"/>
              <a:t>, </a:t>
            </a:r>
            <a:r>
              <a:rPr lang="tr-TR" sz="1200" b="1" dirty="0"/>
              <a:t>159-177. </a:t>
            </a:r>
            <a:r>
              <a:rPr lang="en-US" sz="1200" b="1" dirty="0"/>
              <a:t> </a:t>
            </a:r>
            <a:endParaRPr lang="tr-TR" sz="1200" b="1" dirty="0"/>
          </a:p>
          <a:p>
            <a:pPr algn="just"/>
            <a:r>
              <a:rPr lang="tr-TR" sz="1200" b="1" dirty="0"/>
              <a:t>Taşkın, Ö., Omca Çobanoğlu, E., Apaydın, Z., Çobanoğlu, H., vd. (2015). Lisans öğrencilerinin kuram (teori) kavramını algılayışları. </a:t>
            </a:r>
            <a:r>
              <a:rPr lang="tr-TR" sz="1200" b="1" i="1" dirty="0"/>
              <a:t>Boğaziçi </a:t>
            </a:r>
            <a:r>
              <a:rPr lang="tr-TR" sz="1200" b="1" i="1" dirty="0" err="1"/>
              <a:t>University</a:t>
            </a:r>
            <a:r>
              <a:rPr lang="tr-TR" sz="1200" b="1" i="1" dirty="0"/>
              <a:t> </a:t>
            </a:r>
            <a:r>
              <a:rPr lang="tr-TR" sz="1200" b="1" i="1" dirty="0" err="1"/>
              <a:t>Journal</a:t>
            </a:r>
            <a:r>
              <a:rPr lang="tr-TR" sz="1200" b="1" i="1" dirty="0"/>
              <a:t> of </a:t>
            </a:r>
            <a:r>
              <a:rPr lang="tr-TR" sz="1200" b="1" i="1" dirty="0" err="1"/>
              <a:t>Education</a:t>
            </a:r>
            <a:r>
              <a:rPr lang="tr-TR" sz="1200" b="1" dirty="0"/>
              <a:t>, 25(2), 35-51.</a:t>
            </a:r>
          </a:p>
          <a:p>
            <a:pPr algn="just"/>
            <a:r>
              <a:rPr lang="tr-TR" sz="1200" b="1" dirty="0"/>
              <a:t>Türk Dil Kurumu Sözlükleri (2022). </a:t>
            </a:r>
            <a:r>
              <a:rPr lang="tr-TR" sz="1200" b="1" i="1" dirty="0"/>
              <a:t>Model</a:t>
            </a:r>
            <a:r>
              <a:rPr lang="tr-TR" sz="1200" b="1" dirty="0"/>
              <a:t>. </a:t>
            </a:r>
            <a:r>
              <a:rPr lang="tr-TR" sz="1200" b="1" dirty="0">
                <a:hlinkClick r:id="rId10"/>
              </a:rPr>
              <a:t>https://sozluk.gov.tr/</a:t>
            </a:r>
            <a:endParaRPr lang="tr-TR" sz="1200" b="1" dirty="0"/>
          </a:p>
          <a:p>
            <a:pPr algn="just"/>
            <a:r>
              <a:rPr lang="tr-TR" sz="1200" b="1" dirty="0"/>
              <a:t>Williams, R. (</a:t>
            </a:r>
            <a:r>
              <a:rPr lang="tr-TR" sz="1200" b="1" dirty="0" err="1"/>
              <a:t>t.y</a:t>
            </a:r>
            <a:r>
              <a:rPr lang="tr-TR" sz="1200" b="1" dirty="0"/>
              <a:t>.). </a:t>
            </a:r>
            <a:r>
              <a:rPr lang="tr-TR" sz="1200" b="1" i="1" dirty="0"/>
              <a:t>Genel iletişim kavram ve modelleri</a:t>
            </a:r>
            <a:r>
              <a:rPr lang="tr-TR" sz="1200" b="1" dirty="0"/>
              <a:t>. A. Ergüden (Çev.). </a:t>
            </a:r>
            <a:r>
              <a:rPr lang="tr-TR" sz="1200" b="1" dirty="0">
                <a:hlinkClick r:id="rId11"/>
              </a:rPr>
              <a:t>https://www.academia.edu/75803766/Genel_ileti%C5%9Fim_kavram_ve_modelleri</a:t>
            </a:r>
            <a:endParaRPr lang="tr-TR" sz="1200" b="1" dirty="0"/>
          </a:p>
          <a:p>
            <a:pPr algn="just"/>
            <a:r>
              <a:rPr lang="tr-TR" sz="1200" b="1" dirty="0"/>
              <a:t>Yönel, B. (2022, 20 Ağustos). </a:t>
            </a:r>
            <a:r>
              <a:rPr lang="tr-TR" sz="1200" b="1" i="1" dirty="0"/>
              <a:t>Kuram nedir? Nasıl ortaya çıktı? Özellikleri ve kuram örnekleri</a:t>
            </a:r>
            <a:r>
              <a:rPr lang="tr-TR" sz="1200" b="1" dirty="0"/>
              <a:t>. </a:t>
            </a:r>
            <a:r>
              <a:rPr lang="tr-TR" sz="1200" b="1" dirty="0">
                <a:hlinkClick r:id="rId12"/>
              </a:rPr>
              <a:t>https://www.sosyologer.com/kuram-nedir/</a:t>
            </a:r>
            <a:endParaRPr lang="tr-TR" sz="1200" b="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743F2-1D9B-6F21-BCD3-338B2D063E4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CE1F1FC-757D-B96E-7914-9FBAEE478FD5}"/>
              </a:ext>
            </a:extLst>
          </p:cNvPr>
          <p:cNvSpPr>
            <a:spLocks noGrp="1"/>
          </p:cNvSpPr>
          <p:nvPr>
            <p:ph type="title"/>
          </p:nvPr>
        </p:nvSpPr>
        <p:spPr>
          <a:xfrm>
            <a:off x="716663" y="299883"/>
            <a:ext cx="8596668" cy="639098"/>
          </a:xfrm>
        </p:spPr>
        <p:txBody>
          <a:bodyPr>
            <a:normAutofit fontScale="90000"/>
          </a:bodyPr>
          <a:lstStyle/>
          <a:p>
            <a:pPr algn="ctr"/>
            <a:r>
              <a:rPr lang="tr-TR" b="1" dirty="0"/>
              <a:t>GİRİŞ</a:t>
            </a:r>
            <a:endParaRPr lang="en-US" b="1" dirty="0"/>
          </a:p>
        </p:txBody>
      </p:sp>
      <p:sp>
        <p:nvSpPr>
          <p:cNvPr id="3" name="İçerik Yer Tutucusu 2">
            <a:extLst>
              <a:ext uri="{FF2B5EF4-FFF2-40B4-BE49-F238E27FC236}">
                <a16:creationId xmlns:a16="http://schemas.microsoft.com/office/drawing/2014/main" id="{2D1BA59E-8D5F-25D3-16C4-D6BF49EF63BB}"/>
              </a:ext>
            </a:extLst>
          </p:cNvPr>
          <p:cNvSpPr>
            <a:spLocks noGrp="1"/>
          </p:cNvSpPr>
          <p:nvPr>
            <p:ph idx="1"/>
          </p:nvPr>
        </p:nvSpPr>
        <p:spPr>
          <a:xfrm>
            <a:off x="716663" y="1037290"/>
            <a:ext cx="9438005" cy="4558619"/>
          </a:xfrm>
        </p:spPr>
        <p:txBody>
          <a:bodyPr>
            <a:noAutofit/>
          </a:bodyPr>
          <a:lstStyle/>
          <a:p>
            <a:pPr marL="0" indent="0" algn="just">
              <a:buNone/>
            </a:pPr>
            <a:r>
              <a:rPr lang="tr-TR" sz="2000" b="1" dirty="0"/>
              <a:t>Bu ders, bilimsel bilgi üretiminde temel dayanaklardan biri olan kuramlar ve modellerin kavramsal yapısını ve işlevlerini incelemektedir. </a:t>
            </a:r>
          </a:p>
          <a:p>
            <a:pPr marL="0" indent="0" algn="just">
              <a:buNone/>
            </a:pPr>
            <a:r>
              <a:rPr lang="tr-TR" sz="2000" b="1" dirty="0"/>
              <a:t>Kuram, olayların nasıl gerçekleştiğini açıklamaya çalışan, gözlem ve deneylerle desteklenmiş, sistematik ve mantıksal yapıdaki düşünce bütünüdür. </a:t>
            </a:r>
          </a:p>
          <a:p>
            <a:pPr marL="0" indent="0" algn="just">
              <a:buNone/>
            </a:pPr>
            <a:r>
              <a:rPr lang="tr-TR" sz="2000" b="1" dirty="0"/>
              <a:t>Modeller ise, karmaşık olguları daha anlaşılır duruma getirmek amacıyla kullanılan temsil araçlarıdır ve genellikle kuramlara dayanır. </a:t>
            </a:r>
          </a:p>
          <a:p>
            <a:pPr marL="0" indent="0" algn="just">
              <a:buNone/>
            </a:pPr>
            <a:r>
              <a:rPr lang="tr-TR" sz="2000" b="1" dirty="0"/>
              <a:t>Ayrıca, iletişim alanında gelişen kuramlar ve kitle iletişimi süreçleri, toplumsal dinamiklerin anlaşılmasında önemli bir yer tutmaktadır. </a:t>
            </a:r>
          </a:p>
          <a:p>
            <a:pPr marL="0" indent="0" algn="just">
              <a:buNone/>
            </a:pPr>
            <a:r>
              <a:rPr lang="tr-TR" sz="2000" b="1" dirty="0"/>
              <a:t>Bu bağlamda, ders kapsamında kuram ve model kavramlarının temel özellikleri, farkları ve uygulama alanları ile birlikte, iletişim kuramlarının tarihsel gelişimi ve günümüzdeki önemi ele alınacaktır.</a:t>
            </a:r>
          </a:p>
        </p:txBody>
      </p:sp>
    </p:spTree>
    <p:extLst>
      <p:ext uri="{BB962C8B-B14F-4D97-AF65-F5344CB8AC3E}">
        <p14:creationId xmlns:p14="http://schemas.microsoft.com/office/powerpoint/2010/main" val="1420453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AED61-6576-4A7D-610D-0511B524741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54541E6-F202-606F-6EA6-F68246A25913}"/>
              </a:ext>
            </a:extLst>
          </p:cNvPr>
          <p:cNvSpPr>
            <a:spLocks noGrp="1"/>
          </p:cNvSpPr>
          <p:nvPr>
            <p:ph type="title"/>
          </p:nvPr>
        </p:nvSpPr>
        <p:spPr>
          <a:xfrm>
            <a:off x="716663" y="299883"/>
            <a:ext cx="8596668" cy="639098"/>
          </a:xfrm>
        </p:spPr>
        <p:txBody>
          <a:bodyPr>
            <a:normAutofit fontScale="90000"/>
          </a:bodyPr>
          <a:lstStyle/>
          <a:p>
            <a:pPr algn="ctr"/>
            <a:r>
              <a:rPr lang="tr-TR" b="1" dirty="0"/>
              <a:t>KURAM KAVRAMI</a:t>
            </a:r>
            <a:endParaRPr lang="en-US" b="1" dirty="0"/>
          </a:p>
        </p:txBody>
      </p:sp>
      <p:sp>
        <p:nvSpPr>
          <p:cNvPr id="3" name="İçerik Yer Tutucusu 2">
            <a:extLst>
              <a:ext uri="{FF2B5EF4-FFF2-40B4-BE49-F238E27FC236}">
                <a16:creationId xmlns:a16="http://schemas.microsoft.com/office/drawing/2014/main" id="{ECA51C21-B6A1-C283-37C9-AC4FD49166E5}"/>
              </a:ext>
            </a:extLst>
          </p:cNvPr>
          <p:cNvSpPr>
            <a:spLocks noGrp="1"/>
          </p:cNvSpPr>
          <p:nvPr>
            <p:ph idx="1"/>
          </p:nvPr>
        </p:nvSpPr>
        <p:spPr>
          <a:xfrm>
            <a:off x="716663" y="1037290"/>
            <a:ext cx="9438005" cy="5078374"/>
          </a:xfrm>
        </p:spPr>
        <p:txBody>
          <a:bodyPr>
            <a:noAutofit/>
          </a:bodyPr>
          <a:lstStyle/>
          <a:p>
            <a:pPr marL="0" indent="0" algn="just">
              <a:buNone/>
            </a:pPr>
            <a:r>
              <a:rPr lang="tr-TR" b="1" dirty="0"/>
              <a:t>Kuram, Yunanca "</a:t>
            </a:r>
            <a:r>
              <a:rPr lang="tr-TR" b="1" dirty="0" err="1"/>
              <a:t>theoria</a:t>
            </a:r>
            <a:r>
              <a:rPr lang="tr-TR" b="1" dirty="0"/>
              <a:t>" sözcüğünden türemiş olup, olayların nasıl gerçekleştiğini açıklamaya çalışan bilimsel ve sistemli fikirler bütünüdür. Gözlem ve deneyle doğrulanmış, olayları açıklayan ve önceden tahmin etmeye olanak tanıyan mantıksal yapılar içerir. Varsayımlar ve genellemelerle geliştirilir, kavramlar arası ilişkileri test eder. Amaç, dünyanın işleyişini anlamak, neden ve nasıl oluştuğunu açıklamak ve sorunlara çözüm önermektir. Kuramlar, açık ve anlaşılır olmanın yanı sıra, zor kavranan olguları anlamaya ve yanlış gidenleri saptamaya da hizmet eder (Bilginer </a:t>
            </a:r>
            <a:r>
              <a:rPr lang="tr-TR" b="1" dirty="0" err="1"/>
              <a:t>Kucur</a:t>
            </a:r>
            <a:r>
              <a:rPr lang="tr-TR" b="1" dirty="0"/>
              <a:t>, 2019, s. 8). </a:t>
            </a:r>
          </a:p>
          <a:p>
            <a:pPr marL="0" indent="0" algn="just">
              <a:buNone/>
            </a:pPr>
            <a:endParaRPr lang="tr-TR" b="1" dirty="0"/>
          </a:p>
          <a:p>
            <a:pPr marL="0" indent="0" algn="just">
              <a:buNone/>
            </a:pPr>
            <a:r>
              <a:rPr lang="tr-TR" b="1" dirty="0"/>
              <a:t>Kuram ya da teori bir çalışma konusunun dayandığı kuralların veya bir olguyu veya olayı açıklamak için önerilen fikirlerin veya daha genel olarak bir görüşün veya açıklamanın resmi ifadesidir (</a:t>
            </a:r>
            <a:r>
              <a:rPr lang="en-US" b="1" dirty="0"/>
              <a:t>Cambridge University Press &amp; Assessment</a:t>
            </a:r>
            <a:r>
              <a:rPr lang="tr-TR" b="1" dirty="0"/>
              <a:t>, </a:t>
            </a:r>
            <a:r>
              <a:rPr lang="en-US" b="1" dirty="0"/>
              <a:t>2025). </a:t>
            </a:r>
            <a:endParaRPr lang="tr-TR" b="1" dirty="0"/>
          </a:p>
          <a:p>
            <a:pPr marL="0" indent="0" algn="just">
              <a:buNone/>
            </a:pPr>
            <a:r>
              <a:rPr lang="tr-TR" b="1" dirty="0"/>
              <a:t>Bilimsel anlamda kuram, içeriğinde gerçekler, yasalar, çıkarımlar, bilimsel öngörüler ve test edilmiş varsayımlar bulunan doğanın ya da fiziksel evrenin belirli yönlerini açıklama gücüne sahip, son derece iyi desteklenmiş önermelerdir (NRC, 1998; </a:t>
            </a:r>
            <a:r>
              <a:rPr lang="tr-TR" b="1" dirty="0" err="1"/>
              <a:t>akt</a:t>
            </a:r>
            <a:r>
              <a:rPr lang="tr-TR" b="1" dirty="0"/>
              <a:t>. Taşkın vd., 2015, s. 36). </a:t>
            </a:r>
            <a:endParaRPr lang="tr-TR" sz="2000" b="1" dirty="0"/>
          </a:p>
        </p:txBody>
      </p:sp>
    </p:spTree>
    <p:extLst>
      <p:ext uri="{BB962C8B-B14F-4D97-AF65-F5344CB8AC3E}">
        <p14:creationId xmlns:p14="http://schemas.microsoft.com/office/powerpoint/2010/main" val="1835232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F3C31-867C-FEC4-C4F5-FC24B80E80F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B1DF02E-73A0-A6DD-E4A8-1510C9C5C8DC}"/>
              </a:ext>
            </a:extLst>
          </p:cNvPr>
          <p:cNvSpPr>
            <a:spLocks noGrp="1"/>
          </p:cNvSpPr>
          <p:nvPr>
            <p:ph type="title"/>
          </p:nvPr>
        </p:nvSpPr>
        <p:spPr>
          <a:xfrm>
            <a:off x="716663" y="299883"/>
            <a:ext cx="8596668" cy="639098"/>
          </a:xfrm>
        </p:spPr>
        <p:txBody>
          <a:bodyPr>
            <a:normAutofit fontScale="90000"/>
          </a:bodyPr>
          <a:lstStyle/>
          <a:p>
            <a:pPr algn="ctr"/>
            <a:r>
              <a:rPr lang="tr-TR" b="1" dirty="0"/>
              <a:t>KURAMLARIN ÖZELLİKLERİ</a:t>
            </a:r>
            <a:endParaRPr lang="en-US" b="1" dirty="0"/>
          </a:p>
        </p:txBody>
      </p:sp>
      <p:sp>
        <p:nvSpPr>
          <p:cNvPr id="3" name="İçerik Yer Tutucusu 2">
            <a:extLst>
              <a:ext uri="{FF2B5EF4-FFF2-40B4-BE49-F238E27FC236}">
                <a16:creationId xmlns:a16="http://schemas.microsoft.com/office/drawing/2014/main" id="{D813CEF5-BD77-5A2B-B2F9-C62EB2CEAA69}"/>
              </a:ext>
            </a:extLst>
          </p:cNvPr>
          <p:cNvSpPr>
            <a:spLocks noGrp="1"/>
          </p:cNvSpPr>
          <p:nvPr>
            <p:ph idx="1"/>
          </p:nvPr>
        </p:nvSpPr>
        <p:spPr>
          <a:xfrm>
            <a:off x="716663" y="1037290"/>
            <a:ext cx="9438005" cy="5078374"/>
          </a:xfrm>
        </p:spPr>
        <p:txBody>
          <a:bodyPr>
            <a:noAutofit/>
          </a:bodyPr>
          <a:lstStyle/>
          <a:p>
            <a:pPr marL="0" indent="0" algn="just">
              <a:buNone/>
            </a:pPr>
            <a:endParaRPr lang="tr-TR" sz="1500" b="1" dirty="0"/>
          </a:p>
          <a:p>
            <a:pPr algn="just"/>
            <a:r>
              <a:rPr lang="tr-TR" sz="2000" b="1" dirty="0"/>
              <a:t>Kuram bilime dayalı olduğu için mantık çerçevesindedir.</a:t>
            </a:r>
          </a:p>
          <a:p>
            <a:pPr algn="just"/>
            <a:r>
              <a:rPr lang="tr-TR" sz="2000" b="1" dirty="0"/>
              <a:t>Başka bir kuram tarafından çürütülebilmektedir.</a:t>
            </a:r>
          </a:p>
          <a:p>
            <a:pPr algn="just"/>
            <a:r>
              <a:rPr lang="tr-TR" sz="2000" b="1" dirty="0"/>
              <a:t>Eleştiriye açıktır.</a:t>
            </a:r>
          </a:p>
          <a:p>
            <a:pPr algn="just"/>
            <a:r>
              <a:rPr lang="tr-TR" sz="2000" b="1" dirty="0"/>
              <a:t>Kendi içinde bir iç tutarlılığa sahiptir.</a:t>
            </a:r>
          </a:p>
          <a:p>
            <a:pPr algn="just"/>
            <a:r>
              <a:rPr lang="tr-TR" sz="2000" b="1" dirty="0"/>
              <a:t>Bilimsel veriler içerir.</a:t>
            </a:r>
          </a:p>
          <a:p>
            <a:pPr algn="just"/>
            <a:r>
              <a:rPr lang="tr-TR" sz="2000" b="1" dirty="0"/>
              <a:t>Düşüncelere yön verir.</a:t>
            </a:r>
          </a:p>
          <a:p>
            <a:pPr algn="just"/>
            <a:r>
              <a:rPr lang="tr-TR" sz="2000" b="1" dirty="0"/>
              <a:t>Farklı fikirler doğurur.</a:t>
            </a:r>
          </a:p>
          <a:p>
            <a:pPr algn="just"/>
            <a:r>
              <a:rPr lang="tr-TR" sz="2000" b="1" dirty="0"/>
              <a:t>Olaylara/olgulara ışık tutar (Yönel, 2022). </a:t>
            </a:r>
          </a:p>
        </p:txBody>
      </p:sp>
    </p:spTree>
    <p:extLst>
      <p:ext uri="{BB962C8B-B14F-4D97-AF65-F5344CB8AC3E}">
        <p14:creationId xmlns:p14="http://schemas.microsoft.com/office/powerpoint/2010/main" val="262294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AF7BD-2448-7BEA-2742-9B0155E3ED8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9E8E99B-2E56-FC3A-37FC-20C9A81846A8}"/>
              </a:ext>
            </a:extLst>
          </p:cNvPr>
          <p:cNvSpPr>
            <a:spLocks noGrp="1"/>
          </p:cNvSpPr>
          <p:nvPr>
            <p:ph type="title"/>
          </p:nvPr>
        </p:nvSpPr>
        <p:spPr>
          <a:xfrm>
            <a:off x="716663" y="299883"/>
            <a:ext cx="8596668" cy="639098"/>
          </a:xfrm>
        </p:spPr>
        <p:txBody>
          <a:bodyPr>
            <a:normAutofit fontScale="90000"/>
          </a:bodyPr>
          <a:lstStyle/>
          <a:p>
            <a:pPr algn="ctr"/>
            <a:r>
              <a:rPr lang="tr-TR" b="1" dirty="0"/>
              <a:t>KURAMLARIN ÖZELLİKLERİ</a:t>
            </a:r>
            <a:endParaRPr lang="en-US" b="1" dirty="0"/>
          </a:p>
        </p:txBody>
      </p:sp>
      <p:sp>
        <p:nvSpPr>
          <p:cNvPr id="3" name="İçerik Yer Tutucusu 2">
            <a:extLst>
              <a:ext uri="{FF2B5EF4-FFF2-40B4-BE49-F238E27FC236}">
                <a16:creationId xmlns:a16="http://schemas.microsoft.com/office/drawing/2014/main" id="{34295A18-DBDD-018E-6FBE-37FF319E0C60}"/>
              </a:ext>
            </a:extLst>
          </p:cNvPr>
          <p:cNvSpPr>
            <a:spLocks noGrp="1"/>
          </p:cNvSpPr>
          <p:nvPr>
            <p:ph idx="1"/>
          </p:nvPr>
        </p:nvSpPr>
        <p:spPr>
          <a:xfrm>
            <a:off x="716663" y="1037290"/>
            <a:ext cx="9438005" cy="5078374"/>
          </a:xfrm>
        </p:spPr>
        <p:txBody>
          <a:bodyPr>
            <a:noAutofit/>
          </a:bodyPr>
          <a:lstStyle/>
          <a:p>
            <a:pPr marL="0" indent="0" algn="ctr">
              <a:buNone/>
            </a:pPr>
            <a:r>
              <a:rPr lang="tr-TR" sz="1600" b="1" u="sng" dirty="0"/>
              <a:t>Bu özellikler bir kuramın bilimsel ve yapılandırılmış yönlerini yansıtmaktadır. Özellikle şu çıkarımlarda bulunabiliriz:</a:t>
            </a:r>
          </a:p>
          <a:p>
            <a:pPr algn="just"/>
            <a:r>
              <a:rPr lang="tr-TR" sz="1600" b="1" dirty="0"/>
              <a:t>Bilime dayalı ve mantık çerçevesinde olması, kuramın sistematik ve nesnel bilgi üretmeye çalıştığını gösterir.</a:t>
            </a:r>
          </a:p>
          <a:p>
            <a:pPr algn="just"/>
            <a:r>
              <a:rPr lang="tr-TR" sz="1600" b="1" dirty="0"/>
              <a:t>Eleştiriye açık olması ve başka bir kuram tarafından çürütülebilmesi, bilimsel bilgi yapısının dinamik ve gelişmeye açık olduğunu, sürekli olarak test edilip doğrulanabileceğini veya yanlışlanabileceğini ifade eder.</a:t>
            </a:r>
          </a:p>
          <a:p>
            <a:pPr algn="just"/>
            <a:r>
              <a:rPr lang="tr-TR" sz="1600" b="1" dirty="0"/>
              <a:t>Kendi içinde tutarlılık ve bilimsel veriler içermesi, kuramın tutarlı ve gözlemlerle desteklenmiş olduğunu gösterir.</a:t>
            </a:r>
          </a:p>
          <a:p>
            <a:pPr algn="just"/>
            <a:r>
              <a:rPr lang="tr-TR" sz="1600" b="1" dirty="0"/>
              <a:t>Düşüncelere yön verme ve farklı fikirler doğurma özelliği, kuramın yeni araştırmalara, tartışmalara ve geliştirmelere zemin hazırladığını belirtir.</a:t>
            </a:r>
          </a:p>
          <a:p>
            <a:pPr algn="just"/>
            <a:r>
              <a:rPr lang="tr-TR" sz="1600" b="1" dirty="0"/>
              <a:t>Olaylara/olgulara ışık tutması, kuramın açıklama ve anlamlandırma gücü olduğunu gösterir.</a:t>
            </a:r>
          </a:p>
          <a:p>
            <a:pPr marL="0" indent="0" algn="just">
              <a:buNone/>
            </a:pPr>
            <a:r>
              <a:rPr lang="tr-TR" sz="1600" b="1" dirty="0"/>
              <a:t>Genel olarak, bu özellikler bilimsel bir kuramın temel özelliklerini ortaya koymakta ve kuramların bilimsel bilgi üretiminde temel araçlar olduğunu göstermektedir. Dolayısıyla, bu özellikler, kuramın bilimsel metodolojiye uygun, eleştiriye açık, tutarlı ve yeni fikirler üretebilen yapısal bir bilgi sistemi olduğunu ortaya koyar.</a:t>
            </a:r>
          </a:p>
        </p:txBody>
      </p:sp>
    </p:spTree>
    <p:extLst>
      <p:ext uri="{BB962C8B-B14F-4D97-AF65-F5344CB8AC3E}">
        <p14:creationId xmlns:p14="http://schemas.microsoft.com/office/powerpoint/2010/main" val="248742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0A19D-87FA-95FA-2438-5E10F3CEFC0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BB3D49A-AAE3-B307-97B2-DACEE921CED1}"/>
              </a:ext>
            </a:extLst>
          </p:cNvPr>
          <p:cNvSpPr>
            <a:spLocks noGrp="1"/>
          </p:cNvSpPr>
          <p:nvPr>
            <p:ph type="title"/>
          </p:nvPr>
        </p:nvSpPr>
        <p:spPr>
          <a:xfrm>
            <a:off x="716663" y="299883"/>
            <a:ext cx="8596668" cy="639098"/>
          </a:xfrm>
        </p:spPr>
        <p:txBody>
          <a:bodyPr>
            <a:normAutofit fontScale="90000"/>
          </a:bodyPr>
          <a:lstStyle/>
          <a:p>
            <a:pPr algn="ctr"/>
            <a:r>
              <a:rPr lang="tr-TR" b="1" dirty="0"/>
              <a:t>KURAM ÖRNEKLERİ</a:t>
            </a:r>
            <a:endParaRPr lang="en-US" b="1" dirty="0"/>
          </a:p>
        </p:txBody>
      </p:sp>
      <p:sp>
        <p:nvSpPr>
          <p:cNvPr id="3" name="İçerik Yer Tutucusu 2">
            <a:extLst>
              <a:ext uri="{FF2B5EF4-FFF2-40B4-BE49-F238E27FC236}">
                <a16:creationId xmlns:a16="http://schemas.microsoft.com/office/drawing/2014/main" id="{E59EA5B8-4C39-B467-E871-3F8B619BFE30}"/>
              </a:ext>
            </a:extLst>
          </p:cNvPr>
          <p:cNvSpPr>
            <a:spLocks noGrp="1"/>
          </p:cNvSpPr>
          <p:nvPr>
            <p:ph idx="1"/>
          </p:nvPr>
        </p:nvSpPr>
        <p:spPr>
          <a:xfrm>
            <a:off x="716663" y="1037290"/>
            <a:ext cx="9438005" cy="5078374"/>
          </a:xfrm>
        </p:spPr>
        <p:txBody>
          <a:bodyPr>
            <a:noAutofit/>
          </a:bodyPr>
          <a:lstStyle/>
          <a:p>
            <a:pPr marL="0" indent="0" algn="just">
              <a:buNone/>
            </a:pPr>
            <a:r>
              <a:rPr lang="tr-TR" sz="2000" b="1" dirty="0"/>
              <a:t>Kuramlara birçok örnek verilebilir. Farklı alanların, farklı kuramları olması çok fazla kuramın gelişmesine neden olmuştur.</a:t>
            </a:r>
          </a:p>
          <a:p>
            <a:pPr marL="0" indent="0" algn="just">
              <a:buNone/>
            </a:pPr>
            <a:r>
              <a:rPr lang="tr-TR" sz="2000" b="1" dirty="0"/>
              <a:t>Psikoloji için; “Kişilik kuramı” örnek verilebilir. Kişilik kuramı, bireylerin davranışlarını daha iyi anlamaya yardımcı olmaktadır.</a:t>
            </a:r>
          </a:p>
          <a:p>
            <a:pPr marL="0" indent="0" algn="just">
              <a:buNone/>
            </a:pPr>
            <a:r>
              <a:rPr lang="tr-TR" sz="2000" b="1" dirty="0"/>
              <a:t>Felsefe için ise; “İdealizm, Realizm, Pragmatizm” gibi öne çıkan kuramlar örnek olarak verilebilir.</a:t>
            </a:r>
          </a:p>
          <a:p>
            <a:pPr marL="0" indent="0" algn="just">
              <a:buNone/>
            </a:pPr>
            <a:r>
              <a:rPr lang="tr-TR" sz="2000" b="1" dirty="0"/>
              <a:t>Bu alanlardan farklı olarak, yerçekimi kuramı da bir örnektir. Kuramlar, bazı olayları daha iyi anlamamızı sağlamaktadır. (Yönel, 2022). </a:t>
            </a:r>
          </a:p>
          <a:p>
            <a:pPr marL="0" indent="0" algn="just">
              <a:buNone/>
            </a:pPr>
            <a:r>
              <a:rPr lang="tr-TR" sz="2000" b="1" dirty="0"/>
              <a:t>Bir diğer örnek, Albert Einstein tarafından geliştirilen genel görelilik kuramıdır ve esasen bir kütle çekim kuramıdır. Genel görelilik kuramına göre kütle, içinde bulunduğu uzayın bükülmesine neden olur ve iki nokta arasında hareket eden serbest (üzerine hiçbir kuvvet etki etmeyen) cisimler, aradaki en kısa yolu takip eder (Ocak, 2015).</a:t>
            </a:r>
          </a:p>
        </p:txBody>
      </p:sp>
    </p:spTree>
    <p:extLst>
      <p:ext uri="{BB962C8B-B14F-4D97-AF65-F5344CB8AC3E}">
        <p14:creationId xmlns:p14="http://schemas.microsoft.com/office/powerpoint/2010/main" val="3643270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DDDE2-33C7-B352-0325-C38E4808A26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A1B36BD-C8E3-A8FA-1121-7BB8BCF9074A}"/>
              </a:ext>
            </a:extLst>
          </p:cNvPr>
          <p:cNvSpPr>
            <a:spLocks noGrp="1"/>
          </p:cNvSpPr>
          <p:nvPr>
            <p:ph type="title"/>
          </p:nvPr>
        </p:nvSpPr>
        <p:spPr>
          <a:xfrm>
            <a:off x="716663" y="299883"/>
            <a:ext cx="8596668" cy="639098"/>
          </a:xfrm>
        </p:spPr>
        <p:txBody>
          <a:bodyPr>
            <a:normAutofit fontScale="90000"/>
          </a:bodyPr>
          <a:lstStyle/>
          <a:p>
            <a:pPr algn="ctr"/>
            <a:r>
              <a:rPr lang="tr-TR" b="1" dirty="0"/>
              <a:t>MODEL KAVRAMI</a:t>
            </a:r>
            <a:endParaRPr lang="en-US" b="1" dirty="0"/>
          </a:p>
        </p:txBody>
      </p:sp>
      <p:sp>
        <p:nvSpPr>
          <p:cNvPr id="3" name="İçerik Yer Tutucusu 2">
            <a:extLst>
              <a:ext uri="{FF2B5EF4-FFF2-40B4-BE49-F238E27FC236}">
                <a16:creationId xmlns:a16="http://schemas.microsoft.com/office/drawing/2014/main" id="{13AC6110-3578-5A10-1476-4E55AC25306E}"/>
              </a:ext>
            </a:extLst>
          </p:cNvPr>
          <p:cNvSpPr>
            <a:spLocks noGrp="1"/>
          </p:cNvSpPr>
          <p:nvPr>
            <p:ph idx="1"/>
          </p:nvPr>
        </p:nvSpPr>
        <p:spPr>
          <a:xfrm>
            <a:off x="716663" y="1037290"/>
            <a:ext cx="9438005" cy="5078374"/>
          </a:xfrm>
        </p:spPr>
        <p:txBody>
          <a:bodyPr>
            <a:noAutofit/>
          </a:bodyPr>
          <a:lstStyle/>
          <a:p>
            <a:pPr marL="0" indent="0" algn="just">
              <a:buNone/>
            </a:pPr>
            <a:r>
              <a:rPr lang="tr-TR" sz="1700" b="1" dirty="0"/>
              <a:t>Model,  “Resim, heykel vb. yapılırken baka baka benzetilmeye çalışılan nesne veya kimse; «örnek”; “Bir özelliği olan nesne veya kişi”; “biçim”;  “benzer”; “Tasarlanan ürünün tanıtım veya deneme amacıyla üretilen ilk örneği; prototip” (Türk Dil Kurumu Sözlükleri, 2022).</a:t>
            </a:r>
          </a:p>
          <a:p>
            <a:pPr marL="0" indent="0" algn="just">
              <a:buNone/>
            </a:pPr>
            <a:r>
              <a:rPr lang="tr-TR" sz="1700" b="1" dirty="0"/>
              <a:t>«Bir şeyin kopyası, genellikle orijinal nesneden daha küçük»; «Başkalarının kopyalayabileceği bir örnek olarak kullanılabilecek bir metin veya sistem gibi bir şey» (Oxford </a:t>
            </a:r>
            <a:r>
              <a:rPr lang="tr-TR" sz="1700" b="1" dirty="0" err="1"/>
              <a:t>Learner’s</a:t>
            </a:r>
            <a:r>
              <a:rPr lang="tr-TR" sz="1700" b="1" dirty="0"/>
              <a:t> Dictionary, 2025); </a:t>
            </a:r>
          </a:p>
          <a:p>
            <a:pPr marL="0" indent="0" algn="just">
              <a:buNone/>
            </a:pPr>
            <a:r>
              <a:rPr lang="tr-TR" sz="1700" b="1" dirty="0"/>
              <a:t>«Genellikle bir şeyin nasıl çalıştığını veya nasıl göründüğünü göstermek için kullanılan gerçek bir nesnenin daha küçük bir kopyası»; «Diğerlerinin örnek  alabileceği biri veya bir şey», «numune», «örnek», «maket» (Cambridge Dictionary, 2025). Model; «gerçek bir nesneyi ya da durumu temsil etmek üzere çeşitli semboller kullanarak ifade edilmiş nesne ya da durumun temsili bir şekli ve soyutlanmış bir yaklaşımdır». Modeller gerçek durum ya da objelerin temsilcisidir. Model tasarlama ve yapılandırma neyi kesip atacağını; dışarıda bırakacağını bilmeyi gerektiren bir sanattır (</a:t>
            </a:r>
            <a:r>
              <a:rPr lang="en-US" sz="1700" b="1" dirty="0"/>
              <a:t>Anderson</a:t>
            </a:r>
            <a:r>
              <a:rPr lang="tr-TR" sz="1700" b="1" dirty="0"/>
              <a:t> vd.</a:t>
            </a:r>
            <a:r>
              <a:rPr lang="en-US" sz="1700" b="1" dirty="0"/>
              <a:t>, 2008</a:t>
            </a:r>
            <a:r>
              <a:rPr lang="tr-TR" sz="1700" b="1" dirty="0"/>
              <a:t>, </a:t>
            </a:r>
            <a:r>
              <a:rPr lang="en-US" sz="1700" b="1" dirty="0"/>
              <a:t>s.7</a:t>
            </a:r>
            <a:r>
              <a:rPr lang="tr-TR" sz="1700" b="1" dirty="0"/>
              <a:t>)</a:t>
            </a:r>
            <a:r>
              <a:rPr lang="en-US" sz="1700" b="1" dirty="0"/>
              <a:t>.</a:t>
            </a:r>
          </a:p>
          <a:p>
            <a:pPr marL="0" indent="0" algn="just">
              <a:buNone/>
            </a:pPr>
            <a:r>
              <a:rPr lang="tr-TR" sz="1700" b="1" dirty="0"/>
              <a:t>Model, bir kuramı gerçek dünya ile buluşturan, uygulamaya taşıyan deneysel bir araçtır. Aynı zamanda «bir mikro dünya; gerçek sistemin bir kopyasıdır»(</a:t>
            </a:r>
            <a:r>
              <a:rPr lang="en-US" sz="1700" b="1" dirty="0"/>
              <a:t>Richardson, 2009</a:t>
            </a:r>
            <a:r>
              <a:rPr lang="tr-TR" sz="1700" b="1" dirty="0"/>
              <a:t>, </a:t>
            </a:r>
            <a:r>
              <a:rPr lang="en-US" sz="1700" b="1" dirty="0"/>
              <a:t>s.162</a:t>
            </a:r>
            <a:r>
              <a:rPr lang="tr-TR" sz="1700" b="1" dirty="0"/>
              <a:t>).</a:t>
            </a:r>
            <a:endParaRPr lang="tr-TR" sz="2000" b="1" dirty="0"/>
          </a:p>
        </p:txBody>
      </p:sp>
    </p:spTree>
    <p:extLst>
      <p:ext uri="{BB962C8B-B14F-4D97-AF65-F5344CB8AC3E}">
        <p14:creationId xmlns:p14="http://schemas.microsoft.com/office/powerpoint/2010/main" val="3579052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F0404-4F31-E2E8-8169-BAE22109F17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9495AA8-D7FA-9017-57B4-6B824763CC45}"/>
              </a:ext>
            </a:extLst>
          </p:cNvPr>
          <p:cNvSpPr>
            <a:spLocks noGrp="1"/>
          </p:cNvSpPr>
          <p:nvPr>
            <p:ph type="title"/>
          </p:nvPr>
        </p:nvSpPr>
        <p:spPr>
          <a:xfrm>
            <a:off x="1203978" y="162997"/>
            <a:ext cx="8596668" cy="639098"/>
          </a:xfrm>
        </p:spPr>
        <p:txBody>
          <a:bodyPr>
            <a:normAutofit fontScale="90000"/>
          </a:bodyPr>
          <a:lstStyle/>
          <a:p>
            <a:pPr algn="ctr"/>
            <a:r>
              <a:rPr lang="tr-TR" b="1" dirty="0"/>
              <a:t>MODEL KAVRAMI</a:t>
            </a:r>
            <a:br>
              <a:rPr lang="tr-TR" b="1" dirty="0"/>
            </a:br>
            <a:br>
              <a:rPr lang="tr-TR" b="1" dirty="0"/>
            </a:br>
            <a:br>
              <a:rPr lang="tr-TR" b="1" dirty="0"/>
            </a:br>
            <a:br>
              <a:rPr lang="tr-TR" b="1" dirty="0"/>
            </a:br>
            <a:endParaRPr lang="en-US" b="1" dirty="0"/>
          </a:p>
        </p:txBody>
      </p:sp>
      <p:sp>
        <p:nvSpPr>
          <p:cNvPr id="3" name="İçerik Yer Tutucusu 2">
            <a:extLst>
              <a:ext uri="{FF2B5EF4-FFF2-40B4-BE49-F238E27FC236}">
                <a16:creationId xmlns:a16="http://schemas.microsoft.com/office/drawing/2014/main" id="{73550CCE-BC86-3D9E-27EB-E821BAB45C31}"/>
              </a:ext>
            </a:extLst>
          </p:cNvPr>
          <p:cNvSpPr>
            <a:spLocks noGrp="1"/>
          </p:cNvSpPr>
          <p:nvPr>
            <p:ph idx="1"/>
          </p:nvPr>
        </p:nvSpPr>
        <p:spPr>
          <a:xfrm>
            <a:off x="553020" y="802095"/>
            <a:ext cx="10260991" cy="5078374"/>
          </a:xfrm>
        </p:spPr>
        <p:txBody>
          <a:bodyPr>
            <a:noAutofit/>
          </a:bodyPr>
          <a:lstStyle/>
          <a:p>
            <a:pPr marL="0" indent="0" algn="just">
              <a:buNone/>
            </a:pPr>
            <a:r>
              <a:rPr lang="tr-TR" sz="1700" b="1" dirty="0"/>
              <a:t>Modeller, karmaşık ve kavranması zor olguları daha anlaşılır duruma getirmek için kullanılan araçlardır. Kendileri açıklayıcı değildir, ancak kuramları ortaya koymaya, açıklamaya yardımcı olurlar. Grafik ve ilişki temsilleriyle olayları yapılandırıp tartışmayı kolaylaştırırlar. Karmaşık sistemleri yalınlaştırarak anlamamıza destek olurlar; ancak bu süreçte bazı yönleri abartıp, bazılarını yok sayabilirler. Özellikle iletişim gibi karmaşık, gözle görünmeyen süreçlerde faydalıdırlar (Bilginer </a:t>
            </a:r>
            <a:r>
              <a:rPr lang="tr-TR" sz="1700" b="1" dirty="0" err="1"/>
              <a:t>Kucur</a:t>
            </a:r>
            <a:r>
              <a:rPr lang="tr-TR" sz="1700" b="1" dirty="0"/>
              <a:t>, 2019, s. 9).</a:t>
            </a:r>
          </a:p>
          <a:p>
            <a:pPr algn="just"/>
            <a:r>
              <a:rPr lang="tr-TR" sz="1700" b="1" dirty="0"/>
              <a:t>Uçak mühendisi yeni bir kanat için model oluşturur,</a:t>
            </a:r>
          </a:p>
          <a:p>
            <a:pPr algn="just"/>
            <a:r>
              <a:rPr lang="tr-TR" sz="1700" b="1" dirty="0"/>
              <a:t>Kent planlama uzmanı bir kent modeli geliştirir.</a:t>
            </a:r>
          </a:p>
          <a:p>
            <a:pPr algn="just"/>
            <a:r>
              <a:rPr lang="tr-TR" sz="1700" b="1" dirty="0"/>
              <a:t>Muhasebeci para akış için bir model kurar.</a:t>
            </a:r>
          </a:p>
          <a:p>
            <a:pPr algn="just"/>
            <a:r>
              <a:rPr lang="tr-TR" sz="1700" b="1" dirty="0"/>
              <a:t>Yönetici örgüt içi otorite dağılımı için bir model çizer. </a:t>
            </a:r>
          </a:p>
          <a:p>
            <a:pPr algn="just"/>
            <a:r>
              <a:rPr lang="tr-TR" sz="1700" b="1" dirty="0"/>
              <a:t>Fizikçi, olayların matematiksel modellerini yaratır.</a:t>
            </a:r>
          </a:p>
          <a:p>
            <a:pPr algn="just"/>
            <a:r>
              <a:rPr lang="tr-TR" sz="1700" b="1" dirty="0"/>
              <a:t>Psikanalist, düş dünyamızı kendince yorumlayıcı, açıklayıcı modeller kurabilir. </a:t>
            </a:r>
          </a:p>
          <a:p>
            <a:pPr algn="just"/>
            <a:r>
              <a:rPr lang="tr-TR" sz="1700" b="1" dirty="0"/>
              <a:t>Okul yöneticisi, okuldaki düzeni sağlamak,</a:t>
            </a:r>
          </a:p>
          <a:p>
            <a:pPr algn="just"/>
            <a:r>
              <a:rPr lang="tr-TR" sz="1700" b="1" dirty="0"/>
              <a:t>Öğretmen ise sınıf içi etkili iletişimi sağlamak için iletişim modellerinden yararlanır (Williams, </a:t>
            </a:r>
            <a:r>
              <a:rPr lang="tr-TR" sz="1700" b="1" dirty="0" err="1"/>
              <a:t>t.y</a:t>
            </a:r>
            <a:r>
              <a:rPr lang="tr-TR" sz="1700" b="1" dirty="0"/>
              <a:t>.).</a:t>
            </a:r>
            <a:endParaRPr lang="tr-TR" sz="2000" b="1" dirty="0"/>
          </a:p>
        </p:txBody>
      </p:sp>
    </p:spTree>
    <p:extLst>
      <p:ext uri="{BB962C8B-B14F-4D97-AF65-F5344CB8AC3E}">
        <p14:creationId xmlns:p14="http://schemas.microsoft.com/office/powerpoint/2010/main" val="4069610959"/>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5621</TotalTime>
  <Words>3353</Words>
  <Application>Microsoft Office PowerPoint</Application>
  <PresentationFormat>Geniş ekran</PresentationFormat>
  <Paragraphs>171</Paragraphs>
  <Slides>22</Slides>
  <Notes>17</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22</vt:i4>
      </vt:variant>
    </vt:vector>
  </HeadingPairs>
  <TitlesOfParts>
    <vt:vector size="29" baseType="lpstr">
      <vt:lpstr>Arial</vt:lpstr>
      <vt:lpstr>Calibri</vt:lpstr>
      <vt:lpstr>Calibri Light</vt:lpstr>
      <vt:lpstr>Trebuchet MS</vt:lpstr>
      <vt:lpstr>Wingdings 3</vt:lpstr>
      <vt:lpstr>Yüzeyler</vt:lpstr>
      <vt:lpstr>Özel Tasarım</vt:lpstr>
      <vt:lpstr>MEDYA VE İLETİŞİM  4. HAFTA Kuram ve Model Yaklaşımlarıyla Bilimsel Bilgi Üretimi ve  İletişim Kuramlarının Analizi </vt:lpstr>
      <vt:lpstr>KAPSAM</vt:lpstr>
      <vt:lpstr>GİRİŞ</vt:lpstr>
      <vt:lpstr>KURAM KAVRAMI</vt:lpstr>
      <vt:lpstr>KURAMLARIN ÖZELLİKLERİ</vt:lpstr>
      <vt:lpstr>KURAMLARIN ÖZELLİKLERİ</vt:lpstr>
      <vt:lpstr>KURAM ÖRNEKLERİ</vt:lpstr>
      <vt:lpstr>MODEL KAVRAMI</vt:lpstr>
      <vt:lpstr>MODEL KAVRAMI    </vt:lpstr>
      <vt:lpstr>Kuram ile Model Arasındaki Fark</vt:lpstr>
      <vt:lpstr>Kuram ile Model Arasındaki Fark</vt:lpstr>
      <vt:lpstr>İLETİŞİM KURAMLARI ve KİTLE İLETİŞİMİ </vt:lpstr>
      <vt:lpstr>İLETİŞİM KURAMLARI ve KİTLE İLETİŞİMİ </vt:lpstr>
      <vt:lpstr>İLETİŞİM KURAMLARI ve KİTLE İLETİŞİMİ </vt:lpstr>
      <vt:lpstr>İLETİŞİM KURAMLARI ve KİTLE İLETİŞİMİ </vt:lpstr>
      <vt:lpstr>İLETİŞİM KURAMLARI ve KİTLE İLETİŞİMİ </vt:lpstr>
      <vt:lpstr>İLETİŞİM KURAMLARI ve KİTLE İLETİŞİMİ </vt:lpstr>
      <vt:lpstr>İLETİŞİM KURAMLARI ve KİTLE İLETİŞİMİ </vt:lpstr>
      <vt:lpstr>İLETİŞİM KURAMLARI ve KİTLE İLETİŞİMİ </vt:lpstr>
      <vt:lpstr>İLETİŞİM KURAMLARI ve KİTLE İLETİŞİMİ </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2025-08-09T13:00:28Z</dcterms:modified>
</cp:coreProperties>
</file>