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44C5C-0F2E-4295-9129-E1901C1A305F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31CAAA-C161-436D-8A4E-905ADDB9A62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585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15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88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6668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95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035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773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173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0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755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0355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831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714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95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514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30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35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6453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482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513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586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3154F-9BA4-4550-ABD9-82E82BFA381C}" type="datetimeFigureOut">
              <a:rPr lang="tr-TR" smtClean="0"/>
              <a:t>12.05.2026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E6CE0-28B9-42A7-9C12-37A1B9801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211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8.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Belirleyiciler II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1D4ED8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8/14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17320"/>
            <a:ext cx="4846320" cy="8686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7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Yoksulluk, kır-kent, kültür, küreselleşme ve medya</a:t>
            </a:r>
            <a:endParaRPr lang="en-US" sz="2700" dirty="0"/>
          </a:p>
        </p:txBody>
      </p:sp>
      <p:sp>
        <p:nvSpPr>
          <p:cNvPr id="8" name="Text 6"/>
          <p:cNvSpPr/>
          <p:nvPr/>
        </p:nvSpPr>
        <p:spPr>
          <a:xfrm>
            <a:off x="594360" y="2468880"/>
            <a:ext cx="4480560" cy="274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1450" b="1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 sonunda öğrenciler: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685800" y="2852928"/>
            <a:ext cx="5029200" cy="18288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Yoksulluğun sağlık üzerindeki çok boyutlu etkisini açıklar.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Kır-kent yaşam farklarını sağlık hizmeti ve risk bağlamında tartışır.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Kültür, medya ve küreselleşmenin sağlık davranışlarını nasıl etkilediğini değerlendirir.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6400800" y="1517904"/>
            <a:ext cx="1325880" cy="301752"/>
          </a:xfrm>
          <a:prstGeom prst="rect">
            <a:avLst/>
          </a:prstGeom>
          <a:solidFill>
            <a:srgbClr val="DFEAFE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 soru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0" y="1965960"/>
            <a:ext cx="4892040" cy="10058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davranışları yerel kültür, medya ve küresel akışlar içinde nasıl biçimlenir?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400800" y="3429000"/>
            <a:ext cx="1325880" cy="301752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akışı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6492240" y="3886200"/>
            <a:ext cx="4892040" cy="141732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Kısa kavramsal anlatım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Soru-cevap ve örnek tartışması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Küçük grup uygulaması</a:t>
            </a:r>
            <a:endParaRPr lang="en-US" sz="1630" dirty="0"/>
          </a:p>
          <a:p>
            <a:pPr marL="0" indent="0" algn="l">
              <a:buNone/>
            </a:pPr>
            <a:r>
              <a:rPr lang="en-US" sz="163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Haftalık özet ve kapanış sorusu</a:t>
            </a:r>
            <a:endParaRPr lang="en-US" sz="1630" dirty="0"/>
          </a:p>
        </p:txBody>
      </p:sp>
    </p:spTree>
    <p:extLst>
      <p:ext uri="{BB962C8B-B14F-4D97-AF65-F5344CB8AC3E}">
        <p14:creationId xmlns:p14="http://schemas.microsoft.com/office/powerpoint/2010/main" val="3410274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8.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 haritası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8/14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594360" y="1463040"/>
            <a:ext cx="2971800" cy="141732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Yoksulluk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Gelir yetersizliğinin yanı sıra barınma, eğitim ve sağlık kaynaklarından yoksunluktur.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4160520" y="1463040"/>
            <a:ext cx="2971800" cy="1417320"/>
          </a:xfrm>
          <a:prstGeom prst="rect">
            <a:avLst/>
          </a:prstGeom>
          <a:solidFill>
            <a:srgbClr val="EDE9FE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Kır-kent farkı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Hizmete erişim, ulaşım, çevresel risk ve sosyal destek örüntülerindeki farklılıktır.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726680" y="1463040"/>
            <a:ext cx="2971800" cy="1417320"/>
          </a:xfrm>
          <a:prstGeom prst="rect">
            <a:avLst/>
          </a:prstGeom>
          <a:solidFill>
            <a:srgbClr val="DCFCE7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Kültürel değer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Sağlık, hastalık ve tedaviye ilişkin kabul görmüş inanç ve uygulamalardır.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3794760"/>
            <a:ext cx="2971800" cy="1417320"/>
          </a:xfrm>
          <a:prstGeom prst="rect">
            <a:avLst/>
          </a:prstGeom>
          <a:solidFill>
            <a:srgbClr val="FEF3C7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Alışkanlık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Gündelik yaşam içinde tekrarlanan davranış kalıplarıdır.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4160520" y="3794760"/>
            <a:ext cx="2971800" cy="1417320"/>
          </a:xfrm>
          <a:prstGeom prst="rect">
            <a:avLst/>
          </a:prstGeom>
          <a:solidFill>
            <a:srgbClr val="FFE4E6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Küreselleşme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İnsan, bilgi, ürün ve risklerin sınır ötesi dolaşımıdır.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7726680" y="3794760"/>
            <a:ext cx="2971800" cy="1417320"/>
          </a:xfrm>
          <a:prstGeom prst="rect">
            <a:avLst/>
          </a:prstGeom>
          <a:solidFill>
            <a:srgbClr val="D9F3EE"/>
          </a:solidFill>
          <a:ln w="12700">
            <a:solidFill>
              <a:srgbClr val="1D4ED8">
                <a:alpha val="70000"/>
              </a:srgbClr>
            </a:solidFill>
          </a:ln>
        </p:spPr>
        <p:txBody>
          <a:bodyPr wrap="square" lIns="1524" tIns="1524" rIns="1524" bIns="1524" rtlCol="0" anchor="ctr">
            <a:normAutofit/>
          </a:bodyPr>
          <a:lstStyle/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Medya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bilgisini, risk algısını ve beden normlarını dolaşıma sokar.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914400" y="5532120"/>
            <a:ext cx="1033272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Kavramlar arası ilişkiyi kurarken tekil davranış yerine toplumsal bağlamı düşünün.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1700094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8.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Yerel ve küresel belirleyiciler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8/14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206240" cy="9144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kararları yalnızca bilgiyle değil; kaynak, kültür, çevre ve medya ile şekillenir.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777240" y="2606040"/>
            <a:ext cx="4800600" cy="2468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Yoksulluk, kronik stres ve sağlıksız çevre koşullarıyla ilişkilidir.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Kırsal alanlarda mesafe ve uzman hizmete erişim kritik olabilir.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Kültürel inanışlar tedavi arama ve bakım süreçlerini etkiler.</a:t>
            </a:r>
            <a:endParaRPr lang="en-US" sz="1720" dirty="0"/>
          </a:p>
          <a:p>
            <a:pPr marL="0" indent="0" algn="l">
              <a:buNone/>
            </a:pPr>
            <a:r>
              <a:rPr lang="en-US" sz="172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Medya, riskleri büyütebilir, görünmez kılabilir veya ticari mesajlarla dönüştürebilir.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71600" cy="292608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Ders notu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83664"/>
            <a:ext cx="4846320" cy="12801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8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Medya okuryazarlığı, sağlık okuryazarlığının güncel bir parçası haline gelmiştir.</a:t>
            </a:r>
            <a:endParaRPr lang="en-US" sz="182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Tartışma için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00800" y="4160520"/>
            <a:ext cx="4846320" cy="11430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t">
            <a:normAutofit/>
          </a:bodyPr>
          <a:lstStyle/>
          <a:p>
            <a:pPr marL="0" indent="0" algn="l">
              <a:buNone/>
            </a:pPr>
            <a:r>
              <a:rPr lang="en-US" sz="17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 bilgisinin sosyal medyada hızla yayılması hangi yarar ve riskleri doğurabilir?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902028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8.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Sağlık bilgisinin dolaşımı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8/14</a:t>
            </a:r>
            <a:endParaRPr lang="en-US" sz="750" dirty="0"/>
          </a:p>
        </p:txBody>
      </p:sp>
      <p:sp>
        <p:nvSpPr>
          <p:cNvPr id="7" name="Shape 5"/>
          <p:cNvSpPr/>
          <p:nvPr/>
        </p:nvSpPr>
        <p:spPr>
          <a:xfrm>
            <a:off x="2331720" y="3337560"/>
            <a:ext cx="1234440" cy="0"/>
          </a:xfrm>
          <a:prstGeom prst="line">
            <a:avLst/>
          </a:prstGeom>
          <a:noFill/>
          <a:ln w="25400">
            <a:solidFill>
              <a:srgbClr val="1D4ED8"/>
            </a:solidFill>
            <a:prstDash val="solid"/>
            <a:headEnd type="none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5166360" y="3337560"/>
            <a:ext cx="1234440" cy="0"/>
          </a:xfrm>
          <a:prstGeom prst="line">
            <a:avLst/>
          </a:prstGeom>
          <a:noFill/>
          <a:ln w="25400">
            <a:solidFill>
              <a:srgbClr val="1D4ED8"/>
            </a:solidFill>
            <a:prstDash val="solid"/>
            <a:headEnd type="none"/>
            <a:tailEnd type="triangle"/>
          </a:ln>
        </p:spPr>
      </p:sp>
      <p:sp>
        <p:nvSpPr>
          <p:cNvPr id="9" name="Shape 7"/>
          <p:cNvSpPr/>
          <p:nvPr/>
        </p:nvSpPr>
        <p:spPr>
          <a:xfrm>
            <a:off x="8001000" y="3337560"/>
            <a:ext cx="1234440" cy="0"/>
          </a:xfrm>
          <a:prstGeom prst="line">
            <a:avLst/>
          </a:prstGeom>
          <a:noFill/>
          <a:ln w="25400">
            <a:solidFill>
              <a:srgbClr val="1D4ED8"/>
            </a:solidFill>
            <a:prstDash val="solid"/>
            <a:headEnd type="none"/>
            <a:tailEnd type="triangle"/>
          </a:ln>
        </p:spPr>
      </p:sp>
      <p:sp>
        <p:nvSpPr>
          <p:cNvPr id="10" name="Text 8"/>
          <p:cNvSpPr/>
          <p:nvPr/>
        </p:nvSpPr>
        <p:spPr>
          <a:xfrm>
            <a:off x="685800" y="3063240"/>
            <a:ext cx="1783080" cy="8229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Yerel kültür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anlam</a:t>
            </a:r>
            <a:endParaRPr lang="en-US" sz="1280" dirty="0"/>
          </a:p>
        </p:txBody>
      </p:sp>
      <p:sp>
        <p:nvSpPr>
          <p:cNvPr id="11" name="Text 9"/>
          <p:cNvSpPr/>
          <p:nvPr/>
        </p:nvSpPr>
        <p:spPr>
          <a:xfrm>
            <a:off x="3520440" y="3063240"/>
            <a:ext cx="1783080" cy="822960"/>
          </a:xfrm>
          <a:prstGeom prst="rect">
            <a:avLst/>
          </a:prstGeom>
          <a:solidFill>
            <a:srgbClr val="EDE9FE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Medya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mesaj</a:t>
            </a:r>
            <a:endParaRPr lang="en-US" sz="1280" dirty="0"/>
          </a:p>
        </p:txBody>
      </p:sp>
      <p:sp>
        <p:nvSpPr>
          <p:cNvPr id="12" name="Text 10"/>
          <p:cNvSpPr/>
          <p:nvPr/>
        </p:nvSpPr>
        <p:spPr>
          <a:xfrm>
            <a:off x="6355080" y="3063240"/>
            <a:ext cx="1783080" cy="822960"/>
          </a:xfrm>
          <a:prstGeom prst="rect">
            <a:avLst/>
          </a:prstGeom>
          <a:solidFill>
            <a:srgbClr val="DCFCE7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Küresel akış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ürün/risk</a:t>
            </a:r>
            <a:endParaRPr lang="en-US" sz="1280" dirty="0"/>
          </a:p>
        </p:txBody>
      </p:sp>
      <p:sp>
        <p:nvSpPr>
          <p:cNvPr id="13" name="Text 11"/>
          <p:cNvSpPr/>
          <p:nvPr/>
        </p:nvSpPr>
        <p:spPr>
          <a:xfrm>
            <a:off x="9189720" y="3063240"/>
            <a:ext cx="1783080" cy="822960"/>
          </a:xfrm>
          <a:prstGeom prst="rect">
            <a:avLst/>
          </a:prstGeom>
          <a:solidFill>
            <a:srgbClr val="FEF3C7"/>
          </a:solidFill>
          <a:ln w="12700">
            <a:solidFill>
              <a:srgbClr val="1D4ED8"/>
            </a:solidFill>
          </a:ln>
        </p:spPr>
        <p:txBody>
          <a:bodyPr wrap="square" lIns="635" tIns="635" rIns="635" bIns="635" rtlCol="0" anchor="ctr">
            <a:normAutofit/>
          </a:bodyPr>
          <a:lstStyle/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Davranış</a:t>
            </a:r>
            <a:endParaRPr lang="en-US" sz="1280" dirty="0"/>
          </a:p>
          <a:p>
            <a:pPr marL="0" indent="0" algn="ctr">
              <a:buNone/>
            </a:pPr>
            <a:r>
              <a:rPr lang="en-US" sz="12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tercih</a:t>
            </a:r>
            <a:endParaRPr lang="en-US" sz="1280" dirty="0"/>
          </a:p>
        </p:txBody>
      </p:sp>
      <p:sp>
        <p:nvSpPr>
          <p:cNvPr id="14" name="Text 12"/>
          <p:cNvSpPr/>
          <p:nvPr/>
        </p:nvSpPr>
        <p:spPr>
          <a:xfrm>
            <a:off x="731520" y="1417320"/>
            <a:ext cx="10698480" cy="9601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21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Kültür ve medya, insanların neyi riskli, neyi güvenilir ve neyi normal gördüğünü etkiler.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960120" y="4572000"/>
            <a:ext cx="10058400" cy="11430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Kültür, tedaviyi reddetme değil; anlamlandırma çerçevesi olarak ele alınmalıdır.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Küreselleşme hem bilgiye erişimi hem de yeni sağlık risklerini artırabilir.</a:t>
            </a:r>
            <a:endParaRPr lang="en-US" sz="1680" dirty="0"/>
          </a:p>
          <a:p>
            <a:pPr marL="0" indent="0" algn="l">
              <a:buNone/>
            </a:pPr>
            <a:r>
              <a:rPr lang="en-US" sz="168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Medya temsil biçimleri risk algısını ve güveni etkiler.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3469710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8.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Vaka üzerinden düşünme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8/14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234440" cy="292608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Kısa vaka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685800" y="1874520"/>
            <a:ext cx="5029200" cy="21945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1524" tIns="1524" rIns="1524" bIns="1524" rtlCol="0" anchor="t">
            <a:normAutofit/>
          </a:bodyPr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Sosyal medyada yayılan bir “mucize tedavi” videosu, bazı kişilerin hekim önerisini ertelemesine yol açıyor.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60020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Analiz soruları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74520"/>
            <a:ext cx="4937760" cy="24231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Bu vakada medya hangi rolü oynuyor?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Kültürel inanışlar ve güven ilişkileri nasıl devreye girebilir?</a:t>
            </a:r>
            <a:endParaRPr lang="en-US" sz="1700" dirty="0"/>
          </a:p>
          <a:p>
            <a:pPr marL="0" indent="0" algn="l">
              <a:buNone/>
            </a:pPr>
            <a:r>
              <a:rPr lang="en-US" sz="17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Sağlık okuryazarlığı nasıl desteklenebilir?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960120" y="4983480"/>
            <a:ext cx="101498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68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Amaç: olayı bireysel kusur diliyle değil; statü, rol, kültür, kurum ve eşitsizlik ilişkileriyle tartışmak.</a:t>
            </a:r>
            <a:endParaRPr lang="en-US" sz="1680" dirty="0"/>
          </a:p>
        </p:txBody>
      </p:sp>
    </p:spTree>
    <p:extLst>
      <p:ext uri="{BB962C8B-B14F-4D97-AF65-F5344CB8AC3E}">
        <p14:creationId xmlns:p14="http://schemas.microsoft.com/office/powerpoint/2010/main" val="3392766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8.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Grup çalışması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8/14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10789920" cy="5943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Medya mesajı sağlık sosyolojisi analizi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86868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sağlık içerikli medya mesajı seçin.</a:t>
            </a:r>
            <a:endParaRPr lang="en-US" sz="1540" dirty="0"/>
          </a:p>
        </p:txBody>
      </p:sp>
      <p:sp>
        <p:nvSpPr>
          <p:cNvPr id="10" name="Text 8"/>
          <p:cNvSpPr/>
          <p:nvPr/>
        </p:nvSpPr>
        <p:spPr>
          <a:xfrm>
            <a:off x="365760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65760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Mesajın hedeflediği korku, umut veya normu belirleyin.</a:t>
            </a:r>
            <a:endParaRPr lang="en-US" sz="1540" dirty="0"/>
          </a:p>
        </p:txBody>
      </p:sp>
      <p:sp>
        <p:nvSpPr>
          <p:cNvPr id="12" name="Text 10"/>
          <p:cNvSpPr/>
          <p:nvPr/>
        </p:nvSpPr>
        <p:spPr>
          <a:xfrm>
            <a:off x="644652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44652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Hangi sosyal grupları daha çok etkileyebileceğini tartışın.</a:t>
            </a:r>
            <a:endParaRPr lang="en-US" sz="1540" dirty="0"/>
          </a:p>
        </p:txBody>
      </p:sp>
      <p:sp>
        <p:nvSpPr>
          <p:cNvPr id="14" name="Text 12"/>
          <p:cNvSpPr/>
          <p:nvPr/>
        </p:nvSpPr>
        <p:spPr>
          <a:xfrm>
            <a:off x="9235440" y="2514600"/>
            <a:ext cx="502920" cy="502920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9235440" y="3246120"/>
            <a:ext cx="219456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EF5"/>
            </a:solidFill>
          </a:ln>
        </p:spPr>
        <p:txBody>
          <a:bodyPr wrap="square" lIns="1143" tIns="1143" rIns="1143" bIns="1143" rtlCol="0" anchor="t">
            <a:normAutofit/>
          </a:bodyPr>
          <a:lstStyle/>
          <a:p>
            <a:pPr marL="0" indent="0" algn="l">
              <a:buNone/>
            </a:pPr>
            <a:r>
              <a:rPr lang="en-US" sz="154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Daha sorumlu bir mesaj taslağı yazın.</a:t>
            </a:r>
            <a:endParaRPr lang="en-US" sz="1540" dirty="0"/>
          </a:p>
        </p:txBody>
      </p:sp>
      <p:sp>
        <p:nvSpPr>
          <p:cNvPr id="16" name="Text 14"/>
          <p:cNvSpPr/>
          <p:nvPr/>
        </p:nvSpPr>
        <p:spPr>
          <a:xfrm>
            <a:off x="1143000" y="5257800"/>
            <a:ext cx="9875520" cy="411480"/>
          </a:xfrm>
          <a:prstGeom prst="rect">
            <a:avLst/>
          </a:prstGeom>
          <a:solidFill>
            <a:srgbClr val="DCFCE7"/>
          </a:solidFill>
          <a:ln/>
        </p:spPr>
        <p:txBody>
          <a:bodyPr wrap="square" lIns="381" tIns="381" rIns="381" bIns="381" rtlCol="0" anchor="t">
            <a:normAutofit/>
          </a:bodyPr>
          <a:lstStyle/>
          <a:p>
            <a:pPr marL="0" indent="0" algn="ctr">
              <a:buNone/>
            </a:pPr>
            <a:r>
              <a:rPr lang="en-US" sz="17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Teslim: Riskli mesaj analizi + alternatif mesaj önerisi</a:t>
            </a:r>
            <a:endParaRPr lang="en-US" sz="1750" dirty="0"/>
          </a:p>
        </p:txBody>
      </p:sp>
    </p:spTree>
    <p:extLst>
      <p:ext uri="{BB962C8B-B14F-4D97-AF65-F5344CB8AC3E}">
        <p14:creationId xmlns:p14="http://schemas.microsoft.com/office/powerpoint/2010/main" val="1573147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8.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Soru-cevap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8/14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5212080" cy="45720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35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Düşün — Tartış — Paylaş</a:t>
            </a:r>
            <a:endParaRPr lang="en-US" sz="235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4800600" cy="123444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Yoksulluk sağlık üzerinde hangi mekanizmalarla etkilidir?</a:t>
            </a:r>
            <a:endParaRPr lang="en-US" sz="1720" dirty="0"/>
          </a:p>
        </p:txBody>
      </p:sp>
      <p:sp>
        <p:nvSpPr>
          <p:cNvPr id="9" name="Text 7"/>
          <p:cNvSpPr/>
          <p:nvPr/>
        </p:nvSpPr>
        <p:spPr>
          <a:xfrm>
            <a:off x="6400800" y="2148840"/>
            <a:ext cx="4800600" cy="1234440"/>
          </a:xfrm>
          <a:prstGeom prst="rect">
            <a:avLst/>
          </a:prstGeom>
          <a:solidFill>
            <a:srgbClr val="EDE9FE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Kır ve kentte sağlık hizmeti erişimi nasıl farklılaşabilir?</a:t>
            </a:r>
            <a:endParaRPr lang="en-US" sz="1720" dirty="0"/>
          </a:p>
        </p:txBody>
      </p:sp>
      <p:sp>
        <p:nvSpPr>
          <p:cNvPr id="10" name="Text 8"/>
          <p:cNvSpPr/>
          <p:nvPr/>
        </p:nvSpPr>
        <p:spPr>
          <a:xfrm>
            <a:off x="777240" y="4160520"/>
            <a:ext cx="4800600" cy="1234440"/>
          </a:xfrm>
          <a:prstGeom prst="rect">
            <a:avLst/>
          </a:prstGeom>
          <a:solidFill>
            <a:srgbClr val="DCFCE7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Kültürel değerler tedavi aramayı nasıl etkiler?</a:t>
            </a:r>
            <a:endParaRPr lang="en-US" sz="1720" dirty="0"/>
          </a:p>
        </p:txBody>
      </p:sp>
      <p:sp>
        <p:nvSpPr>
          <p:cNvPr id="11" name="Text 9"/>
          <p:cNvSpPr/>
          <p:nvPr/>
        </p:nvSpPr>
        <p:spPr>
          <a:xfrm>
            <a:off x="6400800" y="4160520"/>
            <a:ext cx="4800600" cy="1234440"/>
          </a:xfrm>
          <a:prstGeom prst="rect">
            <a:avLst/>
          </a:prstGeom>
          <a:solidFill>
            <a:srgbClr val="FEF3C7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172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Medya sağlık risk algısını nasıl biçimlendirir?</a:t>
            </a:r>
            <a:endParaRPr lang="en-US" sz="1720" dirty="0"/>
          </a:p>
        </p:txBody>
      </p:sp>
      <p:sp>
        <p:nvSpPr>
          <p:cNvPr id="12" name="Text 10"/>
          <p:cNvSpPr/>
          <p:nvPr/>
        </p:nvSpPr>
        <p:spPr>
          <a:xfrm>
            <a:off x="914400" y="5806440"/>
            <a:ext cx="10241280" cy="320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ctr">
              <a:buNone/>
            </a:pPr>
            <a:r>
              <a:rPr lang="en-US" sz="1580" dirty="0">
                <a:solidFill>
                  <a:srgbClr val="50607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Kural: Cevap verirken en az bir kavram, bir örnek ve bir karşı-argüman kullanın.</a:t>
            </a:r>
            <a:endParaRPr lang="en-US" sz="1580" dirty="0"/>
          </a:p>
        </p:txBody>
      </p:sp>
    </p:spTree>
    <p:extLst>
      <p:ext uri="{BB962C8B-B14F-4D97-AF65-F5344CB8AC3E}">
        <p14:creationId xmlns:p14="http://schemas.microsoft.com/office/powerpoint/2010/main" val="13391042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28600"/>
            <a:ext cx="3291840" cy="25603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SAĞLIK SOSYOLOJİSİ  •  8. HAFTA</a:t>
            </a:r>
            <a:endParaRPr lang="en-US" sz="850" dirty="0"/>
          </a:p>
        </p:txBody>
      </p:sp>
      <p:sp>
        <p:nvSpPr>
          <p:cNvPr id="3" name="Text 1"/>
          <p:cNvSpPr/>
          <p:nvPr/>
        </p:nvSpPr>
        <p:spPr>
          <a:xfrm>
            <a:off x="502920" y="530352"/>
            <a:ext cx="10927080" cy="5029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35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Özet ve kapanış</a:t>
            </a:r>
            <a:endParaRPr lang="en-US" sz="2350" dirty="0"/>
          </a:p>
        </p:txBody>
      </p:sp>
      <p:sp>
        <p:nvSpPr>
          <p:cNvPr id="4" name="Shape 2"/>
          <p:cNvSpPr/>
          <p:nvPr/>
        </p:nvSpPr>
        <p:spPr>
          <a:xfrm>
            <a:off x="502920" y="1133856"/>
            <a:ext cx="11155680" cy="0"/>
          </a:xfrm>
          <a:prstGeom prst="line">
            <a:avLst/>
          </a:prstGeom>
          <a:noFill/>
          <a:ln w="15240">
            <a:solidFill>
              <a:srgbClr val="333333">
                <a:alpha val="85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6528816"/>
            <a:ext cx="548640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750" dirty="0">
                <a:solidFill>
                  <a:srgbClr val="506070"/>
                </a:solidFill>
              </a:rPr>
              <a:t>Özgün ders materyali • Telifli görsel içermez</a:t>
            </a:r>
            <a:endParaRPr lang="en-US" sz="750" dirty="0"/>
          </a:p>
        </p:txBody>
      </p:sp>
      <p:sp>
        <p:nvSpPr>
          <p:cNvPr id="6" name="Text 4"/>
          <p:cNvSpPr/>
          <p:nvPr/>
        </p:nvSpPr>
        <p:spPr>
          <a:xfrm>
            <a:off x="11064240" y="6528816"/>
            <a:ext cx="594360" cy="201168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506070"/>
                </a:solidFill>
              </a:rPr>
              <a:t>8/14</a:t>
            </a:r>
            <a:endParaRPr lang="en-US" sz="750" dirty="0"/>
          </a:p>
        </p:txBody>
      </p:sp>
      <p:sp>
        <p:nvSpPr>
          <p:cNvPr id="7" name="Text 5"/>
          <p:cNvSpPr/>
          <p:nvPr/>
        </p:nvSpPr>
        <p:spPr>
          <a:xfrm>
            <a:off x="685800" y="1417320"/>
            <a:ext cx="493776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 haftadan kalan üç fikir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2057400"/>
            <a:ext cx="5029200" cy="21945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Yoksulluk ve çevresel koşullar sağlık risklerini yoğunlaştırır.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Kültür ve medya sağlık davranışlarını anlamada merkezi kavramlardır.</a:t>
            </a:r>
            <a:endParaRPr lang="en-US" sz="1800" dirty="0"/>
          </a:p>
          <a:p>
            <a:pPr marL="0" indent="0" algn="l">
              <a:buNone/>
            </a:pPr>
            <a:r>
              <a:rPr lang="en-US" sz="180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Küreselleşme sağlık bilgisini ve sağlık risklerini birlikte dolaşıma sokar.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1417320"/>
            <a:ext cx="1325880" cy="292608"/>
          </a:xfrm>
          <a:prstGeom prst="rect">
            <a:avLst/>
          </a:prstGeom>
          <a:solidFill>
            <a:srgbClr val="1D4ED8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Çıkış bileti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6400800" y="1892808"/>
            <a:ext cx="4800600" cy="1051560"/>
          </a:xfrm>
          <a:prstGeom prst="rect">
            <a:avLst/>
          </a:prstGeom>
          <a:solidFill>
            <a:srgbClr val="DFEAFE"/>
          </a:solidFill>
          <a:ln w="12700">
            <a:solidFill>
              <a:srgbClr val="1D4ED8"/>
            </a:solidFill>
          </a:ln>
        </p:spPr>
        <p:txBody>
          <a:bodyPr wrap="square" lIns="1270" tIns="1270" rIns="1270" bIns="1270" rtlCol="0" anchor="t">
            <a:normAutofit/>
          </a:bodyPr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medya sağlık mesajında gördüğünüz sosyolojik problemi tek cümleyle yazın.</a:t>
            </a:r>
            <a:endParaRPr lang="en-US" sz="2100" dirty="0"/>
          </a:p>
        </p:txBody>
      </p:sp>
      <p:sp>
        <p:nvSpPr>
          <p:cNvPr id="11" name="Text 9"/>
          <p:cNvSpPr/>
          <p:nvPr/>
        </p:nvSpPr>
        <p:spPr>
          <a:xfrm>
            <a:off x="6400800" y="3657600"/>
            <a:ext cx="2194560" cy="292608"/>
          </a:xfrm>
          <a:prstGeom prst="rect">
            <a:avLst/>
          </a:prstGeom>
          <a:solidFill>
            <a:srgbClr val="E8EEF5"/>
          </a:solidFill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D4ED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Bir sonraki haftaya hazırlık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92240" y="4114800"/>
            <a:ext cx="4754880" cy="123444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Beden, sağlık ve toplum konusuna geçeceğiz.</a:t>
            </a:r>
            <a:endParaRPr lang="en-US" sz="1650" dirty="0"/>
          </a:p>
          <a:p>
            <a:pPr marL="0" indent="0" algn="l">
              <a:buNone/>
            </a:pPr>
            <a:r>
              <a:rPr lang="en-US" sz="1650" dirty="0">
                <a:solidFill>
                  <a:srgbClr val="1720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Bedenin nasıl “normal”, “sağlıklı” veya “riskli” olarak tanımlandığını gözlemleyin.</a:t>
            </a:r>
            <a:endParaRPr lang="en-US" sz="1650" dirty="0"/>
          </a:p>
        </p:txBody>
      </p:sp>
    </p:spTree>
    <p:extLst>
      <p:ext uri="{BB962C8B-B14F-4D97-AF65-F5344CB8AC3E}">
        <p14:creationId xmlns:p14="http://schemas.microsoft.com/office/powerpoint/2010/main" val="2246845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710</Words>
  <Application>Microsoft Office PowerPoint</Application>
  <PresentationFormat>Geniş ekran</PresentationFormat>
  <Paragraphs>118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 Aslan</dc:creator>
  <cp:lastModifiedBy>Harun Aslan</cp:lastModifiedBy>
  <cp:revision>1</cp:revision>
  <dcterms:created xsi:type="dcterms:W3CDTF">2026-05-12T20:28:29Z</dcterms:created>
  <dcterms:modified xsi:type="dcterms:W3CDTF">2026-05-12T20:29:04Z</dcterms:modified>
</cp:coreProperties>
</file>