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6738" y="3317940"/>
            <a:ext cx="6423025" cy="22894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33475" y="6052397"/>
            <a:ext cx="5289550" cy="27295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2017/8/7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2017/8/7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478462" y="665074"/>
            <a:ext cx="1700213" cy="141939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77825" y="665074"/>
            <a:ext cx="4974696" cy="141939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2017/8/7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2017/8/7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911" y="6863339"/>
            <a:ext cx="6423025" cy="21213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6911" y="4526937"/>
            <a:ext cx="6423025" cy="233640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2017/8/7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77825" y="3881643"/>
            <a:ext cx="3337454" cy="109773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841221" y="3881643"/>
            <a:ext cx="3337454" cy="109773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2017/8/7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7825" y="427724"/>
            <a:ext cx="6800850" cy="178011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7825" y="2390796"/>
            <a:ext cx="3338766" cy="9963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77825" y="3387168"/>
            <a:ext cx="3338766" cy="6153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838598" y="2390796"/>
            <a:ext cx="3340078" cy="9963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838598" y="3387168"/>
            <a:ext cx="3340078" cy="6153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2017/8/7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2017/8/7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2017/8/7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7826" y="425251"/>
            <a:ext cx="2486036" cy="18097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4382" y="425251"/>
            <a:ext cx="4224293" cy="91156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77826" y="2235036"/>
            <a:ext cx="2486036" cy="73058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2017/8/7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1127" y="7476490"/>
            <a:ext cx="4533900" cy="8826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81127" y="954340"/>
            <a:ext cx="4533900" cy="64084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81127" y="8359132"/>
            <a:ext cx="4533900" cy="1253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2017/8/7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77825" y="427724"/>
            <a:ext cx="6800850" cy="1780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7825" y="2492164"/>
            <a:ext cx="6800850" cy="704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77825" y="9899428"/>
            <a:ext cx="1763183" cy="56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8ABE9-0A68-4FC2-84A1-A94E2C6093BF}" type="datetimeFigureOut">
              <a:rPr lang="zh-CN" altLang="en-US" smtClean="0"/>
              <a:pPr/>
              <a:t>2017/8/7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581804" y="9899428"/>
            <a:ext cx="2392892" cy="56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15492" y="9899428"/>
            <a:ext cx="1763183" cy="56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3000" y="2095500"/>
            <a:ext cx="4330700" cy="622300"/>
          </a:xfrm>
          <a:prstGeom prst="rect">
            <a:avLst/>
          </a:prstGeom>
        </p:spPr>
      </p:pic>
      <p:pic>
        <p:nvPicPr>
          <p:cNvPr id="3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9968" y="1901952"/>
            <a:ext cx="5257800" cy="1170432"/>
          </a:xfrm>
          <a:prstGeom prst="rect">
            <a:avLst/>
          </a:prstGeom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500" y="2755900"/>
            <a:ext cx="7480300" cy="520700"/>
          </a:xfrm>
          <a:prstGeom prst="rect">
            <a:avLst/>
          </a:prstGeom>
        </p:spPr>
      </p:pic>
      <p:pic>
        <p:nvPicPr>
          <p:cNvPr id="5" name="Imag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344" y="2578608"/>
            <a:ext cx="8394191" cy="1161288"/>
          </a:xfrm>
          <a:prstGeom prst="rect">
            <a:avLst/>
          </a:prstGeom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3024" y="2578608"/>
            <a:ext cx="850391" cy="1161288"/>
          </a:xfrm>
          <a:prstGeom prst="rect">
            <a:avLst/>
          </a:prstGeom>
        </p:spPr>
      </p:pic>
      <p:pic>
        <p:nvPicPr>
          <p:cNvPr id="7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63700" y="3543300"/>
            <a:ext cx="5765800" cy="406400"/>
          </a:xfrm>
          <a:prstGeom prst="rect">
            <a:avLst/>
          </a:prstGeom>
        </p:spPr>
      </p:pic>
      <p:pic>
        <p:nvPicPr>
          <p:cNvPr id="8" name="Imag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25879" y="3246120"/>
            <a:ext cx="6656832" cy="1170432"/>
          </a:xfrm>
          <a:prstGeom prst="rect">
            <a:avLst/>
          </a:prstGeom>
        </p:spPr>
      </p:pic>
      <p:pic>
        <p:nvPicPr>
          <p:cNvPr id="9" name="Image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87700" y="4102100"/>
            <a:ext cx="2755900" cy="635000"/>
          </a:xfrm>
          <a:prstGeom prst="rect">
            <a:avLst/>
          </a:prstGeom>
        </p:spPr>
      </p:pic>
      <p:pic>
        <p:nvPicPr>
          <p:cNvPr id="10" name="Image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16352" y="3922776"/>
            <a:ext cx="3502152" cy="1170432"/>
          </a:xfrm>
          <a:prstGeom prst="rect">
            <a:avLst/>
          </a:prstGeom>
        </p:spPr>
      </p:pic>
      <p:pic>
        <p:nvPicPr>
          <p:cNvPr id="11" name="Image 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50992" y="3904488"/>
            <a:ext cx="832104" cy="11612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23892"/>
            <a:ext cx="8095494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M.Ö. 200 yıllarında Hipokrates’in çalışmalarını daha geliştiren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059172"/>
            <a:ext cx="809777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>
                <a:solidFill>
                  <a:srgbClr val="090000"/>
                </a:solidFill>
                <a:latin typeface="Times New Roman"/>
              </a:rPr>
              <a:t>Nicander, kurşun koliği ve kurşun anemisini incelemiş ve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394706"/>
            <a:ext cx="440983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bunların özelliklerini tanımlamıştır.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3065266"/>
            <a:ext cx="809818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Bu dönemde yapılan çalışmalar sağlık ve güvenlik sorunlarının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400546"/>
            <a:ext cx="809639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saptanması ve tanımı ile sınırlı kalmamış, zararlı etkilerden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735921"/>
            <a:ext cx="8096651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korunma yöntemleri de geliştirilmiştir. Nitekim M.S. 23 ile 79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4071487"/>
            <a:ext cx="809614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yılları arasında yaşamış olan Plini, çalışma ortamındaki tehlikeli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341" y="4406767"/>
            <a:ext cx="809589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tozlara karşı çalışanların korunması amacıyla maske yerine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341" y="4742047"/>
            <a:ext cx="6880495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geçmek üzere başlarına torba geçirmelerini önermiştir.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3341" y="5412600"/>
            <a:ext cx="8096418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>
                <a:solidFill>
                  <a:srgbClr val="090000"/>
                </a:solidFill>
                <a:latin typeface="Times New Roman"/>
              </a:rPr>
              <a:t>Juvenal ise, özellikle demircilerde görülen göz yakınmaları ve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3341" y="5748166"/>
            <a:ext cx="809707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göz hastalıklarının yapılan işten kaynaklandığını, sürekli olarak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23341" y="6083446"/>
            <a:ext cx="7194439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ayakta çalışanlarda varislerin oluşabileceğini açıklamıştır.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8695" y="4215384"/>
            <a:ext cx="3017520" cy="1993392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17542"/>
            <a:ext cx="809556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1473 yılında kuyumcularla ilgili bazı hastalıkları inceleyen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052790"/>
            <a:ext cx="8020813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>
                <a:solidFill>
                  <a:srgbClr val="090000"/>
                </a:solidFill>
                <a:latin typeface="Times New Roman"/>
              </a:rPr>
              <a:t>Urlich Ellenbrong yalnızca izlenimlerini bildirmekle yetinmiştir.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723636"/>
            <a:ext cx="809831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Daha sonraları ise, çalışanların sağlık ve güvenlik sorunlarının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3058916"/>
            <a:ext cx="597378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çözümünde, Paracelsus, Acricola ve Ramazzini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394196"/>
            <a:ext cx="5821090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önemli çalışmalarda bulunmuşlar ve sorunların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729730"/>
            <a:ext cx="384748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çözümüne katkı sağlamışlardır.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20844"/>
            <a:ext cx="809624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1493 ile 1541 yılları arasında yaşayan Alman düşünür ve hekimi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056124"/>
            <a:ext cx="8096568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>
                <a:solidFill>
                  <a:srgbClr val="090000"/>
                </a:solidFill>
                <a:latin typeface="Times New Roman"/>
              </a:rPr>
              <a:t>Paraselsus Basel Üniversitesi’nde verdiği derslerle, tıpta yeni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391404"/>
            <a:ext cx="361888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bir anlayışa öncülük etmiştir.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3062218"/>
            <a:ext cx="809503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1528 yılında üniversiteden ayrılarak hastalarını inceleme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397498"/>
            <a:ext cx="809655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amacıyla geziye çıkmıştır. Tirol maden işletmelerinde işyeri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732778"/>
            <a:ext cx="809682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hekimi olarak çalıştığı yıllarda, o gün için dünyada ilk iş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4068058"/>
            <a:ext cx="691554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hekimliği kitabı olan “De Morbis Metallicis”i yazmıştır.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341" y="4738999"/>
            <a:ext cx="809579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Kitapta işletmenin çeşitli bölümlerindeki çalışanlarda görülen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341" y="5074279"/>
            <a:ext cx="809707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belirtileri büyük bir dikkatle tanımlamıştır. Bu tanımların bir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3341" y="5409534"/>
            <a:ext cx="763208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bölümü bugünkü pnömokonyoz tanısında da kullanılmaktadır.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20844"/>
            <a:ext cx="809801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Dünyada ilk mineroloji bilgini olarak bilinen ve 1494 ile 1555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056124"/>
            <a:ext cx="8096399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yılları arasında yaşayan Georgius Agricola, bazı zehirlerin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391404"/>
            <a:ext cx="8098355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etkilerini belirlemiş, koruyucu önlemler ileri sürmüştür. Ayrıca iş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2726684"/>
            <a:ext cx="809625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kazaları üstünde de durarak sorunları ortaya koymuş ve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062218"/>
            <a:ext cx="300585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önerilerde bulunmuştur.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732778"/>
            <a:ext cx="809777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Agricola, Jachymor’da hekimlik yaptığı yıllarda, mineraloji ve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4068058"/>
            <a:ext cx="809625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maden izabelerinde çalışanların sorunlarını incelemiş ve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341" y="4403433"/>
            <a:ext cx="8096820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gözlemlerini 1530 yılında “De Re Metallica” isimli eserinde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341" y="4738999"/>
            <a:ext cx="1669304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yayınlamıştır.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38243"/>
            <a:ext cx="809764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1633 ile 1714 yılları arasında yaşayan işçi sağlığı ve iş güvenliği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073523"/>
            <a:ext cx="809465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konusunda önemli çalışmalar yapan İtalyan Berdardino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408771"/>
            <a:ext cx="8098151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>
                <a:solidFill>
                  <a:srgbClr val="090000"/>
                </a:solidFill>
                <a:latin typeface="Times New Roman"/>
              </a:rPr>
              <a:t>Ramazzini felsefe ve tıp okuyarak yetişmiş ve Padova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2744337"/>
            <a:ext cx="5297059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Üniversitesi’nde öğretim üyeliği yapmıştır.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414897"/>
            <a:ext cx="8096068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Uzun incelemeler sonucu 1713 yılında yayınladığı “De Morbis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750177"/>
            <a:ext cx="8098430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>
                <a:solidFill>
                  <a:srgbClr val="0032CB"/>
                </a:solidFill>
                <a:latin typeface="Times New Roman"/>
              </a:rPr>
              <a:t>Artificum Diatriba” isimli kitabında özellikle iş kazalarını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4085552"/>
            <a:ext cx="8097489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önlemek için, iş yerlerinde koruyucu güvenlik önlemlerinin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341" y="4421118"/>
            <a:ext cx="8097508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alınmasını önermiştir. Asıl uzmanlığı epidemiyoloji olduğu halde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341" y="4756398"/>
            <a:ext cx="8097815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meslek hastalıkları konusunda üne kavuşmuş ve işçi sağlığının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3341" y="5091678"/>
            <a:ext cx="2539508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kurucusu sayılmıştır.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/>
          <p:nvPr/>
        </p:nvSpPr>
        <p:spPr>
          <a:xfrm>
            <a:off x="395536" y="521500"/>
            <a:ext cx="8070441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698675"/>
            <a:ext cx="5420309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>
                <a:solidFill>
                  <a:srgbClr val="0032CB"/>
                </a:solidFill>
                <a:latin typeface="Times New Roman"/>
              </a:rPr>
              <a:t>Sanayi Devrimi Döneminde Gelişmeler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399659"/>
            <a:ext cx="8099748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Doğa gücünün ve organik gücün yerini makinanın ve buhar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734907"/>
            <a:ext cx="8096575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gücünün alması olayı olan sanayi devrimi 17. yüzyılın ikinci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3070473"/>
            <a:ext cx="486094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yarısında önce İngiltere’de başlamıştır.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741033"/>
            <a:ext cx="809777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Sanayi devrimi ile insan, rüzgar, su, hayvan enerjisi gibi doğa ve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4076313"/>
            <a:ext cx="809820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organik gücün yerini; buhar gücünün harekete geçirdiği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4411688"/>
            <a:ext cx="8097130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makinaların alması ile, küçük zanaat, tezgah ve atölye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341" y="4747254"/>
            <a:ext cx="8097870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üretiminin yerine yeni teknik buluş ve makinalarla donatılmış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341" y="5082534"/>
            <a:ext cx="809625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fabrika üretimine geçmiştir. Bu durum çalışma ortam ve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3341" y="5417763"/>
            <a:ext cx="8096024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koşullarında, üretim araç ve yöntemlerinde büyük değişikliklere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3341" y="5753043"/>
            <a:ext cx="201525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neden olmuştur.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20844"/>
            <a:ext cx="8097213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Çalışma yaşamındaki değişimlere kaynaklık eden etkenlerin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056124"/>
            <a:ext cx="8096495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başında buhar makinasının üretim sürecinde kullanılmaya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391404"/>
            <a:ext cx="2612660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başlanması gelmiştir.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3062218"/>
            <a:ext cx="809825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Bu dönemde kömür madenciliğinin gelişmesi sonucu, kömür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397498"/>
            <a:ext cx="809638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yataklarında çalışmayı kolaylaştırmak amacıyla biriken suyun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732778"/>
            <a:ext cx="394501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dışarı atılması gerekli olmuştur.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4403433"/>
            <a:ext cx="8097948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İlk önceleri bu amaçla kullanılan buhar makinası, daha sonraları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341" y="4738999"/>
            <a:ext cx="809625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teknik buluşlar sonucu doğal güçlerle çevrilemeyecek ve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341" y="5074279"/>
            <a:ext cx="809591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çalıştırılamayacak sanayi devriminin simgesi olan pamuklu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3341" y="5409534"/>
            <a:ext cx="8096685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dokuma makinalarında kullanılarak fabrika sistemlerinin ilk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3341" y="5744814"/>
            <a:ext cx="372556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örneklerini ortaya çıkarmıştır.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36719"/>
            <a:ext cx="8095838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Sanayi devrimi sonucu yaşanan gelişmelerin yarattığı toplum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071999"/>
            <a:ext cx="776771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üzerindeki olumsuz etkiler çalışma yaşamında da görülmüştür.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742527"/>
            <a:ext cx="8096955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İşçiler fabrika ve maden ocaklarında çok kötü koşullarda iş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3078093"/>
            <a:ext cx="809621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kazalarına ve meslek hastalıklarına neden olabilecek etkilere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413373"/>
            <a:ext cx="809644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maruz kalarak günde 16-18 saat gibi uzun süreler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748653"/>
            <a:ext cx="2188988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çalıştırılmışlardır.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4419308"/>
            <a:ext cx="8096884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Üretim tekniği geliştikçe makinaların hızı da artmış, buna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341" y="4754874"/>
            <a:ext cx="5981335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karşılık gerekli korunma önlemleri alınmamıştır.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73295"/>
            <a:ext cx="8098895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Sanayi devriminin yarattığı sorunların çözümü amacıyla yasal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108575"/>
            <a:ext cx="809581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düzenlemeler yapılması ve güvenlik önlemlerinin geliştirilmesi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443855"/>
            <a:ext cx="498895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konularındaki çalışmalar yoğunlaşmıştır.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3114383"/>
            <a:ext cx="8096359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Bu dönemde İngiliz parlamento üyesi Antony Ashly Cooper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449949"/>
            <a:ext cx="8097600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çalışma koşullarını düzeltmek amacıyla, çalışma saatlerinin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785229"/>
            <a:ext cx="8096443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azaltılması, maden ocaklarında ve fabrikalarda çalıştırılan kadın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4120509"/>
            <a:ext cx="8097330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ve çocukların korunmasını öngören yasalar çıkarılması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341" y="4455789"/>
            <a:ext cx="354877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konusunda çaba harcamıştır.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73295"/>
            <a:ext cx="809690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1740 ile 1804 yılları arasında yaşayan hekim Thomas Percival,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108575"/>
            <a:ext cx="8097499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genç işçilerin çalışma saat ve koşulları ile ilgili olarak bir rapor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443855"/>
            <a:ext cx="163577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hazırlamıştır.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3114383"/>
            <a:ext cx="8095455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Bu rapor bir işveren ve parlamenter olan Sir Robert Peel’i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449949"/>
            <a:ext cx="8096228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etkilemiş ve parlamentoda girişimlerde bulunarak 1802 yılında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785229"/>
            <a:ext cx="8097999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>
                <a:solidFill>
                  <a:srgbClr val="0032CB"/>
                </a:solidFill>
                <a:latin typeface="Times New Roman"/>
              </a:rPr>
              <a:t>“Çırakların Sağlığı ve Morali” adlı yasanın çıkarılmasını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4120509"/>
            <a:ext cx="1416320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sağlamıştır.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341" y="4791450"/>
            <a:ext cx="809602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İngiltere’de işçi sağlığı ve iş güvenliği ile ilgili olarak çıkartılan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341" y="5126730"/>
            <a:ext cx="809641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bu ilk yasa çalışma saatini günde 12 saat olarak sınırlamış,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3341" y="5461959"/>
            <a:ext cx="546927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işyerlerinin havalandırılmasını öngörmüştür.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016" y="3502152"/>
            <a:ext cx="2788920" cy="2706624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4131310" y="521500"/>
            <a:ext cx="2331403" cy="40657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TAN I M LAR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11216"/>
            <a:ext cx="3082528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>
                <a:solidFill>
                  <a:srgbClr val="0032CB"/>
                </a:solidFill>
                <a:latin typeface="Times New Roman"/>
              </a:rPr>
              <a:t>İş sağlığı ve güvenliği: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412486"/>
            <a:ext cx="8096525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İş kazaları ve meslek hastalıklarından çalışanları korumak, daha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747766"/>
            <a:ext cx="5687203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sağlıklı bir ortamda çalışmalarını sağlamaktır.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3418580"/>
            <a:ext cx="5150370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Ancak, iki husus daha vardır ki bunları da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753860"/>
            <a:ext cx="512957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göz ardı etmemek gerekir. Bunlardan biri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4089140"/>
            <a:ext cx="4644529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>
                <a:solidFill>
                  <a:srgbClr val="090000"/>
                </a:solidFill>
                <a:latin typeface="Times New Roman"/>
              </a:rPr>
              <a:t>üretim güvenliğini sağlayarak verimi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4424420"/>
            <a:ext cx="3340693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artırmak diğeri ise işletme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341" y="4759668"/>
            <a:ext cx="3012060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>
                <a:solidFill>
                  <a:srgbClr val="090000"/>
                </a:solidFill>
                <a:latin typeface="Times New Roman"/>
              </a:rPr>
              <a:t>güvenliğini sağlamaktır.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20844"/>
            <a:ext cx="809696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Sonraları kapsamı daha geniş ve çalışma koşullarını düzeltmeye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056124"/>
            <a:ext cx="6735715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yönelik yasaların yürürlüğe konulması sürdürülmüştür.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726684"/>
            <a:ext cx="809677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1847 yılında çıkarılan “On Saat Yasası” ile çalışma saatleri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3062218"/>
            <a:ext cx="220575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sınırlandırılmıştır.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732778"/>
            <a:ext cx="809481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Bu dönemde gerçekleri gören ve iyi değerlendiren az sayıdaki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4068058"/>
            <a:ext cx="8096374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işveren sorunu olumlu yönde ele almıştır. Bunlar arasında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4403433"/>
            <a:ext cx="8096546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>
                <a:solidFill>
                  <a:srgbClr val="090000"/>
                </a:solidFill>
                <a:latin typeface="Times New Roman"/>
              </a:rPr>
              <a:t>Sir Robert Peel, Robert Owen ve Michael Sadler önemli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341" y="4738999"/>
            <a:ext cx="809584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çabalar göstermişler ve parlamentoyu etkileyerek yasal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341" y="5074279"/>
            <a:ext cx="4696349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düzenlemeler yapılmasını sağlamıştır.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3341" y="5744814"/>
            <a:ext cx="8096070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Robert Owen İskoçya’daki fabrikasında 10 yaşın altında kimseyi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3341" y="6080112"/>
            <a:ext cx="6191759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çalıştırmamış ve çalışma saatlerini de azaltmıştır.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20844"/>
            <a:ext cx="8096424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18. ve 19. yüzyıllarda yapılan işin sağlık üzerine olumsuz etkileri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056124"/>
            <a:ext cx="370270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olabileceği iyice anlaşılmıştır.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726684"/>
            <a:ext cx="8095280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1714 ile 1788 yılları arasında yaşayan Persival Pott, “Bel Kemiği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3062218"/>
            <a:ext cx="8096365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>
                <a:solidFill>
                  <a:srgbClr val="0032CB"/>
                </a:solidFill>
                <a:latin typeface="Times New Roman"/>
              </a:rPr>
              <a:t>Eğriliklerinde Sık Görülen Alt Taraf Organlarındaki Felçler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397498"/>
            <a:ext cx="809505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>
                <a:solidFill>
                  <a:srgbClr val="0032CB"/>
                </a:solidFill>
                <a:latin typeface="Times New Roman"/>
              </a:rPr>
              <a:t>Üstüne” adındaki kitabında özellikle baca temizleyicilerinde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732778"/>
            <a:ext cx="8096464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görülen skrotum kanserlerinin nedeni olarak is üzerinde durmuş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4068058"/>
            <a:ext cx="596457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ve bunu bir meslek hastalığı olarak nitelemiştir.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341" y="4738999"/>
            <a:ext cx="8096488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1787 ile 1853 yılları arasında yaşayan Orfila ise, zehirli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341" y="5074279"/>
            <a:ext cx="809698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maddelerin analitik yöntemlerle tanımlanabileceğini ileri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3341" y="5409534"/>
            <a:ext cx="8095939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sürmüş, yeni yöntemler geliştirerek, toksikolojinin ilerlemesine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3341" y="5744814"/>
            <a:ext cx="2105168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öncülük etmiştir.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17542"/>
            <a:ext cx="8095859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1795 ile 1832 yılları arasında yaşayan ünlü hekim Charles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052790"/>
            <a:ext cx="8096988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>
                <a:solidFill>
                  <a:srgbClr val="090000"/>
                </a:solidFill>
                <a:latin typeface="Times New Roman"/>
              </a:rPr>
              <a:t>Turner Thackrah iç hastalığı uzmanı iken sonradan meslek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388356"/>
            <a:ext cx="809557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hastalıklarına yönelmiş ve bir kitap yayınlayarak, bu konunun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2723636"/>
            <a:ext cx="4286393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İngiltere’de öncülüğünü yapmıştır.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394196"/>
            <a:ext cx="8096874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Ancak yaşamı çok kısa sürdüğü için son derece önemli ve verimli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729730"/>
            <a:ext cx="3783473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çalışmalarını sürdürememiştir.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17542"/>
            <a:ext cx="809635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Bu çalışmalardan etkilenen Michel Sadler 1832 yılında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052790"/>
            <a:ext cx="8098920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parlamentoya yeni bir yasa önerisi getirmiş ve 1833 yılında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388356"/>
            <a:ext cx="7901829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>
                <a:solidFill>
                  <a:srgbClr val="0032CB"/>
                </a:solidFill>
                <a:latin typeface="Times New Roman"/>
              </a:rPr>
              <a:t>“Fabrikalar Yasası” adı altında yürürlüğe girmesini sağlamıştır.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3058916"/>
            <a:ext cx="8096588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Bu yasa ile fabrikaların denetimi için müfettiş atanması zorunlu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394196"/>
            <a:ext cx="8097578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kılınmış, 9 yaşın altındaki çocukların işe alınması ve 18 yaşından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729730"/>
            <a:ext cx="7650369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küçüklerin ise 12 saatten fazla çalıştırılmaları yasaklanmıştır.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58944"/>
            <a:ext cx="809667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1842 yılında yapılan başka bir yasal düzenleme ile de kadınların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094224"/>
            <a:ext cx="8096739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ve 10 yaşından küçük çocukların maden ocaklarında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429504"/>
            <a:ext cx="3749945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çalıştırılmaları yasaklanmıştır.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3100318"/>
            <a:ext cx="8096408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1844 yılında ise iş yerlerindeki hekimlerin sorumlulukları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435598"/>
            <a:ext cx="8098273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genişletilerek sağlık açısından tehlikeli yerlerde çalışanların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770878"/>
            <a:ext cx="7802769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sağlık kontrolleri de bu hekimlerin görevleri arasına alınmıştır.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4441533"/>
            <a:ext cx="8096576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1895 yılında ise bazı tehlikeli meslek hastalıklarının bildirimi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341" y="4777099"/>
            <a:ext cx="809683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zorunlu hale getirilmiştir. Bu gelişmeler sonucunda ünlü İngiliz iş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341" y="5112379"/>
            <a:ext cx="8098174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hekimi Thomas Morison Legge ilk hekim iş güvenliği müfettişi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3341" y="5447634"/>
            <a:ext cx="2201180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olarak atanmıştır.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698675"/>
            <a:ext cx="3315284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>
                <a:solidFill>
                  <a:srgbClr val="0032CB"/>
                </a:solidFill>
                <a:latin typeface="Times New Roman"/>
              </a:rPr>
              <a:t>Çağımızdaki Gelişmeler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399659"/>
            <a:ext cx="8098619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20. yüzyılın başından başlayarak Thomas Morison Legge kurşun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734907"/>
            <a:ext cx="8099059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zehirlenmesi gibi şarbonun da meslek hastalığı olduğunu ileri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3070473"/>
            <a:ext cx="809770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sürmüş, iş müfettişliği ve bu konu ile ilgili tüzüğün kabul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405753"/>
            <a:ext cx="809766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edilmesinde etkili olmuştur. Sir John Simon ise, işyerlerinin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741033"/>
            <a:ext cx="809860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sağlık yönünden denetlenmesinin gerekliliğini belirtmiş, birçok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4076313"/>
            <a:ext cx="809851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zehirlenme ve bulaşıcı hastalığın böylece önlenebileceğini ileri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341" y="4411688"/>
            <a:ext cx="8096260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sürmüş ve bu tür hastalıkların bildiriminin zorunlu olmasına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341" y="4747254"/>
            <a:ext cx="2105168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öncülük etmiştir.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3341" y="5417763"/>
            <a:ext cx="4245750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İngiltere’deki bu gelişmelerin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32578" y="5417763"/>
            <a:ext cx="127704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benzerleri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72656" y="5417763"/>
            <a:ext cx="635315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diğer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71130" y="5417763"/>
            <a:ext cx="848668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Avrupa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3341" y="5753043"/>
            <a:ext cx="3455813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ülkelerinde de görülmüştür.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55642"/>
            <a:ext cx="8096465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ABD’deki işçi sağlığı ve iş güvenliği ile ilgili gelişmelere 1869 ile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090890"/>
            <a:ext cx="8096508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1970 yılları arasında yaşayan Alice Hamilton’un çalışmaları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426456"/>
            <a:ext cx="2943368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büyük katkı sağlamıştır.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3097016"/>
            <a:ext cx="8096734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Alice Hamilton yaşamının 40 yılını mesleki risklerin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432296"/>
            <a:ext cx="8095780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incelenmesine harcamıştır. 1910 yılında kurşun sanayinde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767830"/>
            <a:ext cx="809606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görülen zehirlenmeleri incelemeye başlamış, işverenlerin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4103110"/>
            <a:ext cx="8097743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tepkilerine rağmen çalışmalarını sürdürmüş ve çalışma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341" y="4438390"/>
            <a:ext cx="809823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koşullarının düzeltilmesi için uygulanacak kontrol yöntemlerinin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341" y="4773670"/>
            <a:ext cx="333541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geliştirilmesini sağlamıştır.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55642"/>
            <a:ext cx="809613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ABD’deki meslek hastalıkları konusundaki çalışmalarının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090890"/>
            <a:ext cx="8096381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yoğunlaşması 20. yüzyılın başında Cornell Üniversitesi öğretim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426456"/>
            <a:ext cx="8098015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üyesi Gilmann Thomon’ın “The Occupatonal Diseases”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2761736"/>
            <a:ext cx="712128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adındaki kitabını 1914 yılında yayınlaması ile başlamıştır.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432296"/>
            <a:ext cx="8096168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>
                <a:solidFill>
                  <a:srgbClr val="090000"/>
                </a:solidFill>
                <a:latin typeface="Times New Roman"/>
              </a:rPr>
              <a:t>C. Voegtlin ise, 1926 yılında arseniğin emzinlerinin SH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767830"/>
            <a:ext cx="389320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gruplarına etkisini incelemiştir.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4438390"/>
            <a:ext cx="3500009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Daha sonraları P. Muller,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57445" y="4438390"/>
            <a:ext cx="4161273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DDT ve bazı insektisidleri, G.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341" y="4773670"/>
            <a:ext cx="8095853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>
                <a:solidFill>
                  <a:srgbClr val="090000"/>
                </a:solidFill>
                <a:latin typeface="Times New Roman"/>
              </a:rPr>
              <a:t>Schrader ise orgonofosfat bileşiklerinin zararlı etkilerini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3341" y="5109045"/>
            <a:ext cx="1600836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araştırmıştır.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8776" y="4425695"/>
            <a:ext cx="2423159" cy="1920240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20844"/>
            <a:ext cx="8097249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Çalışanların işyeri ortamındaki fiziksel ve kimyasal etmenlerin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056124"/>
            <a:ext cx="8095960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zararlarına, üretim araç ve gereçlerinin tehlikelerine, kullanılan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391404"/>
            <a:ext cx="8096240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ham ve yardımcı maddelerin çeşitli zararlı etkilerine maruz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2726684"/>
            <a:ext cx="809577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kalmaları iş sağlığı ve güvenliği sorunlarının temelini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062218"/>
            <a:ext cx="205335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oluşturmaktadır.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732778"/>
            <a:ext cx="809591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Bu sorunları ortadan kaldıracak sağlık ve güvenlik önlemlerinin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4068058"/>
            <a:ext cx="8096730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saptanması ve uygulamaya konulması üretim sürecindeki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341" y="4403433"/>
            <a:ext cx="4181898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gelişmelerin bilimsel yöntemlerle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341" y="4738999"/>
            <a:ext cx="3356753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incelenmesi ile olanaklıdır.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 5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2080" y="3282696"/>
            <a:ext cx="3419855" cy="2852928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71485"/>
            <a:ext cx="8097950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19. yüzyıldan itibaren sanayi devriminin yarattığı olumsuz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107051"/>
            <a:ext cx="809649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çalışma koşullarının düzeltilmesinin sağlanması amacıyla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442331"/>
            <a:ext cx="8096435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>
                <a:solidFill>
                  <a:srgbClr val="0032CB"/>
                </a:solidFill>
                <a:latin typeface="Times New Roman"/>
              </a:rPr>
              <a:t>sendikalar, iş sağlığı ve güvenliği ile ilgili yasaların hazırlanması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2777611"/>
            <a:ext cx="809462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ve yaptırımlar uygulanması konusunda çeşitli etkinliklerde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112891"/>
            <a:ext cx="1937528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bulunmuşlardır.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44" y="3264407"/>
            <a:ext cx="2907792" cy="3017520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4131310" y="521500"/>
            <a:ext cx="2331403" cy="40657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TAN I M LAR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698675"/>
            <a:ext cx="1692528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>
                <a:solidFill>
                  <a:srgbClr val="0032CB"/>
                </a:solidFill>
                <a:latin typeface="Times New Roman"/>
              </a:rPr>
              <a:t>İş güvenliği: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399659"/>
            <a:ext cx="809653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İş kazaları ile meslek hastalıklarının neden oldukları kayıpları en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734907"/>
            <a:ext cx="8096740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aza indirmek amacı ile, bilimsel araştırmalara dayalı güvenlik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3070473"/>
            <a:ext cx="5043780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önlemlerinin saptanması ve uygulanması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405753"/>
            <a:ext cx="4624000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doğrultusundaki çalışmalar ise kısaca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741033"/>
            <a:ext cx="347115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>
                <a:solidFill>
                  <a:srgbClr val="000000"/>
                </a:solidFill>
                <a:latin typeface="Times New Roman"/>
              </a:rPr>
              <a:t>“iş güvenliği” terimi içinde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4076313"/>
            <a:ext cx="1981724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toplanmaktadır.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5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1304" y="3575304"/>
            <a:ext cx="2788920" cy="2715768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52594"/>
            <a:ext cx="809603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Daha 18. yüzyılda Avrupa’da gelişmeye başlayan sosyal güvenlik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087874"/>
            <a:ext cx="809723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ilkeleri 19. yüzyılda yaygınlaşmış, çeşitli sigorta kurumları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423154"/>
            <a:ext cx="8094550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kurulmuş ve iş kazaları ile meslek hastalıkları sigortası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2758688"/>
            <a:ext cx="3294269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uygulanmaya başlanmıştır.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 5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8464" y="4142231"/>
            <a:ext cx="2624327" cy="1773936"/>
          </a:xfrm>
          <a:prstGeom prst="rect">
            <a:avLst/>
          </a:prstGeom>
        </p:spPr>
      </p:pic>
      <p:pic>
        <p:nvPicPr>
          <p:cNvPr id="55" name="Image 5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7687" y="1856232"/>
            <a:ext cx="1965959" cy="1773936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523341" y="521500"/>
            <a:ext cx="7942637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73295"/>
            <a:ext cx="581015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Dünyadaki meslek hastalıkları ve iş kazalarının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108575"/>
            <a:ext cx="5799838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önlenmesine yönelik çalışmalarda sendikaların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443855"/>
            <a:ext cx="5202730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katkıları yanında, 1919 yılında faaliyetine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2779135"/>
            <a:ext cx="545481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başlayan Uluslararası Çalışma Örgütü (ILO)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114383"/>
            <a:ext cx="5758992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“Milletler Cemiyeti”ne bağlı olarak bu konuda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449949"/>
            <a:ext cx="553851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önemli çalışmalar yapmış ve 1946 yılında ise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3785229"/>
            <a:ext cx="5108185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Birleşmiş Milletler ile imzaladığı anlaşma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341" y="4120509"/>
            <a:ext cx="4960373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sonucu bir uzmanlık kuruluşu durumuna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341" y="4455789"/>
            <a:ext cx="1162700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gelmiştir.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 5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8383" y="4498848"/>
            <a:ext cx="2066544" cy="1801368"/>
          </a:xfrm>
          <a:prstGeom prst="rect">
            <a:avLst/>
          </a:prstGeom>
        </p:spPr>
      </p:pic>
      <p:pic>
        <p:nvPicPr>
          <p:cNvPr id="58" name="Image 5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7768" y="5285231"/>
            <a:ext cx="1417320" cy="1106423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55642"/>
            <a:ext cx="8096624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>
                <a:solidFill>
                  <a:srgbClr val="0032CB"/>
                </a:solidFill>
                <a:latin typeface="Times New Roman"/>
              </a:rPr>
              <a:t>Uluslararası Çalışma Örgütü (ILO) ile Dünya Sağlık Örgütü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090890"/>
            <a:ext cx="8098677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>
                <a:solidFill>
                  <a:srgbClr val="0032CB"/>
                </a:solidFill>
                <a:latin typeface="Times New Roman"/>
              </a:rPr>
              <a:t>(WHO) ve bu kuruluşlarla işbirliği yapan birçok kuruluş, iş sağlığı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426456"/>
            <a:ext cx="741719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ve güvenliği yönünden önemli çalışmalar gerçekleştirmiştir.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3097016"/>
            <a:ext cx="8095963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Ülkemizin de üyesi bulunduğu Uluslararası Çalışma Örgütü’nün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432296"/>
            <a:ext cx="809729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kimyasal maddeler için saptadığı “işyerlerindeki maruz kalma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767830"/>
            <a:ext cx="809777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>
                <a:solidFill>
                  <a:srgbClr val="010308"/>
                </a:solidFill>
                <a:latin typeface="Times New Roman"/>
              </a:rPr>
              <a:t>değerleri” ve iş sağlığı ve güvenliği ile ilgili alınan kararlar ve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4103110"/>
            <a:ext cx="809807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oluşturulan “uluslararası sözleşmeler” bu konudaki sorunların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341" y="4438390"/>
            <a:ext cx="3803285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çözümüne katkılar sağlamıştır.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 6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8695" y="3858767"/>
            <a:ext cx="2980944" cy="2423159"/>
          </a:xfrm>
          <a:prstGeom prst="rect">
            <a:avLst/>
          </a:prstGeom>
        </p:spPr>
      </p:pic>
      <p:pic>
        <p:nvPicPr>
          <p:cNvPr id="61" name="Image 6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562855"/>
            <a:ext cx="1993392" cy="1289304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36719"/>
            <a:ext cx="809664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Günümüzde sağlanan bilimsel teknolojik gelişmeler iş kazaları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071999"/>
            <a:ext cx="809929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ve meslek hastalıklarının nedenlerini ortadan kaldırma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407279"/>
            <a:ext cx="809625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olanakları yaratmıştır. Özellikle Uluslararası Çalışma Örgütü ve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2742527"/>
            <a:ext cx="8096418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Dünya Sağlık Örgütü’nün de katkılarıyla olumsuz çalışma ve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078093"/>
            <a:ext cx="809777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sağlık koşullarının düzeltilmesi amacıyla yasal düzenlemeler ve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413373"/>
            <a:ext cx="809707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bilimsel çalışmalarla başlayan bu süreç gelişkin ve kapsamlı bir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3748653"/>
            <a:ext cx="445267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iş güvenliği mevzuatının oluşmasına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341" y="4083933"/>
            <a:ext cx="152757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yol açmıştır.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 6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1616" y="3858767"/>
            <a:ext cx="2414015" cy="2331720"/>
          </a:xfrm>
          <a:prstGeom prst="rect">
            <a:avLst/>
          </a:prstGeom>
        </p:spPr>
      </p:pic>
      <p:pic>
        <p:nvPicPr>
          <p:cNvPr id="64" name="Image 6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4768" y="1645920"/>
            <a:ext cx="2304288" cy="1993392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2254244"/>
            <a:ext cx="531791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İş sağlığı ve güvenliği etkinliklerine hekim,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589524"/>
            <a:ext cx="5227830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hukukçu, sosyal bilimci, teknik eleman ve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924772"/>
            <a:ext cx="5039781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diğer uzmanlık alanlarından birçok bilim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3260338"/>
            <a:ext cx="472526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insanının katılması ile işçi sağlığı ve iş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595618"/>
            <a:ext cx="460311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güvenliği konusu bir bilim dalı olarak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930898"/>
            <a:ext cx="4568808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gelişme göstermiş ve uygulama alanı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4266178"/>
            <a:ext cx="1324179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bulmuştur.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0920" y="4215384"/>
            <a:ext cx="1207007" cy="1984247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4131310" y="521500"/>
            <a:ext cx="2331403" cy="40657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TAN I M LAR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33290"/>
            <a:ext cx="809777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Genel anlamda iş güvenliği kavramı çalışanların, işletmenin ve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068951"/>
            <a:ext cx="7505589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üretimin her türlü tehlike ve zararlardan korunmasını içerir.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739511"/>
            <a:ext cx="809650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İnsan hayatının öncelik taşıması nedeniyle, işletme ve üretim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3074791"/>
            <a:ext cx="809674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güvenliği konularının ikinci planda kaldığı ve uluslararası alanda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410039"/>
            <a:ext cx="8095733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00000"/>
                </a:solidFill>
                <a:latin typeface="Times New Roman"/>
              </a:rPr>
              <a:t>iş güvenliği kavramıyla genel olarak çalışanların güvenliğinin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745605"/>
            <a:ext cx="355792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ifade edildiği görülmektedir.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7768" y="4215384"/>
            <a:ext cx="1408176" cy="1261872"/>
          </a:xfrm>
          <a:prstGeom prst="rect">
            <a:avLst/>
          </a:prstGeom>
        </p:spPr>
      </p:pic>
      <p:pic>
        <p:nvPicPr>
          <p:cNvPr id="20" name="Image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8152" y="5212080"/>
            <a:ext cx="1490472" cy="1143000"/>
          </a:xfrm>
          <a:prstGeom prst="rect">
            <a:avLst/>
          </a:prstGeom>
        </p:spPr>
      </p:pic>
      <p:sp>
        <p:nvSpPr>
          <p:cNvPr id="15" name="TextBox 1"/>
          <p:cNvSpPr txBox="1"/>
          <p:nvPr/>
        </p:nvSpPr>
        <p:spPr>
          <a:xfrm>
            <a:off x="4131310" y="521500"/>
            <a:ext cx="2331403" cy="40657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TAN I M LAR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20844"/>
            <a:ext cx="8028283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Dünya Sağlık Örgütü (WHO) ile Uluslararası Çalışma Örgütü (ILO)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056124"/>
            <a:ext cx="308357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>
                <a:solidFill>
                  <a:srgbClr val="0032CB"/>
                </a:solidFill>
                <a:latin typeface="Times New Roman"/>
              </a:rPr>
              <a:t>iş sağlığı ve güvenliğini;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726684"/>
            <a:ext cx="8096505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“Tüm mesleklerde işçilerin bedensel, ruhsal,sosyal iyilik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3062218"/>
            <a:ext cx="809488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durumlarını en üst düzeye ulaştırmak, bu düzeyde sürdürmek,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397498"/>
            <a:ext cx="809678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işçilerin çalışma koşulları yüzünden sağlıklarının bozulmasını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732778"/>
            <a:ext cx="686088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önlemek, işçileri çalıştırılmaları sırasında sağlığa aykırı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4068058"/>
            <a:ext cx="6417064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etmenlerden oluşan tehlikelerden korumak, işçileri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341" y="4403433"/>
            <a:ext cx="5617157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fizyolojik ve psikolojik durumlarına en uygun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341" y="4738999"/>
            <a:ext cx="4953535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mesleksel ortamlara yerleştirmek ve bu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3341" y="5074279"/>
            <a:ext cx="471420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durumları sürdürmek, özet olarak işin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3341" y="5409534"/>
            <a:ext cx="404395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insana ve her insanın kendi işine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23341" y="5744814"/>
            <a:ext cx="336569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uyumunu sağlamak” olarak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3341" y="6080112"/>
            <a:ext cx="1737996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tanımlamıştır.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1152" y="4215384"/>
            <a:ext cx="1636776" cy="1965959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523341" y="521500"/>
            <a:ext cx="8044587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36719"/>
            <a:ext cx="809638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İş sağlığı ve güvenliği konusunun değişik aşamalardan geçerek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071999"/>
            <a:ext cx="8096278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günümüzdeki bilimsel anlamını kazanması çok uzun tarihsel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407279"/>
            <a:ext cx="275591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süreç içinde olmuştur.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3078093"/>
            <a:ext cx="809683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Birçok uzmanlık alanından bilim insanlarının çalışmaları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413373"/>
            <a:ext cx="809625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sonucunda günümüzde bir bilim dalı haline gelen iş sağlığı ve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748653"/>
            <a:ext cx="809671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güvenliği, üretim sürecindeki ve toplum yaşamındaki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4083933"/>
            <a:ext cx="5600335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değişimlere bağlı olarak gelişim göstermiştir.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4535" y="4215384"/>
            <a:ext cx="2057400" cy="2084832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55642"/>
            <a:ext cx="8097850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İnsanlığın doğa ile savaşımı ile başlayan ve değişik aşamalardan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090890"/>
            <a:ext cx="8096912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geçen çalışma yaşamındaki gelişmeler, iş sağlığı ve güvenliği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426456"/>
            <a:ext cx="603315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sorunlarının da gündeme gelmesine yol açmıştır.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3097016"/>
            <a:ext cx="809777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Üretim araçlarında ve üretim yöntemlerindeki değişim ve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432296"/>
            <a:ext cx="809819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dönüşümler sonucunda çalışanların sağlık ve güvenlik sorunları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3767830"/>
            <a:ext cx="6603127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da çoğalmış ve giderek önem kazanmaya başlamıştır.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4438390"/>
            <a:ext cx="5803944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Tarih boyunca çalışma yaşamındaki gelişmeler,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341" y="4773670"/>
            <a:ext cx="5777644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iş sağlığı ve güvenliği konusundaki gelişmelere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341" y="5109045"/>
            <a:ext cx="2696592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10308"/>
                </a:solidFill>
                <a:latin typeface="Times New Roman"/>
              </a:rPr>
              <a:t>de kaynaklık etmiştir.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698675"/>
            <a:ext cx="4760671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>
                <a:solidFill>
                  <a:srgbClr val="0032CB"/>
                </a:solidFill>
                <a:latin typeface="Times New Roman"/>
              </a:rPr>
              <a:t>Sanayi Devrimi Öncesi Gelişmeler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399659"/>
            <a:ext cx="8097093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İş sağlığı ve güvenliğinin tarihsel gelişimine baktığımızda değişik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734907"/>
            <a:ext cx="3809493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aşamadan geçtiğini görüyoruz.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3405753"/>
            <a:ext cx="8096232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Sanayi devrimi öncesi dönemde ünlü tarihçi Heredot ilk kez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741033"/>
            <a:ext cx="809548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çalışanların verimli olabilmesi için yüksek enerjili besinlerle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341" y="4076313"/>
            <a:ext cx="4659773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beslenmeleri gerektiğine değinmiştir.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341" y="4747254"/>
            <a:ext cx="8097554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M.Ö. 370 tarihinde Hipokrates ilk kez kurşunun zararlı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341" y="5082534"/>
            <a:ext cx="8096253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etkilerinden söz etmiş, kurşun koliğini tanımlamış, halsizlik,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341" y="5417763"/>
            <a:ext cx="8097528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kabızlık, felçler ve görme bozuklukları gibi belirtileri saptamış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3341" y="5753043"/>
            <a:ext cx="8098629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ve bulguların kurşun ile ilişkisini açık bir biçimde ortaya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3341" y="6088628"/>
            <a:ext cx="136145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koymuştur.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1384" y="3575304"/>
            <a:ext cx="2121408" cy="2633471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523342" y="521500"/>
            <a:ext cx="794263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/>
              </a:rPr>
              <a:t>İSG’NİN DÜNYADAKİ TARİHSEL GELİŞİMİ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3341" y="1771485"/>
            <a:ext cx="8096328" cy="31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Roma İmparatorluğu döneminde toksikoloji oldukça ilerlemiş,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1" y="2107051"/>
            <a:ext cx="809817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birçok bitkisel zehir, arsenik ve arsenik asidinin sülfit tuzları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2442331"/>
            <a:ext cx="8097776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bulunmuştur. Dioscorides ise zehirleri bitkisel, hayvansal ve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41" y="2777611"/>
            <a:ext cx="809653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mineral kaynaklı olmak üzere kökenine göre üçe ayırmış ve bu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41" y="3112891"/>
            <a:ext cx="4754261" cy="319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>
                <a:solidFill>
                  <a:srgbClr val="090000"/>
                </a:solidFill>
                <a:latin typeface="Times New Roman"/>
              </a:rPr>
              <a:t>ayrım yüzyıllar boyunca kullanılmıştır.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2117</Words>
  <Application>Microsoft Office PowerPoint</Application>
  <PresentationFormat>Ekran Gösterisi (4:3)</PresentationFormat>
  <Paragraphs>321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Office 主题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zhang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Dev6</dc:creator>
  <cp:lastModifiedBy>PC</cp:lastModifiedBy>
  <cp:revision>3</cp:revision>
  <dcterms:created xsi:type="dcterms:W3CDTF">2011-07-04T07:01:15Z</dcterms:created>
  <dcterms:modified xsi:type="dcterms:W3CDTF">2017-08-07T13:52:41Z</dcterms:modified>
</cp:coreProperties>
</file>