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9" r:id="rId3"/>
    <p:sldId id="268" r:id="rId4"/>
    <p:sldId id="343" r:id="rId5"/>
    <p:sldId id="377" r:id="rId6"/>
    <p:sldId id="378" r:id="rId7"/>
    <p:sldId id="379" r:id="rId8"/>
    <p:sldId id="351" r:id="rId9"/>
    <p:sldId id="353" r:id="rId10"/>
    <p:sldId id="354" r:id="rId11"/>
    <p:sldId id="381" r:id="rId12"/>
    <p:sldId id="382" r:id="rId13"/>
    <p:sldId id="383" r:id="rId14"/>
    <p:sldId id="384" r:id="rId15"/>
    <p:sldId id="385" r:id="rId16"/>
    <p:sldId id="386" r:id="rId17"/>
    <p:sldId id="387" r:id="rId18"/>
    <p:sldId id="388" r:id="rId19"/>
    <p:sldId id="389" r:id="rId20"/>
    <p:sldId id="390" r:id="rId21"/>
    <p:sldId id="391" r:id="rId22"/>
    <p:sldId id="392" r:id="rId23"/>
    <p:sldId id="393" r:id="rId24"/>
    <p:sldId id="394" r:id="rId25"/>
    <p:sldId id="395" r:id="rId26"/>
    <p:sldId id="396" r:id="rId27"/>
    <p:sldId id="397" r:id="rId28"/>
    <p:sldId id="398" r:id="rId29"/>
    <p:sldId id="399" r:id="rId30"/>
    <p:sldId id="380" r:id="rId31"/>
    <p:sldId id="400" r:id="rId32"/>
    <p:sldId id="375" r:id="rId33"/>
    <p:sldId id="332" r:id="rId34"/>
    <p:sldId id="374" r:id="rId35"/>
    <p:sldId id="259"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üler Demir" initials="GD" lastIdx="1" clrIdx="0">
    <p:extLst>
      <p:ext uri="{19B8F6BF-5375-455C-9EA6-DF929625EA0E}">
        <p15:presenceInfo xmlns:p15="http://schemas.microsoft.com/office/powerpoint/2012/main" userId="51ad5cf4d18398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6C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98" autoAdjust="0"/>
    <p:restoredTop sz="94660"/>
  </p:normalViewPr>
  <p:slideViewPr>
    <p:cSldViewPr snapToGrid="0">
      <p:cViewPr varScale="1">
        <p:scale>
          <a:sx n="69" d="100"/>
          <a:sy n="69" d="100"/>
        </p:scale>
        <p:origin x="75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LER DEMIR" userId="fd11c474-b5f6-4369-b88b-5b53ab0cabe3" providerId="ADAL" clId="{49976FAC-B56F-458B-A901-DC663D3EC6D4}"/>
    <pc:docChg chg="undo custSel modSld">
      <pc:chgData name="GULER DEMIR" userId="fd11c474-b5f6-4369-b88b-5b53ab0cabe3" providerId="ADAL" clId="{49976FAC-B56F-458B-A901-DC663D3EC6D4}" dt="2026-05-16T13:41:05.138" v="40" actId="6549"/>
      <pc:docMkLst>
        <pc:docMk/>
      </pc:docMkLst>
      <pc:sldChg chg="modSp mod">
        <pc:chgData name="GULER DEMIR" userId="fd11c474-b5f6-4369-b88b-5b53ab0cabe3" providerId="ADAL" clId="{49976FAC-B56F-458B-A901-DC663D3EC6D4}" dt="2026-05-16T13:41:05.138" v="40" actId="6549"/>
        <pc:sldMkLst>
          <pc:docMk/>
          <pc:sldMk cId="951358384" sldId="256"/>
        </pc:sldMkLst>
        <pc:spChg chg="mod">
          <ac:chgData name="GULER DEMIR" userId="fd11c474-b5f6-4369-b88b-5b53ab0cabe3" providerId="ADAL" clId="{49976FAC-B56F-458B-A901-DC663D3EC6D4}" dt="2026-05-16T13:41:05.138" v="40" actId="6549"/>
          <ac:spMkLst>
            <pc:docMk/>
            <pc:sldMk cId="951358384" sldId="256"/>
            <ac:spMk id="2" creationId="{00000000-0000-0000-0000-000000000000}"/>
          </ac:spMkLst>
        </pc:spChg>
      </pc:sldChg>
      <pc:sldChg chg="modSp mod">
        <pc:chgData name="GULER DEMIR" userId="fd11c474-b5f6-4369-b88b-5b53ab0cabe3" providerId="ADAL" clId="{49976FAC-B56F-458B-A901-DC663D3EC6D4}" dt="2026-05-14T16:22:49.493" v="32" actId="14100"/>
        <pc:sldMkLst>
          <pc:docMk/>
          <pc:sldMk cId="2053632720" sldId="259"/>
        </pc:sldMkLst>
        <pc:spChg chg="mod">
          <ac:chgData name="GULER DEMIR" userId="fd11c474-b5f6-4369-b88b-5b53ab0cabe3" providerId="ADAL" clId="{49976FAC-B56F-458B-A901-DC663D3EC6D4}" dt="2026-05-14T16:22:49.493" v="32" actId="14100"/>
          <ac:spMkLst>
            <pc:docMk/>
            <pc:sldMk cId="2053632720" sldId="259"/>
            <ac:spMk id="3" creationId="{00000000-0000-0000-0000-000000000000}"/>
          </ac:spMkLst>
        </pc:spChg>
      </pc:sldChg>
      <pc:sldChg chg="modSp mod">
        <pc:chgData name="GULER DEMIR" userId="fd11c474-b5f6-4369-b88b-5b53ab0cabe3" providerId="ADAL" clId="{49976FAC-B56F-458B-A901-DC663D3EC6D4}" dt="2026-05-14T16:22:44.175" v="31" actId="14100"/>
        <pc:sldMkLst>
          <pc:docMk/>
          <pc:sldMk cId="2532759262" sldId="374"/>
        </pc:sldMkLst>
        <pc:spChg chg="mod">
          <ac:chgData name="GULER DEMIR" userId="fd11c474-b5f6-4369-b88b-5b53ab0cabe3" providerId="ADAL" clId="{49976FAC-B56F-458B-A901-DC663D3EC6D4}" dt="2026-05-14T16:22:44.175" v="31" actId="14100"/>
          <ac:spMkLst>
            <pc:docMk/>
            <pc:sldMk cId="2532759262" sldId="374"/>
            <ac:spMk id="3" creationId="{B8220ED5-3E48-8977-88BA-EE54F5206141}"/>
          </ac:spMkLst>
        </pc:spChg>
      </pc:sldChg>
      <pc:sldChg chg="modSp mod">
        <pc:chgData name="GULER DEMIR" userId="fd11c474-b5f6-4369-b88b-5b53ab0cabe3" providerId="ADAL" clId="{49976FAC-B56F-458B-A901-DC663D3EC6D4}" dt="2026-05-14T16:10:02.478" v="5" actId="6549"/>
        <pc:sldMkLst>
          <pc:docMk/>
          <pc:sldMk cId="1097083658" sldId="377"/>
        </pc:sldMkLst>
        <pc:spChg chg="mod">
          <ac:chgData name="GULER DEMIR" userId="fd11c474-b5f6-4369-b88b-5b53ab0cabe3" providerId="ADAL" clId="{49976FAC-B56F-458B-A901-DC663D3EC6D4}" dt="2026-05-14T16:10:02.478" v="5" actId="6549"/>
          <ac:spMkLst>
            <pc:docMk/>
            <pc:sldMk cId="1097083658" sldId="377"/>
            <ac:spMk id="3" creationId="{AAFDF6B6-CDA1-901C-C332-14BC3A3157D6}"/>
          </ac:spMkLst>
        </pc:spChg>
      </pc:sldChg>
      <pc:sldChg chg="modSp mod">
        <pc:chgData name="GULER DEMIR" userId="fd11c474-b5f6-4369-b88b-5b53ab0cabe3" providerId="ADAL" clId="{49976FAC-B56F-458B-A901-DC663D3EC6D4}" dt="2026-05-14T16:11:26.389" v="6" actId="6549"/>
        <pc:sldMkLst>
          <pc:docMk/>
          <pc:sldMk cId="3212030156" sldId="393"/>
        </pc:sldMkLst>
        <pc:spChg chg="mod">
          <ac:chgData name="GULER DEMIR" userId="fd11c474-b5f6-4369-b88b-5b53ab0cabe3" providerId="ADAL" clId="{49976FAC-B56F-458B-A901-DC663D3EC6D4}" dt="2026-05-14T16:11:26.389" v="6" actId="6549"/>
          <ac:spMkLst>
            <pc:docMk/>
            <pc:sldMk cId="3212030156" sldId="393"/>
            <ac:spMk id="3" creationId="{AAFDF6B6-CDA1-901C-C332-14BC3A3157D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5/16/2026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5/16/2026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alberta.ca/system/files/custom_downloaded_images/ma-planning-for-the-future.pdf" TargetMode="External"/><Relationship Id="rId2" Type="http://schemas.openxmlformats.org/officeDocument/2006/relationships/hyperlink" Target="https://ebooks.inflibnet.ac.in/lisp6/chapter/strategic-plannin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1166696"/>
            <a:ext cx="8793722" cy="2653145"/>
          </a:xfrm>
        </p:spPr>
        <p:txBody>
          <a:bodyPr/>
          <a:lstStyle/>
          <a:p>
            <a:pPr algn="ctr"/>
            <a:r>
              <a:rPr lang="tr-TR" sz="2800" b="1" dirty="0">
                <a:solidFill>
                  <a:schemeClr val="tx1"/>
                </a:solidFill>
              </a:rPr>
              <a:t>BİLGİ VE BELGE MERKEZLERİ YÖNETİMİ</a:t>
            </a:r>
            <a:br>
              <a:rPr lang="tr-TR" sz="2800" b="1" dirty="0">
                <a:solidFill>
                  <a:schemeClr val="tx1"/>
                </a:solidFill>
              </a:rPr>
            </a:br>
            <a:r>
              <a:rPr lang="tr-TR" sz="2800" b="1" dirty="0">
                <a:solidFill>
                  <a:schemeClr val="tx1"/>
                </a:solidFill>
              </a:rPr>
              <a:t>9. HAFTA</a:t>
            </a:r>
            <a:br>
              <a:rPr lang="tr-TR" sz="2800" b="1" dirty="0">
                <a:solidFill>
                  <a:schemeClr val="tx1"/>
                </a:solidFill>
              </a:rPr>
            </a:br>
            <a:br>
              <a:rPr lang="tr-TR" sz="3000" b="1" dirty="0">
                <a:solidFill>
                  <a:schemeClr val="tx1"/>
                </a:solidFill>
              </a:rPr>
            </a:br>
            <a:r>
              <a:rPr lang="tr-TR" sz="2600" b="1" dirty="0">
                <a:solidFill>
                  <a:schemeClr val="tx1"/>
                </a:solidFill>
              </a:rPr>
              <a:t>Bilgi ve Belge Merkezleri Yönetiminde Temel İşlevler: </a:t>
            </a:r>
            <a:br>
              <a:rPr lang="tr-TR" sz="2600" b="1" dirty="0">
                <a:solidFill>
                  <a:schemeClr val="tx1"/>
                </a:solidFill>
              </a:rPr>
            </a:br>
            <a:r>
              <a:rPr lang="tr-TR" sz="2600" b="1" dirty="0">
                <a:solidFill>
                  <a:schemeClr val="tx1"/>
                </a:solidFill>
              </a:rPr>
              <a:t>Planlama ve </a:t>
            </a:r>
            <a:r>
              <a:rPr lang="tr-TR" sz="2600" b="1">
                <a:solidFill>
                  <a:schemeClr val="tx1"/>
                </a:solidFill>
              </a:rPr>
              <a:t>Stratejik Yaklaşımlar/Bölüm </a:t>
            </a:r>
            <a:r>
              <a:rPr lang="tr-TR" sz="2600" b="1" dirty="0">
                <a:solidFill>
                  <a:schemeClr val="tx1"/>
                </a:solidFill>
              </a:rPr>
              <a:t>2</a:t>
            </a:r>
            <a:br>
              <a:rPr lang="tr-TR" sz="3200" b="1" dirty="0">
                <a:solidFill>
                  <a:schemeClr val="tx1"/>
                </a:solidFill>
              </a:rPr>
            </a:br>
            <a:endParaRPr lang="en-US" sz="3600" b="1" dirty="0">
              <a:solidFill>
                <a:schemeClr val="tx1"/>
              </a:solidFill>
            </a:endParaRP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49963"/>
          </a:xfrm>
        </p:spPr>
        <p:txBody>
          <a:bodyPr>
            <a:noAutofit/>
          </a:bodyPr>
          <a:lstStyle/>
          <a:p>
            <a:pPr algn="ctr"/>
            <a:r>
              <a:rPr lang="tr-TR" sz="2200" b="1" dirty="0">
                <a:solidFill>
                  <a:schemeClr val="tx1"/>
                </a:solidFill>
              </a:rPr>
              <a:t>Planlama Aşamasında Dikkate Alınması Gereken Temel Ögeler</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32458" y="928256"/>
            <a:ext cx="9438005" cy="4738253"/>
          </a:xfrm>
        </p:spPr>
        <p:txBody>
          <a:bodyPr>
            <a:noAutofit/>
          </a:bodyPr>
          <a:lstStyle/>
          <a:p>
            <a:pPr marL="0" indent="0" algn="ctr">
              <a:spcBef>
                <a:spcPts val="1200"/>
              </a:spcBef>
              <a:buNone/>
            </a:pPr>
            <a:r>
              <a:rPr lang="tr-TR" sz="2200" b="1" u="sng" dirty="0"/>
              <a:t>Finansal ve İdari Planlama</a:t>
            </a:r>
          </a:p>
          <a:p>
            <a:pPr algn="just">
              <a:spcBef>
                <a:spcPts val="1200"/>
              </a:spcBef>
            </a:pPr>
            <a:r>
              <a:rPr lang="tr-TR" sz="2200" b="1" dirty="0"/>
              <a:t>Yetersiz finans kaynaklarının artırılması için devlet, özel sektör ve uluslararası kuruluşlarla iş birliği</a:t>
            </a:r>
          </a:p>
          <a:p>
            <a:pPr algn="just">
              <a:spcBef>
                <a:spcPts val="1200"/>
              </a:spcBef>
            </a:pPr>
            <a:r>
              <a:rPr lang="tr-TR" sz="2200" b="1" dirty="0"/>
              <a:t>Dijital altyapı ve teknolojik gelişmeler için bütçe ayırma</a:t>
            </a:r>
          </a:p>
          <a:p>
            <a:pPr algn="just">
              <a:spcBef>
                <a:spcPts val="1200"/>
              </a:spcBef>
            </a:pPr>
            <a:r>
              <a:rPr lang="tr-TR" sz="2200" b="1" dirty="0"/>
              <a:t>Mali sürdürülebilirlik ve kaynakların etkin kullanımı için stratejiler</a:t>
            </a:r>
          </a:p>
          <a:p>
            <a:pPr marL="0" indent="0" algn="ctr">
              <a:spcBef>
                <a:spcPts val="1200"/>
              </a:spcBef>
              <a:buNone/>
            </a:pPr>
            <a:r>
              <a:rPr lang="tr-TR" sz="2200" b="1" u="sng" dirty="0"/>
              <a:t>Değerlendirme ve Sürekli İyileştirme</a:t>
            </a:r>
          </a:p>
          <a:p>
            <a:pPr algn="just">
              <a:spcBef>
                <a:spcPts val="1200"/>
              </a:spcBef>
            </a:pPr>
            <a:r>
              <a:rPr lang="tr-TR" sz="2200" b="1" dirty="0"/>
              <a:t>Performans göstergeleri ve iyileştirme alanlarının belirlenmesi</a:t>
            </a:r>
          </a:p>
          <a:p>
            <a:pPr algn="just">
              <a:spcBef>
                <a:spcPts val="1200"/>
              </a:spcBef>
            </a:pPr>
            <a:r>
              <a:rPr lang="tr-TR" sz="2200" b="1" dirty="0"/>
              <a:t>Kullanıcı memnuniyeti ve hizmet kalitesinin düzenli izlenmesi</a:t>
            </a:r>
          </a:p>
          <a:p>
            <a:pPr algn="just">
              <a:spcBef>
                <a:spcPts val="1200"/>
              </a:spcBef>
            </a:pPr>
            <a:r>
              <a:rPr lang="tr-TR" sz="2200" b="1" dirty="0"/>
              <a:t>Teknolojik gelişmelere uygun yeni plan ve projelerin geliştirilmesi </a:t>
            </a:r>
            <a:r>
              <a:rPr lang="tr-TR" sz="1500" b="1" dirty="0"/>
              <a:t>(</a:t>
            </a:r>
            <a:r>
              <a:rPr lang="sv-SE" sz="1500" b="1" dirty="0"/>
              <a:t>Mammadov</a:t>
            </a:r>
            <a:r>
              <a:rPr lang="tr-TR" sz="1500" b="1" dirty="0"/>
              <a:t> ve</a:t>
            </a:r>
            <a:r>
              <a:rPr lang="sv-SE" sz="1500" b="1" dirty="0"/>
              <a:t> Mahammadli,</a:t>
            </a:r>
            <a:r>
              <a:rPr lang="tr-TR" sz="1500" b="1" dirty="0"/>
              <a:t> </a:t>
            </a:r>
            <a:r>
              <a:rPr lang="sv-SE" sz="1500" b="1" dirty="0"/>
              <a:t>2025).</a:t>
            </a:r>
            <a:endParaRPr lang="tr-TR" sz="1500" b="1" dirty="0"/>
          </a:p>
        </p:txBody>
      </p:sp>
    </p:spTree>
    <p:extLst>
      <p:ext uri="{BB962C8B-B14F-4D97-AF65-F5344CB8AC3E}">
        <p14:creationId xmlns:p14="http://schemas.microsoft.com/office/powerpoint/2010/main" val="4044413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49963"/>
          </a:xfrm>
        </p:spPr>
        <p:txBody>
          <a:bodyPr>
            <a:noAutofit/>
          </a:bodyPr>
          <a:lstStyle/>
          <a:p>
            <a:pPr algn="ctr"/>
            <a:r>
              <a:rPr lang="tr-TR" sz="2200" b="1" dirty="0">
                <a:solidFill>
                  <a:schemeClr val="tx1"/>
                </a:solidFill>
              </a:rPr>
              <a:t>Planlama Aşamasında Dikkate Alınması Gereken Temel Ögeler</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60167" y="734291"/>
            <a:ext cx="9438005" cy="4530435"/>
          </a:xfrm>
        </p:spPr>
        <p:txBody>
          <a:bodyPr>
            <a:noAutofit/>
          </a:bodyPr>
          <a:lstStyle/>
          <a:p>
            <a:pPr marL="0" indent="0" algn="ctr">
              <a:spcBef>
                <a:spcPts val="600"/>
              </a:spcBef>
              <a:buNone/>
            </a:pPr>
            <a:r>
              <a:rPr lang="tr-TR" sz="2400" b="1" u="sng" dirty="0"/>
              <a:t>ÖZET</a:t>
            </a:r>
          </a:p>
          <a:p>
            <a:pPr algn="just">
              <a:spcBef>
                <a:spcPts val="600"/>
              </a:spcBef>
            </a:pPr>
            <a:r>
              <a:rPr lang="tr-TR" sz="2200" b="1" dirty="0"/>
              <a:t>Stratejik ve uzun dönemli planlama ile vizyon belirlenmeli</a:t>
            </a:r>
          </a:p>
          <a:p>
            <a:pPr algn="just">
              <a:spcBef>
                <a:spcPts val="600"/>
              </a:spcBef>
            </a:pPr>
            <a:r>
              <a:rPr lang="tr-TR" sz="2200" b="1" dirty="0"/>
              <a:t>Projeler ve teknolojik altyapı ayrıntılı şekilde planlanmalı</a:t>
            </a:r>
          </a:p>
          <a:p>
            <a:pPr algn="just">
              <a:spcBef>
                <a:spcPts val="600"/>
              </a:spcBef>
            </a:pPr>
            <a:r>
              <a:rPr lang="tr-TR" sz="2200" b="1" dirty="0"/>
              <a:t>İnsan kaynakları ve eğitim önceliklendirilerek uzman kadro oluşturulmalı</a:t>
            </a:r>
          </a:p>
          <a:p>
            <a:pPr algn="just">
              <a:spcBef>
                <a:spcPts val="600"/>
              </a:spcBef>
            </a:pPr>
            <a:r>
              <a:rPr lang="tr-TR" sz="2200" b="1" dirty="0"/>
              <a:t>Yasal ve regülatif düzenlemeler güncellenerek uluslararası standartlara uyum sağlanmalı</a:t>
            </a:r>
          </a:p>
          <a:p>
            <a:pPr algn="just">
              <a:spcBef>
                <a:spcPts val="600"/>
              </a:spcBef>
            </a:pPr>
            <a:r>
              <a:rPr lang="tr-TR" sz="2200" b="1" dirty="0"/>
              <a:t>Finansal kaynaklar artırılmalı ve sürdürülebilirlik gözetilmeli</a:t>
            </a:r>
          </a:p>
          <a:p>
            <a:pPr algn="just">
              <a:spcBef>
                <a:spcPts val="600"/>
              </a:spcBef>
            </a:pPr>
            <a:r>
              <a:rPr lang="tr-TR" sz="2200" b="1" dirty="0"/>
              <a:t>Değerlendirme ve sürekli iyileştirme mekanizmaları kurulmalı</a:t>
            </a:r>
          </a:p>
          <a:p>
            <a:pPr marL="0" indent="0" algn="just">
              <a:spcBef>
                <a:spcPts val="600"/>
              </a:spcBef>
              <a:buNone/>
            </a:pPr>
            <a:r>
              <a:rPr lang="tr-TR" sz="2200" b="1" dirty="0"/>
              <a:t>Bu yaklaşımlar, modern ve rekabetçi bilgi ve belge merkezlerinin etkin yönetimi ve sürdürülebilirliği açısından temel taşlardır.</a:t>
            </a:r>
            <a:endParaRPr lang="tr-TR" sz="1500" b="1" dirty="0"/>
          </a:p>
        </p:txBody>
      </p:sp>
    </p:spTree>
    <p:extLst>
      <p:ext uri="{BB962C8B-B14F-4D97-AF65-F5344CB8AC3E}">
        <p14:creationId xmlns:p14="http://schemas.microsoft.com/office/powerpoint/2010/main" val="1757431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49963"/>
          </a:xfrm>
        </p:spPr>
        <p:txBody>
          <a:bodyPr>
            <a:noAutofit/>
          </a:bodyPr>
          <a:lstStyle/>
          <a:p>
            <a:pPr algn="ctr"/>
            <a:r>
              <a:rPr lang="tr-TR" sz="2600" b="1" dirty="0">
                <a:solidFill>
                  <a:schemeClr val="tx1"/>
                </a:solidFill>
              </a:rPr>
              <a:t>Stratejik Yönetimde Planlama: Özellikleri ve Yararları</a:t>
            </a:r>
            <a:endParaRPr lang="en-US" sz="26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60167" y="914400"/>
            <a:ext cx="9438005" cy="4779817"/>
          </a:xfrm>
        </p:spPr>
        <p:txBody>
          <a:bodyPr>
            <a:noAutofit/>
          </a:bodyPr>
          <a:lstStyle/>
          <a:p>
            <a:pPr marL="0" indent="0" algn="just">
              <a:buNone/>
            </a:pPr>
            <a:r>
              <a:rPr lang="tr-TR" sz="2200" b="1" u="sng" dirty="0"/>
              <a:t>Özellikleri</a:t>
            </a:r>
            <a:r>
              <a:rPr lang="tr-TR" sz="2200" b="1" dirty="0"/>
              <a:t>:</a:t>
            </a:r>
          </a:p>
          <a:p>
            <a:pPr algn="just"/>
            <a:r>
              <a:rPr lang="tr-TR" sz="2200" b="1" dirty="0"/>
              <a:t>Sürekli ve döngüsel bir süreçtir, bir defalık değildir.  </a:t>
            </a:r>
          </a:p>
          <a:p>
            <a:pPr algn="just"/>
            <a:r>
              <a:rPr lang="tr-TR" sz="2200" b="1" dirty="0"/>
              <a:t>Organizasyonun vizyon ve misyonunu temel alır.  </a:t>
            </a:r>
          </a:p>
          <a:p>
            <a:pPr algn="just"/>
            <a:r>
              <a:rPr lang="tr-TR" sz="2200" b="1" dirty="0"/>
              <a:t>Çevresel değişikliklere uyum sağlayacak esnekliği içerir.  </a:t>
            </a:r>
          </a:p>
          <a:p>
            <a:pPr algn="just"/>
            <a:r>
              <a:rPr lang="tr-TR" sz="2200" b="1" dirty="0"/>
              <a:t>Kurum kültürünü ve yapısını değiştirebilir.  </a:t>
            </a:r>
          </a:p>
          <a:p>
            <a:pPr marL="0" indent="0" algn="just">
              <a:buNone/>
            </a:pPr>
            <a:r>
              <a:rPr lang="tr-TR" sz="2200" b="1" u="sng" dirty="0"/>
              <a:t>Yararları</a:t>
            </a:r>
            <a:r>
              <a:rPr lang="tr-TR" sz="2200" b="1" dirty="0"/>
              <a:t>:</a:t>
            </a:r>
          </a:p>
          <a:p>
            <a:pPr algn="just"/>
            <a:r>
              <a:rPr lang="tr-TR" sz="2200" b="1" dirty="0"/>
              <a:t>Geleceğe dönük vizyon ve inovasyon sağlar.  </a:t>
            </a:r>
          </a:p>
          <a:p>
            <a:pPr algn="just"/>
            <a:r>
              <a:rPr lang="tr-TR" sz="2200" b="1" dirty="0"/>
              <a:t>Performansı ölçerek sürekli gelişimi destekler.  </a:t>
            </a:r>
          </a:p>
          <a:p>
            <a:pPr algn="just"/>
            <a:r>
              <a:rPr lang="tr-TR" sz="2200" b="1" dirty="0"/>
              <a:t>Organizasyonun değişen ortamda daha rekabetçi olmasını sağlar </a:t>
            </a:r>
            <a:r>
              <a:rPr lang="tr-TR" sz="1500" b="1" dirty="0"/>
              <a:t>(</a:t>
            </a:r>
            <a:r>
              <a:rPr lang="tr-TR" sz="1500" b="1" dirty="0" err="1"/>
              <a:t>Ganguly</a:t>
            </a:r>
            <a:r>
              <a:rPr lang="tr-TR" sz="1500" b="1" dirty="0"/>
              <a:t>, 2018). </a:t>
            </a:r>
          </a:p>
        </p:txBody>
      </p:sp>
    </p:spTree>
    <p:extLst>
      <p:ext uri="{BB962C8B-B14F-4D97-AF65-F5344CB8AC3E}">
        <p14:creationId xmlns:p14="http://schemas.microsoft.com/office/powerpoint/2010/main" val="3704089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49963"/>
          </a:xfrm>
        </p:spPr>
        <p:txBody>
          <a:bodyPr>
            <a:noAutofit/>
          </a:bodyPr>
          <a:lstStyle/>
          <a:p>
            <a:pPr algn="ctr"/>
            <a:r>
              <a:rPr lang="tr-TR" sz="2600" b="1" dirty="0">
                <a:solidFill>
                  <a:schemeClr val="tx1"/>
                </a:solidFill>
              </a:rPr>
              <a:t>Stratejik Yönetimin Temel Ögeleri</a:t>
            </a:r>
            <a:endParaRPr lang="en-US" sz="26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60167" y="734291"/>
            <a:ext cx="9438005" cy="5541817"/>
          </a:xfrm>
        </p:spPr>
        <p:txBody>
          <a:bodyPr>
            <a:noAutofit/>
          </a:bodyPr>
          <a:lstStyle/>
          <a:p>
            <a:pPr marL="0" indent="0" algn="just">
              <a:spcBef>
                <a:spcPts val="0"/>
              </a:spcBef>
              <a:buNone/>
            </a:pPr>
            <a:r>
              <a:rPr lang="tr-TR" sz="2200" b="1" u="sng" dirty="0"/>
              <a:t>Analiz</a:t>
            </a:r>
            <a:r>
              <a:rPr lang="tr-TR" sz="2200" b="1" dirty="0"/>
              <a:t>:  </a:t>
            </a:r>
          </a:p>
          <a:p>
            <a:pPr algn="just">
              <a:spcBef>
                <a:spcPts val="0"/>
              </a:spcBef>
            </a:pPr>
            <a:r>
              <a:rPr lang="tr-TR" sz="2200" b="1" dirty="0"/>
              <a:t>İç ve dış çevredeki fırsat ve tehditler ile güçlü ve zayıf yönlerin belirlenmesi  </a:t>
            </a:r>
          </a:p>
          <a:p>
            <a:pPr algn="just">
              <a:spcBef>
                <a:spcPts val="0"/>
              </a:spcBef>
            </a:pPr>
            <a:r>
              <a:rPr lang="tr-TR" sz="2200" b="1" dirty="0"/>
              <a:t>Örneğin, kütüphanenin teknolojik altyapısı, kullanıcı gereksinimleri, rekabet durumu analiz edilir.</a:t>
            </a:r>
          </a:p>
          <a:p>
            <a:pPr marL="0" indent="0" algn="just">
              <a:spcBef>
                <a:spcPts val="0"/>
              </a:spcBef>
              <a:buNone/>
            </a:pPr>
            <a:r>
              <a:rPr lang="tr-TR" sz="2200" b="1" u="sng" dirty="0"/>
              <a:t>Karar Alma</a:t>
            </a:r>
            <a:r>
              <a:rPr lang="tr-TR" sz="2200" b="1" dirty="0"/>
              <a:t>:  </a:t>
            </a:r>
          </a:p>
          <a:p>
            <a:pPr algn="just">
              <a:spcBef>
                <a:spcPts val="0"/>
              </a:spcBef>
            </a:pPr>
            <a:r>
              <a:rPr lang="tr-TR" sz="2200" b="1" dirty="0"/>
              <a:t>Hangi alanlarda faaliyet göstereceğine karar verme  </a:t>
            </a:r>
          </a:p>
          <a:p>
            <a:pPr algn="just">
              <a:spcBef>
                <a:spcPts val="0"/>
              </a:spcBef>
            </a:pPr>
            <a:r>
              <a:rPr lang="tr-TR" sz="2200" b="1" dirty="0"/>
              <a:t>Örneğin, dijital derme geliştirme, bütçe dağılımı, hizmet çeşitlendirmesi gibi kararlar alınır.</a:t>
            </a:r>
          </a:p>
          <a:p>
            <a:pPr marL="0" indent="0" algn="just">
              <a:spcBef>
                <a:spcPts val="0"/>
              </a:spcBef>
              <a:buNone/>
            </a:pPr>
            <a:r>
              <a:rPr lang="tr-TR" sz="2200" b="1" u="sng" dirty="0"/>
              <a:t>Eylem</a:t>
            </a:r>
            <a:r>
              <a:rPr lang="tr-TR" sz="2200" b="1" dirty="0"/>
              <a:t>:  </a:t>
            </a:r>
          </a:p>
          <a:p>
            <a:pPr algn="just">
              <a:spcBef>
                <a:spcPts val="0"/>
              </a:spcBef>
            </a:pPr>
            <a:r>
              <a:rPr lang="tr-TR" sz="2200" b="1" dirty="0"/>
              <a:t>Belirlenen stratejilerin hayata geçirilmesi  </a:t>
            </a:r>
          </a:p>
          <a:p>
            <a:pPr algn="just">
              <a:spcBef>
                <a:spcPts val="0"/>
              </a:spcBef>
            </a:pPr>
            <a:r>
              <a:rPr lang="tr-TR" sz="2200" b="1" dirty="0"/>
              <a:t>Kaynakların tahsisi, personel eğitimi, teknolojik yatırımlar yapılır.</a:t>
            </a:r>
          </a:p>
          <a:p>
            <a:pPr marL="0" indent="0" algn="just">
              <a:spcBef>
                <a:spcPts val="0"/>
              </a:spcBef>
              <a:buNone/>
            </a:pPr>
            <a:r>
              <a:rPr lang="tr-TR" sz="2200" b="1" u="sng" dirty="0"/>
              <a:t>Değerlendirme</a:t>
            </a:r>
            <a:r>
              <a:rPr lang="tr-TR" sz="2200" b="1" dirty="0"/>
              <a:t>:  </a:t>
            </a:r>
          </a:p>
          <a:p>
            <a:pPr algn="just">
              <a:spcBef>
                <a:spcPts val="0"/>
              </a:spcBef>
            </a:pPr>
            <a:r>
              <a:rPr lang="tr-TR" sz="2200" b="1" dirty="0"/>
              <a:t>Uygulama sonuçlarının izlenmesi ve performansın ölçülmesi  </a:t>
            </a:r>
          </a:p>
          <a:p>
            <a:pPr algn="just">
              <a:spcBef>
                <a:spcPts val="0"/>
              </a:spcBef>
            </a:pPr>
            <a:r>
              <a:rPr lang="tr-TR" sz="2200" b="1" dirty="0"/>
              <a:t>Gelişmeler doğrultusunda stratejiler güncellenir </a:t>
            </a:r>
            <a:r>
              <a:rPr lang="tr-TR" sz="1500" b="1" dirty="0"/>
              <a:t>(</a:t>
            </a:r>
            <a:r>
              <a:rPr lang="tr-TR" sz="1500" b="1" dirty="0" err="1"/>
              <a:t>Ganguly</a:t>
            </a:r>
            <a:r>
              <a:rPr lang="tr-TR" sz="1500" b="1" dirty="0"/>
              <a:t>, 2018). </a:t>
            </a:r>
          </a:p>
        </p:txBody>
      </p:sp>
    </p:spTree>
    <p:extLst>
      <p:ext uri="{BB962C8B-B14F-4D97-AF65-F5344CB8AC3E}">
        <p14:creationId xmlns:p14="http://schemas.microsoft.com/office/powerpoint/2010/main" val="2121235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1021017"/>
          </a:xfrm>
        </p:spPr>
        <p:txBody>
          <a:bodyPr>
            <a:noAutofit/>
          </a:bodyPr>
          <a:lstStyle/>
          <a:p>
            <a:pPr algn="ctr"/>
            <a:r>
              <a:rPr lang="tr-TR" sz="2600" b="1" dirty="0">
                <a:solidFill>
                  <a:schemeClr val="tx1"/>
                </a:solidFill>
              </a:rPr>
              <a:t>Stratejik Yönetimde Temel Süreçler:</a:t>
            </a:r>
            <a:br>
              <a:rPr lang="tr-TR" sz="2600" b="1" dirty="0">
                <a:solidFill>
                  <a:schemeClr val="tx1"/>
                </a:solidFill>
              </a:rPr>
            </a:br>
            <a:r>
              <a:rPr lang="tr-TR" sz="2600" b="1" dirty="0">
                <a:solidFill>
                  <a:schemeClr val="tx1"/>
                </a:solidFill>
              </a:rPr>
              <a:t>Stratejik Yönetimin Beş Aşaması</a:t>
            </a:r>
            <a:endParaRPr lang="en-US" sz="26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7877" y="1385455"/>
            <a:ext cx="9438005" cy="2881745"/>
          </a:xfrm>
        </p:spPr>
        <p:txBody>
          <a:bodyPr>
            <a:noAutofit/>
          </a:bodyPr>
          <a:lstStyle/>
          <a:p>
            <a:pPr algn="just">
              <a:buFont typeface="+mj-lt"/>
              <a:buAutoNum type="arabicParenR"/>
            </a:pPr>
            <a:r>
              <a:rPr lang="tr-TR" sz="2400" b="1" dirty="0"/>
              <a:t>Ön planlama (</a:t>
            </a:r>
            <a:r>
              <a:rPr lang="tr-TR" sz="2400" b="1" dirty="0" err="1"/>
              <a:t>Pre-planning</a:t>
            </a:r>
            <a:r>
              <a:rPr lang="tr-TR" sz="2400" b="1" dirty="0"/>
              <a:t>)  </a:t>
            </a:r>
          </a:p>
          <a:p>
            <a:pPr algn="just">
              <a:buFont typeface="+mj-lt"/>
              <a:buAutoNum type="arabicParenR"/>
            </a:pPr>
            <a:r>
              <a:rPr lang="tr-TR" sz="2400" b="1" dirty="0"/>
              <a:t>Stratejik planlama  </a:t>
            </a:r>
          </a:p>
          <a:p>
            <a:pPr algn="just">
              <a:buFont typeface="+mj-lt"/>
              <a:buAutoNum type="arabicParenR"/>
            </a:pPr>
            <a:r>
              <a:rPr lang="tr-TR" sz="2400" b="1" dirty="0"/>
              <a:t>Uygulama ve İletişim (Deployment)  </a:t>
            </a:r>
          </a:p>
          <a:p>
            <a:pPr algn="just">
              <a:buFont typeface="+mj-lt"/>
              <a:buAutoNum type="arabicParenR"/>
            </a:pPr>
            <a:r>
              <a:rPr lang="tr-TR" sz="2400" b="1" dirty="0"/>
              <a:t>Uygulama (</a:t>
            </a:r>
            <a:r>
              <a:rPr lang="tr-TR" sz="2400" b="1" dirty="0" err="1"/>
              <a:t>Implementation</a:t>
            </a:r>
            <a:r>
              <a:rPr lang="tr-TR" sz="2400" b="1" dirty="0"/>
              <a:t>) </a:t>
            </a:r>
          </a:p>
          <a:p>
            <a:pPr algn="just">
              <a:buFont typeface="+mj-lt"/>
              <a:buAutoNum type="arabicParenR"/>
            </a:pPr>
            <a:r>
              <a:rPr lang="tr-TR" sz="2400" b="1" dirty="0"/>
              <a:t>Değerlendirme ve Ölçüm  </a:t>
            </a:r>
            <a:r>
              <a:rPr lang="tr-TR" sz="1500" b="1" dirty="0"/>
              <a:t>(</a:t>
            </a:r>
            <a:r>
              <a:rPr lang="tr-TR" sz="1500" b="1" dirty="0" err="1"/>
              <a:t>Ganguly</a:t>
            </a:r>
            <a:r>
              <a:rPr lang="tr-TR" sz="1500" b="1" dirty="0"/>
              <a:t>, 2018).</a:t>
            </a:r>
          </a:p>
        </p:txBody>
      </p:sp>
    </p:spTree>
    <p:extLst>
      <p:ext uri="{BB962C8B-B14F-4D97-AF65-F5344CB8AC3E}">
        <p14:creationId xmlns:p14="http://schemas.microsoft.com/office/powerpoint/2010/main" val="1115713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9"/>
            <a:ext cx="8518957" cy="522254"/>
          </a:xfrm>
        </p:spPr>
        <p:txBody>
          <a:bodyPr>
            <a:noAutofit/>
          </a:bodyPr>
          <a:lstStyle/>
          <a:p>
            <a:pPr algn="ctr"/>
            <a:r>
              <a:rPr lang="tr-TR" sz="2600" b="1" dirty="0">
                <a:solidFill>
                  <a:schemeClr val="tx1"/>
                </a:solidFill>
              </a:rPr>
              <a:t>Stratejik Yönetim: Ön Planlama (</a:t>
            </a:r>
            <a:r>
              <a:rPr lang="tr-TR" sz="2600" b="1" dirty="0" err="1">
                <a:solidFill>
                  <a:schemeClr val="tx1"/>
                </a:solidFill>
              </a:rPr>
              <a:t>Pre-planning</a:t>
            </a:r>
            <a:r>
              <a:rPr lang="tr-TR" sz="2600" b="1" dirty="0">
                <a:solidFill>
                  <a:schemeClr val="tx1"/>
                </a:solidFill>
              </a:rPr>
              <a:t>)</a:t>
            </a:r>
            <a:br>
              <a:rPr lang="tr-TR" sz="2600" b="1" dirty="0">
                <a:solidFill>
                  <a:schemeClr val="tx1"/>
                </a:solidFill>
              </a:rPr>
            </a:br>
            <a:endParaRPr lang="en-US" sz="26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01731" y="1025237"/>
            <a:ext cx="9438005" cy="4710546"/>
          </a:xfrm>
        </p:spPr>
        <p:txBody>
          <a:bodyPr>
            <a:noAutofit/>
          </a:bodyPr>
          <a:lstStyle/>
          <a:p>
            <a:pPr algn="just">
              <a:spcBef>
                <a:spcPts val="0"/>
              </a:spcBef>
            </a:pPr>
            <a:r>
              <a:rPr lang="tr-TR" sz="2200" b="1" dirty="0"/>
              <a:t>Stratejik yönetim sürecinin ilk aşamasıdır. Bu aşamada, organizasyonun mevcut durumu, çevresel faktörler, içsel güçler ve zayıflıklar belirlenir. Ayrıca, organizasyonun temel amacı ve vizyonu netleştirilir.</a:t>
            </a:r>
          </a:p>
          <a:p>
            <a:pPr marL="0" indent="0" algn="just">
              <a:spcBef>
                <a:spcPts val="0"/>
              </a:spcBef>
              <a:buNone/>
            </a:pPr>
            <a:r>
              <a:rPr lang="tr-TR" sz="2200" b="1" u="sng" dirty="0"/>
              <a:t>Neler Yapılır?</a:t>
            </a:r>
          </a:p>
          <a:p>
            <a:pPr algn="just">
              <a:spcBef>
                <a:spcPts val="0"/>
              </a:spcBef>
            </a:pPr>
            <a:r>
              <a:rPr lang="tr-TR" sz="2200" b="1" dirty="0"/>
              <a:t>Kuruluşun misyonu ve vizyonu tanımlanır.  </a:t>
            </a:r>
          </a:p>
          <a:p>
            <a:pPr algn="just">
              <a:spcBef>
                <a:spcPts val="0"/>
              </a:spcBef>
            </a:pPr>
            <a:r>
              <a:rPr lang="tr-TR" sz="2200" b="1" dirty="0"/>
              <a:t>Çevresel tarama ve analizler yapılır (örneğin SWOT analizi).  </a:t>
            </a:r>
          </a:p>
          <a:p>
            <a:pPr algn="just">
              <a:spcBef>
                <a:spcPts val="0"/>
              </a:spcBef>
            </a:pPr>
            <a:r>
              <a:rPr lang="tr-TR" sz="2200" b="1" dirty="0"/>
              <a:t>Paydaşlar ve anahtar paydaşların gereksinimleri belirlenir.  </a:t>
            </a:r>
          </a:p>
          <a:p>
            <a:pPr algn="just">
              <a:spcBef>
                <a:spcPts val="0"/>
              </a:spcBef>
            </a:pPr>
            <a:r>
              <a:rPr lang="tr-TR" sz="2200" b="1" dirty="0"/>
              <a:t>Problemler ve fırsatlar tespit edilir.  </a:t>
            </a:r>
          </a:p>
          <a:p>
            <a:pPr algn="just">
              <a:spcBef>
                <a:spcPts val="0"/>
              </a:spcBef>
            </a:pPr>
            <a:r>
              <a:rPr lang="tr-TR" sz="2200" b="1" dirty="0"/>
              <a:t>Öncelikli konular ve odak alanları belirlenir.</a:t>
            </a:r>
          </a:p>
          <a:p>
            <a:pPr marL="0" indent="0" algn="just">
              <a:spcBef>
                <a:spcPts val="0"/>
              </a:spcBef>
              <a:buNone/>
            </a:pPr>
            <a:r>
              <a:rPr lang="tr-TR" sz="2200" b="1" u="sng" dirty="0"/>
              <a:t>Amaç</a:t>
            </a:r>
            <a:r>
              <a:rPr lang="tr-TR" sz="2200" b="1" dirty="0"/>
              <a:t>:  Bu aşama, sonraki stratejik planlama ve uygulama aşamaları için temel bilgi ve veri toplamayı sağlar. Ayrıca, organizasyonun hazırlığını ve niyetlerini ortaya koyar </a:t>
            </a:r>
            <a:r>
              <a:rPr lang="tr-TR" sz="1500" b="1" dirty="0"/>
              <a:t>(</a:t>
            </a:r>
            <a:r>
              <a:rPr lang="tr-TR" sz="1500" b="1" dirty="0" err="1"/>
              <a:t>Ganguly</a:t>
            </a:r>
            <a:r>
              <a:rPr lang="tr-TR" sz="1500" b="1" dirty="0"/>
              <a:t>, 2018).</a:t>
            </a:r>
          </a:p>
        </p:txBody>
      </p:sp>
    </p:spTree>
    <p:extLst>
      <p:ext uri="{BB962C8B-B14F-4D97-AF65-F5344CB8AC3E}">
        <p14:creationId xmlns:p14="http://schemas.microsoft.com/office/powerpoint/2010/main" val="38465783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9"/>
            <a:ext cx="8518957" cy="619236"/>
          </a:xfrm>
        </p:spPr>
        <p:txBody>
          <a:bodyPr>
            <a:noAutofit/>
          </a:bodyPr>
          <a:lstStyle/>
          <a:p>
            <a:pPr algn="ctr"/>
            <a:r>
              <a:rPr lang="tr-TR" sz="2600" b="1" dirty="0">
                <a:solidFill>
                  <a:schemeClr val="tx1"/>
                </a:solidFill>
              </a:rPr>
              <a:t>Stratejik Yönetim: Stratejik Planlama</a:t>
            </a:r>
            <a:endParaRPr lang="en-US" sz="26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7876" y="858982"/>
            <a:ext cx="9438005" cy="5056909"/>
          </a:xfrm>
        </p:spPr>
        <p:txBody>
          <a:bodyPr>
            <a:noAutofit/>
          </a:bodyPr>
          <a:lstStyle/>
          <a:p>
            <a:pPr algn="just">
              <a:spcBef>
                <a:spcPts val="600"/>
              </a:spcBef>
            </a:pPr>
            <a:r>
              <a:rPr lang="tr-TR" sz="2200" b="1" dirty="0"/>
              <a:t>Kuruluşun uzun dönemli hedeflerini ve bu hedeflere ulaşmak için izlenecek yolları belirlediği aşamadır. Bu aşamada, çevresel analizler sonucu ortaya çıkan bilgiler doğrultusunda, organizasyonun amaçlarına ulaşmak için stratejik yönler belirlenir.</a:t>
            </a:r>
          </a:p>
          <a:p>
            <a:pPr marL="0" indent="0" algn="just">
              <a:spcBef>
                <a:spcPts val="600"/>
              </a:spcBef>
              <a:buNone/>
            </a:pPr>
            <a:r>
              <a:rPr lang="tr-TR" sz="2200" b="1" u="sng" dirty="0"/>
              <a:t>Neler Yapılır?  </a:t>
            </a:r>
          </a:p>
          <a:p>
            <a:pPr algn="just">
              <a:spcBef>
                <a:spcPts val="600"/>
              </a:spcBef>
            </a:pPr>
            <a:r>
              <a:rPr lang="tr-TR" sz="2200" b="1" dirty="0"/>
              <a:t>Hedefler ve amaçlar belirlenir.  </a:t>
            </a:r>
          </a:p>
          <a:p>
            <a:pPr algn="just">
              <a:spcBef>
                <a:spcPts val="600"/>
              </a:spcBef>
            </a:pPr>
            <a:r>
              <a:rPr lang="tr-TR" sz="2200" b="1" dirty="0"/>
              <a:t>Alternatif stratejiler geliştirilir.  </a:t>
            </a:r>
          </a:p>
          <a:p>
            <a:pPr algn="just">
              <a:spcBef>
                <a:spcPts val="600"/>
              </a:spcBef>
            </a:pPr>
            <a:r>
              <a:rPr lang="tr-TR" sz="2200" b="1" dirty="0"/>
              <a:t>En uygun stratejiler seçilir.  </a:t>
            </a:r>
          </a:p>
          <a:p>
            <a:pPr algn="just">
              <a:spcBef>
                <a:spcPts val="600"/>
              </a:spcBef>
            </a:pPr>
            <a:r>
              <a:rPr lang="tr-TR" sz="2200" b="1" dirty="0"/>
              <a:t>Kaynaklar, bütçe ve zaman planları oluşturulur.  </a:t>
            </a:r>
          </a:p>
          <a:p>
            <a:pPr algn="just">
              <a:spcBef>
                <a:spcPts val="600"/>
              </a:spcBef>
            </a:pPr>
            <a:r>
              <a:rPr lang="tr-TR" sz="2200" b="1" dirty="0"/>
              <a:t>Kurumsal politikalar ve standartlar belirlenir.</a:t>
            </a:r>
          </a:p>
          <a:p>
            <a:pPr marL="0" indent="0" algn="just">
              <a:spcBef>
                <a:spcPts val="600"/>
              </a:spcBef>
              <a:buNone/>
            </a:pPr>
            <a:r>
              <a:rPr lang="tr-TR" sz="2200" b="1" u="sng" dirty="0"/>
              <a:t>Amaç</a:t>
            </a:r>
            <a:r>
              <a:rPr lang="tr-TR" sz="2200" b="1" dirty="0"/>
              <a:t>: Organizasyona yol gösterecek, net ve ulaşılabilir hedefler ortaya koymak ve bu hedeflere ulaşmak için stratejiler belirlemektir </a:t>
            </a:r>
            <a:r>
              <a:rPr lang="tr-TR" sz="1500" b="1" dirty="0"/>
              <a:t>(</a:t>
            </a:r>
            <a:r>
              <a:rPr lang="tr-TR" sz="1500" b="1" dirty="0" err="1"/>
              <a:t>Ganguly</a:t>
            </a:r>
            <a:r>
              <a:rPr lang="tr-TR" sz="1500" b="1" dirty="0"/>
              <a:t>, 2018).</a:t>
            </a:r>
          </a:p>
        </p:txBody>
      </p:sp>
    </p:spTree>
    <p:extLst>
      <p:ext uri="{BB962C8B-B14F-4D97-AF65-F5344CB8AC3E}">
        <p14:creationId xmlns:p14="http://schemas.microsoft.com/office/powerpoint/2010/main" val="13136993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9"/>
            <a:ext cx="8518957" cy="688508"/>
          </a:xfrm>
        </p:spPr>
        <p:txBody>
          <a:bodyPr>
            <a:noAutofit/>
          </a:bodyPr>
          <a:lstStyle/>
          <a:p>
            <a:pPr algn="ctr"/>
            <a:r>
              <a:rPr lang="tr-TR" sz="2600" b="1" dirty="0">
                <a:solidFill>
                  <a:schemeClr val="tx1"/>
                </a:solidFill>
              </a:rPr>
              <a:t>Stratejik Yönetim: Uygulama ve İletişim (Deployment)</a:t>
            </a:r>
            <a:br>
              <a:rPr lang="tr-TR" sz="2600" b="1" dirty="0">
                <a:solidFill>
                  <a:schemeClr val="tx1"/>
                </a:solidFill>
              </a:rPr>
            </a:br>
            <a:r>
              <a:rPr lang="tr-TR" sz="2600" b="1" dirty="0">
                <a:solidFill>
                  <a:schemeClr val="tx1"/>
                </a:solidFill>
              </a:rPr>
              <a:t> </a:t>
            </a:r>
            <a:br>
              <a:rPr lang="tr-TR" sz="2400" b="1" dirty="0">
                <a:solidFill>
                  <a:schemeClr val="tx1"/>
                </a:solidFill>
              </a:rPr>
            </a:b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43294" y="872837"/>
            <a:ext cx="9438005" cy="4572000"/>
          </a:xfrm>
        </p:spPr>
        <p:txBody>
          <a:bodyPr>
            <a:noAutofit/>
          </a:bodyPr>
          <a:lstStyle/>
          <a:p>
            <a:pPr algn="just">
              <a:spcBef>
                <a:spcPts val="0"/>
              </a:spcBef>
            </a:pPr>
            <a:r>
              <a:rPr lang="tr-TR" sz="2200" b="1" dirty="0"/>
              <a:t>Seçilen stratejilerin tüm organizasyonda yaygınlaştırılması ve çalışanlara anlatılmasıdır. Bu aşamada, stratejilerin organizasyon genelinde benimsenmesi ve çalışanlar tarafından anlaşılması sağlanır.</a:t>
            </a:r>
          </a:p>
          <a:p>
            <a:pPr marL="0" indent="0" algn="just">
              <a:spcBef>
                <a:spcPts val="0"/>
              </a:spcBef>
              <a:buNone/>
            </a:pPr>
            <a:r>
              <a:rPr lang="tr-TR" sz="2200" b="1" u="sng" dirty="0"/>
              <a:t>Neler Yapılır?  </a:t>
            </a:r>
          </a:p>
          <a:p>
            <a:pPr algn="just">
              <a:spcBef>
                <a:spcPts val="0"/>
              </a:spcBef>
            </a:pPr>
            <a:r>
              <a:rPr lang="tr-TR" sz="2200" b="1" dirty="0"/>
              <a:t>Stratejilerin tüm çalışanlar ve paydaşlarla paylaşımı sağlanır.  </a:t>
            </a:r>
          </a:p>
          <a:p>
            <a:pPr algn="just">
              <a:spcBef>
                <a:spcPts val="0"/>
              </a:spcBef>
            </a:pPr>
            <a:r>
              <a:rPr lang="tr-TR" sz="2200" b="1" dirty="0"/>
              <a:t>Stratejik hedefler ve planlar çalışanlara detaylı biçimde anlatılır.  </a:t>
            </a:r>
          </a:p>
          <a:p>
            <a:pPr algn="just">
              <a:spcBef>
                <a:spcPts val="0"/>
              </a:spcBef>
            </a:pPr>
            <a:r>
              <a:rPr lang="tr-TR" sz="2200" b="1" dirty="0"/>
              <a:t>Stratejilerin hayata geçirilmesi için gerekli kaynaklar ve araçlar sağlanır.  </a:t>
            </a:r>
          </a:p>
          <a:p>
            <a:pPr algn="just">
              <a:spcBef>
                <a:spcPts val="0"/>
              </a:spcBef>
            </a:pPr>
            <a:r>
              <a:rPr lang="tr-TR" sz="2200" b="1" dirty="0"/>
              <a:t>Çalışanların motivasyonu ve katılımı teşvik edilir.</a:t>
            </a:r>
          </a:p>
          <a:p>
            <a:pPr marL="0" indent="0" algn="just">
              <a:spcBef>
                <a:spcPts val="0"/>
              </a:spcBef>
              <a:buNone/>
            </a:pPr>
            <a:r>
              <a:rPr lang="tr-TR" sz="2200" b="1" u="sng" dirty="0"/>
              <a:t>Amaç</a:t>
            </a:r>
            <a:r>
              <a:rPr lang="tr-TR" sz="2200" b="1" dirty="0"/>
              <a:t>: Stratejilerin organizasyon kültürüne yerleşmesini sağlamak ve herkesin aynı hedef doğrultusunda hareket etmesini sağlamak </a:t>
            </a:r>
            <a:r>
              <a:rPr lang="tr-TR" sz="1500" b="1" dirty="0"/>
              <a:t>(</a:t>
            </a:r>
            <a:r>
              <a:rPr lang="tr-TR" sz="1500" b="1" dirty="0" err="1"/>
              <a:t>Ganguly</a:t>
            </a:r>
            <a:r>
              <a:rPr lang="tr-TR" sz="1500" b="1" dirty="0"/>
              <a:t>, 2018). </a:t>
            </a:r>
          </a:p>
        </p:txBody>
      </p:sp>
    </p:spTree>
    <p:extLst>
      <p:ext uri="{BB962C8B-B14F-4D97-AF65-F5344CB8AC3E}">
        <p14:creationId xmlns:p14="http://schemas.microsoft.com/office/powerpoint/2010/main" val="1138782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91527"/>
          </a:xfrm>
        </p:spPr>
        <p:txBody>
          <a:bodyPr>
            <a:noAutofit/>
          </a:bodyPr>
          <a:lstStyle/>
          <a:p>
            <a:pPr algn="ctr"/>
            <a:r>
              <a:rPr lang="tr-TR" sz="2600" b="1" dirty="0">
                <a:solidFill>
                  <a:schemeClr val="tx1"/>
                </a:solidFill>
              </a:rPr>
              <a:t>Stratejik Yönetim: Uygulama (</a:t>
            </a:r>
            <a:r>
              <a:rPr lang="tr-TR" sz="2600" b="1" dirty="0" err="1">
                <a:solidFill>
                  <a:schemeClr val="tx1"/>
                </a:solidFill>
              </a:rPr>
              <a:t>Implementation</a:t>
            </a:r>
            <a:r>
              <a:rPr lang="tr-TR" sz="2600" b="1" dirty="0">
                <a:solidFill>
                  <a:schemeClr val="tx1"/>
                </a:solidFill>
              </a:rPr>
              <a:t>)</a:t>
            </a:r>
            <a:br>
              <a:rPr lang="tr-TR" sz="2600" b="1" dirty="0">
                <a:solidFill>
                  <a:schemeClr val="tx1"/>
                </a:solidFill>
              </a:rPr>
            </a:br>
            <a:endParaRPr lang="en-US" sz="26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32458" y="942111"/>
            <a:ext cx="9438005" cy="4087090"/>
          </a:xfrm>
        </p:spPr>
        <p:txBody>
          <a:bodyPr>
            <a:noAutofit/>
          </a:bodyPr>
          <a:lstStyle/>
          <a:p>
            <a:pPr algn="just"/>
            <a:r>
              <a:rPr lang="tr-TR" sz="2200" b="1" dirty="0"/>
              <a:t>Stratejik planların pratikte hayata geçirilmesi sürecidir. Bu aşamada, belirlenen stratejiler ve planlar somut adımlara dönüşür.</a:t>
            </a:r>
          </a:p>
          <a:p>
            <a:pPr marL="0" indent="0" algn="just">
              <a:buNone/>
            </a:pPr>
            <a:r>
              <a:rPr lang="tr-TR" sz="2200" b="1" u="sng" dirty="0"/>
              <a:t>Neler Yapılır?  </a:t>
            </a:r>
          </a:p>
          <a:p>
            <a:pPr algn="just"/>
            <a:r>
              <a:rPr lang="tr-TR" sz="2200" b="1" dirty="0"/>
              <a:t>Kaynaklar tahsis edilir ve faaliyetler başlatılır.  </a:t>
            </a:r>
          </a:p>
          <a:p>
            <a:pPr algn="just"/>
            <a:r>
              <a:rPr lang="tr-TR" sz="2200" b="1" dirty="0"/>
              <a:t>Projeler, programlar ve faaliyetler yürütülür.  </a:t>
            </a:r>
          </a:p>
          <a:p>
            <a:pPr algn="just"/>
            <a:r>
              <a:rPr lang="tr-TR" sz="2200" b="1" dirty="0"/>
              <a:t>Çalışanlar ve ekipler görevlendirilir.  </a:t>
            </a:r>
          </a:p>
          <a:p>
            <a:pPr algn="just"/>
            <a:r>
              <a:rPr lang="tr-TR" sz="2200" b="1" dirty="0"/>
              <a:t>Süreçler ve görevler takip edilerek, hedeflere ulaşmaya çalışılır.</a:t>
            </a:r>
          </a:p>
          <a:p>
            <a:pPr marL="0" indent="0" algn="just">
              <a:buNone/>
            </a:pPr>
            <a:r>
              <a:rPr lang="tr-TR" sz="2200" b="1" u="sng" dirty="0"/>
              <a:t>Amaç</a:t>
            </a:r>
            <a:r>
              <a:rPr lang="tr-TR" sz="2200" b="1" dirty="0"/>
              <a:t>: Planların gerçek hayatta uygulanmasını sağlamak, stratejik hedeflerin somut sonuçlara dönüşmesini sağlamak </a:t>
            </a:r>
            <a:r>
              <a:rPr lang="tr-TR" sz="1500" b="1" dirty="0"/>
              <a:t>(</a:t>
            </a:r>
            <a:r>
              <a:rPr lang="tr-TR" sz="1500" b="1" dirty="0" err="1"/>
              <a:t>Ganguly</a:t>
            </a:r>
            <a:r>
              <a:rPr lang="tr-TR" sz="1500" b="1" dirty="0"/>
              <a:t>, 2018).</a:t>
            </a:r>
          </a:p>
        </p:txBody>
      </p:sp>
    </p:spTree>
    <p:extLst>
      <p:ext uri="{BB962C8B-B14F-4D97-AF65-F5344CB8AC3E}">
        <p14:creationId xmlns:p14="http://schemas.microsoft.com/office/powerpoint/2010/main" val="10134590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9"/>
          </a:xfrm>
        </p:spPr>
        <p:txBody>
          <a:bodyPr>
            <a:noAutofit/>
          </a:bodyPr>
          <a:lstStyle/>
          <a:p>
            <a:pPr algn="ctr"/>
            <a:r>
              <a:rPr lang="tr-TR" sz="2600" b="1" dirty="0">
                <a:solidFill>
                  <a:schemeClr val="tx1"/>
                </a:solidFill>
              </a:rPr>
              <a:t>Stratejik Yönetim: Değerlendirme ve Ölçüm</a:t>
            </a:r>
            <a:endParaRPr lang="en-US" sz="26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46313" y="983673"/>
            <a:ext cx="9438005" cy="5112327"/>
          </a:xfrm>
        </p:spPr>
        <p:txBody>
          <a:bodyPr>
            <a:noAutofit/>
          </a:bodyPr>
          <a:lstStyle/>
          <a:p>
            <a:pPr algn="just"/>
            <a:r>
              <a:rPr lang="tr-TR" sz="2200" b="1" dirty="0"/>
              <a:t>Uygulama sürecinin ve sonuçların düzenli olarak incelenmesi ve performansın ölçülmesidir. Bu aşamada, stratejilerin ne kadar başarıyla uygulandığı ve hedeflere ne kadar yaklaşıldığı değerlendirilir.</a:t>
            </a:r>
          </a:p>
          <a:p>
            <a:pPr marL="0" indent="0" algn="just">
              <a:buNone/>
            </a:pPr>
            <a:r>
              <a:rPr lang="tr-TR" sz="2200" b="1" u="sng" dirty="0"/>
              <a:t>Neler Yapılır?</a:t>
            </a:r>
            <a:r>
              <a:rPr lang="tr-TR" sz="2200" b="1" dirty="0"/>
              <a:t>  </a:t>
            </a:r>
          </a:p>
          <a:p>
            <a:pPr algn="just"/>
            <a:r>
              <a:rPr lang="tr-TR" sz="2200" b="1" dirty="0"/>
              <a:t>Performans göstergeleri belirlenir ve izlenir.  </a:t>
            </a:r>
          </a:p>
          <a:p>
            <a:pPr algn="just"/>
            <a:r>
              <a:rPr lang="tr-TR" sz="2200" b="1" dirty="0"/>
              <a:t>Hedeflere ulaşma durumu raporlanır.  </a:t>
            </a:r>
          </a:p>
          <a:p>
            <a:pPr algn="just"/>
            <a:r>
              <a:rPr lang="tr-TR" sz="2200" b="1" dirty="0"/>
              <a:t>Geri bildirimler alınır ve analiz edilir.  </a:t>
            </a:r>
          </a:p>
          <a:p>
            <a:pPr algn="just"/>
            <a:r>
              <a:rPr lang="tr-TR" sz="2200" b="1" dirty="0"/>
              <a:t>Gerekirse, stratejiler ve planlar güncellenir veya yeniden yapılandırılır.</a:t>
            </a:r>
          </a:p>
          <a:p>
            <a:pPr marL="0" indent="0" algn="just">
              <a:buNone/>
            </a:pPr>
            <a:r>
              <a:rPr lang="tr-TR" sz="2200" b="1" u="sng" dirty="0"/>
              <a:t>Amaç</a:t>
            </a:r>
            <a:r>
              <a:rPr lang="tr-TR" sz="2200" b="1" dirty="0"/>
              <a:t>: Sürecin etkinliğini ölçmek, iyileştirme alanlarını tespit etmek ve sürekli gelişimi sağlamak </a:t>
            </a:r>
            <a:r>
              <a:rPr lang="tr-TR" sz="1500" b="1" dirty="0"/>
              <a:t>(</a:t>
            </a:r>
            <a:r>
              <a:rPr lang="tr-TR" sz="1500" b="1" dirty="0" err="1"/>
              <a:t>Ganguly</a:t>
            </a:r>
            <a:r>
              <a:rPr lang="tr-TR" sz="1500" b="1" dirty="0"/>
              <a:t>, 2018).</a:t>
            </a:r>
          </a:p>
        </p:txBody>
      </p:sp>
    </p:spTree>
    <p:extLst>
      <p:ext uri="{BB962C8B-B14F-4D97-AF65-F5344CB8AC3E}">
        <p14:creationId xmlns:p14="http://schemas.microsoft.com/office/powerpoint/2010/main" val="1573653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47826-6C80-63D1-4804-1FE4915CE18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012D5E7-EBA5-E55E-0988-F80FDBD22514}"/>
              </a:ext>
            </a:extLst>
          </p:cNvPr>
          <p:cNvSpPr>
            <a:spLocks noGrp="1"/>
          </p:cNvSpPr>
          <p:nvPr>
            <p:ph type="title"/>
          </p:nvPr>
        </p:nvSpPr>
        <p:spPr>
          <a:xfrm>
            <a:off x="1898373" y="249387"/>
            <a:ext cx="6531131" cy="576409"/>
          </a:xfrm>
        </p:spPr>
        <p:txBody>
          <a:bodyPr>
            <a:normAutofit/>
          </a:bodyPr>
          <a:lstStyle/>
          <a:p>
            <a:pPr algn="ctr"/>
            <a:r>
              <a:rPr lang="tr-TR" sz="2800" b="1" dirty="0">
                <a:solidFill>
                  <a:schemeClr val="tx1"/>
                </a:solidFill>
              </a:rPr>
              <a:t>KAPSAM</a:t>
            </a:r>
            <a:endParaRPr lang="en-US" sz="2800" b="1" dirty="0"/>
          </a:p>
        </p:txBody>
      </p:sp>
      <p:sp>
        <p:nvSpPr>
          <p:cNvPr id="3" name="İçerik Yer Tutucusu 2">
            <a:extLst>
              <a:ext uri="{FF2B5EF4-FFF2-40B4-BE49-F238E27FC236}">
                <a16:creationId xmlns:a16="http://schemas.microsoft.com/office/drawing/2014/main" id="{7FC17C9F-157F-D631-C5BF-63FD6CD26138}"/>
              </a:ext>
            </a:extLst>
          </p:cNvPr>
          <p:cNvSpPr>
            <a:spLocks noGrp="1"/>
          </p:cNvSpPr>
          <p:nvPr>
            <p:ph idx="1"/>
          </p:nvPr>
        </p:nvSpPr>
        <p:spPr>
          <a:xfrm>
            <a:off x="1058517" y="825796"/>
            <a:ext cx="9235110" cy="4771440"/>
          </a:xfrm>
        </p:spPr>
        <p:txBody>
          <a:bodyPr>
            <a:noAutofit/>
          </a:bodyPr>
          <a:lstStyle/>
          <a:p>
            <a:pPr algn="just">
              <a:spcBef>
                <a:spcPts val="600"/>
              </a:spcBef>
            </a:pPr>
            <a:r>
              <a:rPr lang="tr-TR" b="1" dirty="0"/>
              <a:t>Giriş</a:t>
            </a:r>
          </a:p>
          <a:p>
            <a:pPr algn="just">
              <a:spcBef>
                <a:spcPts val="600"/>
              </a:spcBef>
            </a:pPr>
            <a:r>
              <a:rPr lang="tr-TR" b="1" dirty="0"/>
              <a:t>Bilgi ve Belge Merkezlerinde Planlamanın Önemi, Amacı ve Faydaları</a:t>
            </a:r>
          </a:p>
          <a:p>
            <a:pPr algn="just">
              <a:spcBef>
                <a:spcPts val="600"/>
              </a:spcBef>
            </a:pPr>
            <a:r>
              <a:rPr lang="tr-TR" b="1" dirty="0"/>
              <a:t>Planlama Aşamaları</a:t>
            </a:r>
          </a:p>
          <a:p>
            <a:pPr algn="just">
              <a:spcBef>
                <a:spcPts val="600"/>
              </a:spcBef>
            </a:pPr>
            <a:r>
              <a:rPr lang="tr-TR" b="1" dirty="0"/>
              <a:t>Planlama Türleri ve Uygulama Alanları</a:t>
            </a:r>
          </a:p>
          <a:p>
            <a:pPr algn="just">
              <a:spcBef>
                <a:spcPts val="600"/>
              </a:spcBef>
            </a:pPr>
            <a:r>
              <a:rPr lang="tr-TR" b="1" dirty="0"/>
              <a:t>Temel Planlama Öğeleri</a:t>
            </a:r>
          </a:p>
          <a:p>
            <a:pPr algn="just">
              <a:spcBef>
                <a:spcPts val="600"/>
              </a:spcBef>
            </a:pPr>
            <a:r>
              <a:rPr lang="tr-TR" b="1" dirty="0"/>
              <a:t>Stratejik Yönetimde Planlama: Özellikler ve Yararlar</a:t>
            </a:r>
          </a:p>
          <a:p>
            <a:pPr algn="just">
              <a:spcBef>
                <a:spcPts val="600"/>
              </a:spcBef>
            </a:pPr>
            <a:r>
              <a:rPr lang="tr-TR" b="1" dirty="0"/>
              <a:t>Stratejik Yönetim: Temel Süreçler ve Aşamalar</a:t>
            </a:r>
          </a:p>
          <a:p>
            <a:pPr algn="just">
              <a:spcBef>
                <a:spcPts val="600"/>
              </a:spcBef>
            </a:pPr>
            <a:r>
              <a:rPr lang="tr-TR" b="1" dirty="0"/>
              <a:t>Stratejik Planlama Adımları ve Çerçevesi</a:t>
            </a:r>
          </a:p>
          <a:p>
            <a:pPr algn="just">
              <a:spcBef>
                <a:spcPts val="600"/>
              </a:spcBef>
            </a:pPr>
            <a:r>
              <a:rPr lang="tr-TR" b="1" dirty="0"/>
              <a:t>Güncel Stratejik Planlama Yaklaşımları ve Araçlar</a:t>
            </a:r>
          </a:p>
          <a:p>
            <a:pPr algn="just">
              <a:spcBef>
                <a:spcPts val="600"/>
              </a:spcBef>
            </a:pPr>
            <a:r>
              <a:rPr lang="tr-TR" b="1" dirty="0"/>
              <a:t>Vaka Çalışmaları ve Örnekler</a:t>
            </a:r>
          </a:p>
          <a:p>
            <a:pPr algn="just">
              <a:spcBef>
                <a:spcPts val="600"/>
              </a:spcBef>
            </a:pPr>
            <a:r>
              <a:rPr lang="tr-TR" b="1" dirty="0"/>
              <a:t>Planlama İçin Öneriler</a:t>
            </a:r>
          </a:p>
          <a:p>
            <a:pPr algn="just">
              <a:spcBef>
                <a:spcPts val="600"/>
              </a:spcBef>
            </a:pPr>
            <a:r>
              <a:rPr lang="tr-TR" b="1" dirty="0"/>
              <a:t>Sonuç ve Değerlendirme</a:t>
            </a:r>
          </a:p>
          <a:p>
            <a:pPr algn="just">
              <a:spcBef>
                <a:spcPts val="600"/>
              </a:spcBef>
            </a:pPr>
            <a:r>
              <a:rPr lang="tr-TR" b="1" dirty="0"/>
              <a:t>Kaynakça</a:t>
            </a:r>
          </a:p>
        </p:txBody>
      </p:sp>
    </p:spTree>
    <p:extLst>
      <p:ext uri="{BB962C8B-B14F-4D97-AF65-F5344CB8AC3E}">
        <p14:creationId xmlns:p14="http://schemas.microsoft.com/office/powerpoint/2010/main" val="1497389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60799"/>
          </a:xfrm>
        </p:spPr>
        <p:txBody>
          <a:bodyPr>
            <a:noAutofit/>
          </a:bodyPr>
          <a:lstStyle/>
          <a:p>
            <a:pPr algn="ctr"/>
            <a:r>
              <a:rPr lang="tr-TR" sz="2600" b="1" dirty="0">
                <a:solidFill>
                  <a:schemeClr val="tx1"/>
                </a:solidFill>
              </a:rPr>
              <a:t>Stratejik Yönetim: Özet</a:t>
            </a:r>
            <a:endParaRPr lang="en-US" sz="26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01731" y="1136074"/>
            <a:ext cx="9438005" cy="3948544"/>
          </a:xfrm>
        </p:spPr>
        <p:txBody>
          <a:bodyPr>
            <a:noAutofit/>
          </a:bodyPr>
          <a:lstStyle/>
          <a:p>
            <a:pPr marL="0" indent="0" algn="just">
              <a:buNone/>
            </a:pPr>
            <a:r>
              <a:rPr lang="tr-TR" sz="2200" b="1" dirty="0"/>
              <a:t>Bu beş aşama, bir organizasyonun stratejik hedeflerine ulaşması için takip edilmesi gereken temel adımlardır.  </a:t>
            </a:r>
          </a:p>
          <a:p>
            <a:pPr algn="just"/>
            <a:r>
              <a:rPr lang="tr-TR" sz="2200" b="1" u="sng" dirty="0"/>
              <a:t>Ön planlama</a:t>
            </a:r>
            <a:r>
              <a:rPr lang="tr-TR" sz="2200" b="1" dirty="0"/>
              <a:t>: Durum analizi ve hazırlık aşaması  </a:t>
            </a:r>
          </a:p>
          <a:p>
            <a:pPr algn="just"/>
            <a:r>
              <a:rPr lang="tr-TR" sz="2200" b="1" u="sng" dirty="0"/>
              <a:t>Stratejik planlama</a:t>
            </a:r>
            <a:r>
              <a:rPr lang="tr-TR" sz="2200" b="1" dirty="0"/>
              <a:t>: Hedeflerin ve yolların belirlenmesi  </a:t>
            </a:r>
          </a:p>
          <a:p>
            <a:pPr algn="just"/>
            <a:r>
              <a:rPr lang="tr-TR" sz="2200" b="1" u="sng" dirty="0"/>
              <a:t>Uygulama ve İletişim</a:t>
            </a:r>
            <a:r>
              <a:rPr lang="tr-TR" sz="2200" b="1" dirty="0"/>
              <a:t>: Stratejilerin tüm organizasyona yayılması ve iletişimi  </a:t>
            </a:r>
          </a:p>
          <a:p>
            <a:pPr algn="just"/>
            <a:r>
              <a:rPr lang="tr-TR" sz="2200" b="1" u="sng" dirty="0"/>
              <a:t>Uygulama</a:t>
            </a:r>
            <a:r>
              <a:rPr lang="tr-TR" sz="2200" b="1" dirty="0"/>
              <a:t>: Stratejilerin hayata geçirilmesi  </a:t>
            </a:r>
          </a:p>
          <a:p>
            <a:pPr algn="just"/>
            <a:r>
              <a:rPr lang="tr-TR" sz="2200" b="1" u="sng" dirty="0"/>
              <a:t>Değerlendirme</a:t>
            </a:r>
            <a:r>
              <a:rPr lang="tr-TR" sz="2200" b="1" dirty="0"/>
              <a:t>: Performansın ölçülmesi ve geri bildirimle sürekli iyileştirme </a:t>
            </a:r>
            <a:r>
              <a:rPr lang="tr-TR" sz="1500" b="1" dirty="0"/>
              <a:t>(</a:t>
            </a:r>
            <a:r>
              <a:rPr lang="tr-TR" sz="1500" b="1" dirty="0" err="1"/>
              <a:t>Ganguly</a:t>
            </a:r>
            <a:r>
              <a:rPr lang="tr-TR" sz="1500" b="1" dirty="0"/>
              <a:t>, 2018). </a:t>
            </a:r>
          </a:p>
        </p:txBody>
      </p:sp>
    </p:spTree>
    <p:extLst>
      <p:ext uri="{BB962C8B-B14F-4D97-AF65-F5344CB8AC3E}">
        <p14:creationId xmlns:p14="http://schemas.microsoft.com/office/powerpoint/2010/main" val="582778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91527"/>
          </a:xfrm>
        </p:spPr>
        <p:txBody>
          <a:bodyPr>
            <a:noAutofit/>
          </a:bodyPr>
          <a:lstStyle/>
          <a:p>
            <a:pPr algn="ctr"/>
            <a:r>
              <a:rPr lang="tr-TR" sz="2600" b="1" dirty="0">
                <a:solidFill>
                  <a:schemeClr val="tx1"/>
                </a:solidFill>
              </a:rPr>
              <a:t>STRATEJİK PLANLAMADA ADIMLAR: GENEL ÇERÇEVE</a:t>
            </a:r>
            <a:endParaRPr lang="en-US" sz="26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2" y="942110"/>
            <a:ext cx="9438005" cy="4779817"/>
          </a:xfrm>
        </p:spPr>
        <p:txBody>
          <a:bodyPr>
            <a:noAutofit/>
          </a:bodyPr>
          <a:lstStyle/>
          <a:p>
            <a:pPr algn="just"/>
            <a:r>
              <a:rPr lang="tr-TR" sz="1900" b="1" dirty="0"/>
              <a:t>Yönetim kurulu/bağlı bulunan yönetim kademeleri vb. ne  bilgi-belge merkezinin neden stratejik bir plana gereksinimi olduğunu açıklamak</a:t>
            </a:r>
          </a:p>
          <a:p>
            <a:pPr algn="just"/>
            <a:r>
              <a:rPr lang="tr-TR" sz="1900" b="1" dirty="0"/>
              <a:t>Bilgi-belge merkezi için işe yarayan bir planlama takvimi geliştirmek</a:t>
            </a:r>
          </a:p>
          <a:p>
            <a:pPr algn="just"/>
            <a:r>
              <a:rPr lang="tr-TR" sz="1900" b="1" dirty="0"/>
              <a:t>Tüm paydaşların planlama süreci boyunca bilgilendirilmesini ve katılımını sağlamak için bir iletişim planı geliştirmek</a:t>
            </a:r>
          </a:p>
          <a:p>
            <a:pPr algn="just"/>
            <a:r>
              <a:rPr lang="tr-TR" sz="1900" b="1" dirty="0"/>
              <a:t>Topluluğunuzda neyin önemli olduğunu belirlemek için topluluğunuzun mevcut planlama belgelerini başlangıç ​​noktası olarak kullanmak</a:t>
            </a:r>
          </a:p>
          <a:p>
            <a:pPr algn="just"/>
            <a:r>
              <a:rPr lang="tr-TR" sz="1900" b="1" dirty="0"/>
              <a:t>Kütüphane hizmet önceliklerini seçmek için topluluk planlama komitesi, yönetim kurulunuz ve meslektaşlarınızla, kısacası tüm paydaşlarla birlikte çalışmak</a:t>
            </a:r>
          </a:p>
          <a:p>
            <a:pPr algn="just"/>
            <a:r>
              <a:rPr lang="tr-TR" sz="1900" b="1" dirty="0"/>
              <a:t>Hizmet önceliklerinizi yansıtan hedefler ve amaçlar yazmak</a:t>
            </a:r>
          </a:p>
          <a:p>
            <a:pPr algn="just"/>
            <a:r>
              <a:rPr lang="tr-TR" sz="1900" b="1" dirty="0"/>
              <a:t>Açık, özlü, güvenilir, mantıklı ve ikna edici bir stratejik plan yazmak </a:t>
            </a:r>
            <a:r>
              <a:rPr lang="tr-TR" sz="1500" b="1" dirty="0"/>
              <a:t>(</a:t>
            </a:r>
            <a:r>
              <a:rPr lang="en-US" sz="1500" b="1" dirty="0"/>
              <a:t>Government of Alberta</a:t>
            </a:r>
            <a:r>
              <a:rPr lang="tr-TR" sz="1500" b="1" dirty="0"/>
              <a:t>, </a:t>
            </a:r>
            <a:r>
              <a:rPr lang="en-US" sz="1500" b="1" dirty="0" err="1"/>
              <a:t>t.y</a:t>
            </a:r>
            <a:r>
              <a:rPr lang="en-US" sz="1500" b="1" dirty="0"/>
              <a:t>.). </a:t>
            </a:r>
            <a:endParaRPr lang="tr-TR" sz="1500" b="1" dirty="0"/>
          </a:p>
        </p:txBody>
      </p:sp>
    </p:spTree>
    <p:extLst>
      <p:ext uri="{BB962C8B-B14F-4D97-AF65-F5344CB8AC3E}">
        <p14:creationId xmlns:p14="http://schemas.microsoft.com/office/powerpoint/2010/main" val="10239177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52981"/>
          </a:xfrm>
        </p:spPr>
        <p:txBody>
          <a:bodyPr>
            <a:noAutofit/>
          </a:bodyPr>
          <a:lstStyle/>
          <a:p>
            <a:pPr algn="ctr"/>
            <a:r>
              <a:rPr lang="tr-TR" sz="2600" b="1" dirty="0">
                <a:solidFill>
                  <a:schemeClr val="tx1"/>
                </a:solidFill>
              </a:rPr>
              <a:t>STRATEJİK PLANLAMADA ADIMLAR</a:t>
            </a:r>
            <a:endParaRPr lang="en-US" sz="26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60167" y="983673"/>
            <a:ext cx="9438005" cy="4890653"/>
          </a:xfrm>
        </p:spPr>
        <p:txBody>
          <a:bodyPr>
            <a:noAutofit/>
          </a:bodyPr>
          <a:lstStyle/>
          <a:p>
            <a:pPr marL="0" indent="0" algn="ctr">
              <a:spcBef>
                <a:spcPts val="0"/>
              </a:spcBef>
              <a:buNone/>
            </a:pPr>
            <a:r>
              <a:rPr lang="tr-TR" sz="2200" b="1" u="sng" dirty="0"/>
              <a:t>Aşağıdaki süreçlerden oluşur</a:t>
            </a:r>
            <a:r>
              <a:rPr lang="tr-TR" sz="2200" b="1" dirty="0"/>
              <a:t>:</a:t>
            </a:r>
          </a:p>
          <a:p>
            <a:pPr algn="just">
              <a:spcBef>
                <a:spcPts val="0"/>
              </a:spcBef>
            </a:pPr>
            <a:r>
              <a:rPr lang="tr-TR" sz="2200" b="1" dirty="0"/>
              <a:t>Hedef Belirleme </a:t>
            </a:r>
          </a:p>
          <a:p>
            <a:pPr algn="just">
              <a:spcBef>
                <a:spcPts val="0"/>
              </a:spcBef>
            </a:pPr>
            <a:r>
              <a:rPr lang="tr-TR" sz="2200" b="1" dirty="0"/>
              <a:t>Çevresel Analiz </a:t>
            </a:r>
          </a:p>
          <a:p>
            <a:pPr algn="just">
              <a:spcBef>
                <a:spcPts val="0"/>
              </a:spcBef>
            </a:pPr>
            <a:r>
              <a:rPr lang="tr-TR" sz="2200" b="1" dirty="0"/>
              <a:t>Strateji Geliştirme  </a:t>
            </a:r>
          </a:p>
          <a:p>
            <a:pPr algn="just">
              <a:spcBef>
                <a:spcPts val="0"/>
              </a:spcBef>
            </a:pPr>
            <a:r>
              <a:rPr lang="tr-TR" sz="2200" b="1" dirty="0"/>
              <a:t>Uygulama ve İzleme </a:t>
            </a:r>
          </a:p>
          <a:p>
            <a:pPr marL="0" indent="0" algn="ctr">
              <a:spcBef>
                <a:spcPts val="0"/>
              </a:spcBef>
              <a:buNone/>
            </a:pPr>
            <a:r>
              <a:rPr lang="tr-TR" sz="2200" b="1" u="sng" dirty="0"/>
              <a:t>Hedef Belirleme  </a:t>
            </a:r>
          </a:p>
          <a:p>
            <a:pPr algn="just">
              <a:spcBef>
                <a:spcPts val="0"/>
              </a:spcBef>
            </a:pPr>
            <a:r>
              <a:rPr lang="tr-TR" sz="2200" b="1" dirty="0"/>
              <a:t>Kuruluşun uzun dönemli amacı ve vizyonu tanımlanır.  </a:t>
            </a:r>
          </a:p>
          <a:p>
            <a:pPr algn="just">
              <a:spcBef>
                <a:spcPts val="0"/>
              </a:spcBef>
            </a:pPr>
            <a:r>
              <a:rPr lang="tr-TR" sz="2200" b="1" dirty="0"/>
              <a:t>Örneğin, kütüphanenin eğitim ve araştırmaya destek hedefleri belirlenir.</a:t>
            </a:r>
          </a:p>
          <a:p>
            <a:pPr marL="0" indent="0" algn="ctr">
              <a:spcBef>
                <a:spcPts val="0"/>
              </a:spcBef>
              <a:buNone/>
            </a:pPr>
            <a:r>
              <a:rPr lang="tr-TR" sz="2200" b="1" u="sng" dirty="0"/>
              <a:t>Çevresel Analiz</a:t>
            </a:r>
          </a:p>
          <a:p>
            <a:pPr algn="just">
              <a:spcBef>
                <a:spcPts val="0"/>
              </a:spcBef>
            </a:pPr>
            <a:r>
              <a:rPr lang="tr-TR" sz="2200" b="1" dirty="0"/>
              <a:t>SWOT Analizi: Güçlü yönler, zayıf yönler, fırsatlar ve tehditler belirlenir.  </a:t>
            </a:r>
          </a:p>
          <a:p>
            <a:pPr algn="just">
              <a:spcBef>
                <a:spcPts val="0"/>
              </a:spcBef>
            </a:pPr>
            <a:r>
              <a:rPr lang="tr-TR" sz="2200" b="1" dirty="0"/>
              <a:t>PEST Analizi: Politik, Ekonomik, Sosyal ve Teknolojik faktörler gözden geçirilir </a:t>
            </a:r>
            <a:r>
              <a:rPr lang="tr-TR" sz="1500" b="1" dirty="0"/>
              <a:t>(</a:t>
            </a:r>
            <a:r>
              <a:rPr lang="tr-TR" sz="1500" b="1" dirty="0" err="1"/>
              <a:t>Ganguly</a:t>
            </a:r>
            <a:r>
              <a:rPr lang="tr-TR" sz="1500" b="1" dirty="0"/>
              <a:t>, 2018). </a:t>
            </a:r>
            <a:endParaRPr lang="tr-TR" sz="1200" b="1" dirty="0"/>
          </a:p>
        </p:txBody>
      </p:sp>
    </p:spTree>
    <p:extLst>
      <p:ext uri="{BB962C8B-B14F-4D97-AF65-F5344CB8AC3E}">
        <p14:creationId xmlns:p14="http://schemas.microsoft.com/office/powerpoint/2010/main" val="35047692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633090"/>
          </a:xfrm>
        </p:spPr>
        <p:txBody>
          <a:bodyPr>
            <a:noAutofit/>
          </a:bodyPr>
          <a:lstStyle/>
          <a:p>
            <a:pPr algn="ctr"/>
            <a:r>
              <a:rPr lang="tr-TR" sz="2600" b="1" dirty="0">
                <a:solidFill>
                  <a:schemeClr val="tx1"/>
                </a:solidFill>
              </a:rPr>
              <a:t>STRATEJİK PLANLAMADA ADIMLAR</a:t>
            </a:r>
            <a:endParaRPr lang="en-US" sz="26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01731" y="955964"/>
            <a:ext cx="9438005" cy="3934691"/>
          </a:xfrm>
        </p:spPr>
        <p:txBody>
          <a:bodyPr>
            <a:noAutofit/>
          </a:bodyPr>
          <a:lstStyle/>
          <a:p>
            <a:pPr marL="0" indent="0" algn="ctr">
              <a:buNone/>
            </a:pPr>
            <a:r>
              <a:rPr lang="tr-TR" sz="2200" b="1" u="sng" dirty="0"/>
              <a:t>Strateji Geliştirme  </a:t>
            </a:r>
          </a:p>
          <a:p>
            <a:pPr algn="just"/>
            <a:r>
              <a:rPr lang="tr-TR" sz="2200" b="1" dirty="0"/>
              <a:t>Güçlü yönler ve fırsatlar kullanılarak rekabet avantajı sağlanır.  </a:t>
            </a:r>
          </a:p>
          <a:p>
            <a:pPr algn="just"/>
            <a:r>
              <a:rPr lang="tr-TR" sz="2200" b="1" dirty="0"/>
              <a:t>Zayıf yönler ve tehditler minimize edilir.  </a:t>
            </a:r>
          </a:p>
          <a:p>
            <a:pPr algn="just"/>
            <a:r>
              <a:rPr lang="tr-TR" sz="2200" b="1" dirty="0"/>
              <a:t>Örneğin, dijital derme/kaynakların artırılması sağlanır veya kullanıcı odaklı hizmetler geliştirilir.</a:t>
            </a:r>
          </a:p>
          <a:p>
            <a:pPr marL="0" indent="0" algn="ctr">
              <a:buNone/>
            </a:pPr>
            <a:r>
              <a:rPr lang="tr-TR" sz="2200" b="1" u="sng" dirty="0"/>
              <a:t>Uygulama ve İzleme</a:t>
            </a:r>
          </a:p>
          <a:p>
            <a:pPr algn="just"/>
            <a:r>
              <a:rPr lang="tr-TR" sz="2200" b="1" dirty="0"/>
              <a:t>Stratejiler hayata geçirilir; iletişim ve farkındalık artırılır.  </a:t>
            </a:r>
          </a:p>
          <a:p>
            <a:pPr algn="just"/>
            <a:r>
              <a:rPr lang="tr-TR" sz="2200" b="1" dirty="0"/>
              <a:t>Performans göstergeleri belirlenir ve düzenli izlenir </a:t>
            </a:r>
            <a:r>
              <a:rPr lang="tr-TR" sz="1500" b="1" dirty="0"/>
              <a:t>(</a:t>
            </a:r>
            <a:r>
              <a:rPr lang="tr-TR" sz="1500" b="1" dirty="0" err="1"/>
              <a:t>Ganguly</a:t>
            </a:r>
            <a:r>
              <a:rPr lang="tr-TR" sz="1500" b="1" dirty="0"/>
              <a:t>, 2018).</a:t>
            </a:r>
            <a:endParaRPr lang="tr-TR" sz="1200" b="1" dirty="0"/>
          </a:p>
        </p:txBody>
      </p:sp>
    </p:spTree>
    <p:extLst>
      <p:ext uri="{BB962C8B-B14F-4D97-AF65-F5344CB8AC3E}">
        <p14:creationId xmlns:p14="http://schemas.microsoft.com/office/powerpoint/2010/main" val="32120301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94545"/>
          </a:xfrm>
        </p:spPr>
        <p:txBody>
          <a:bodyPr>
            <a:noAutofit/>
          </a:bodyPr>
          <a:lstStyle/>
          <a:p>
            <a:pPr algn="ctr"/>
            <a:r>
              <a:rPr lang="tr-TR" sz="2400" b="1" dirty="0">
                <a:solidFill>
                  <a:schemeClr val="tx1"/>
                </a:solidFill>
              </a:rPr>
              <a:t> </a:t>
            </a:r>
            <a:r>
              <a:rPr lang="tr-TR" sz="2600" b="1" dirty="0">
                <a:solidFill>
                  <a:schemeClr val="tx1"/>
                </a:solidFill>
              </a:rPr>
              <a:t>Temel Stratejiler, Teknikler ve Araçlar</a:t>
            </a:r>
            <a:endParaRPr lang="en-US" sz="26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7877" y="831274"/>
            <a:ext cx="9438005" cy="4433454"/>
          </a:xfrm>
        </p:spPr>
        <p:txBody>
          <a:bodyPr>
            <a:noAutofit/>
          </a:bodyPr>
          <a:lstStyle/>
          <a:p>
            <a:pPr marL="0" indent="0" algn="just">
              <a:buNone/>
            </a:pPr>
            <a:r>
              <a:rPr lang="tr-TR" sz="2200" b="1" u="sng" dirty="0"/>
              <a:t>Standartlar ve Kılavuzlar:  </a:t>
            </a:r>
          </a:p>
          <a:p>
            <a:pPr algn="just"/>
            <a:r>
              <a:rPr lang="tr-TR" sz="2200" b="1" dirty="0"/>
              <a:t>Uluslararası ve mesleki standartlar kullanılır.  </a:t>
            </a:r>
          </a:p>
          <a:p>
            <a:pPr algn="just"/>
            <a:r>
              <a:rPr lang="tr-TR" sz="2200" b="1" dirty="0"/>
              <a:t>Özelleştirilmiş iç planlar ve politikalar geliştirilir.</a:t>
            </a:r>
          </a:p>
          <a:p>
            <a:pPr marL="0" indent="0" algn="just">
              <a:buNone/>
            </a:pPr>
            <a:r>
              <a:rPr lang="tr-TR" sz="2200" b="1" u="sng" dirty="0"/>
              <a:t>Hedef Yönetimi (MBO, Management </a:t>
            </a:r>
            <a:r>
              <a:rPr lang="tr-TR" sz="2200" b="1" u="sng" dirty="0" err="1"/>
              <a:t>by</a:t>
            </a:r>
            <a:r>
              <a:rPr lang="tr-TR" sz="2200" b="1" u="sng" dirty="0"/>
              <a:t> </a:t>
            </a:r>
            <a:r>
              <a:rPr lang="tr-TR" sz="2200" b="1" u="sng" dirty="0" err="1"/>
              <a:t>Objectives</a:t>
            </a:r>
            <a:r>
              <a:rPr lang="tr-TR" sz="2200" b="1" u="sng" dirty="0"/>
              <a:t>):  </a:t>
            </a:r>
          </a:p>
          <a:p>
            <a:pPr algn="just"/>
            <a:r>
              <a:rPr lang="tr-TR" sz="2200" b="1" dirty="0"/>
              <a:t>Çalışanların ve departmanların net hedefleri olur.  </a:t>
            </a:r>
          </a:p>
          <a:p>
            <a:pPr algn="just"/>
            <a:r>
              <a:rPr lang="tr-TR" sz="2200" b="1" dirty="0"/>
              <a:t>Bu hedefler üzerinden performans değerlendirilir.</a:t>
            </a:r>
          </a:p>
          <a:p>
            <a:pPr marL="0" indent="0" algn="just">
              <a:buNone/>
            </a:pPr>
            <a:r>
              <a:rPr lang="tr-TR" sz="2200" b="1" u="sng" dirty="0"/>
              <a:t>Çevre Değerlendirmesi:  </a:t>
            </a:r>
          </a:p>
          <a:p>
            <a:pPr algn="just"/>
            <a:r>
              <a:rPr lang="tr-TR" sz="2200" b="1" dirty="0"/>
              <a:t>Değişen teknolojik ve eğitim ortamı analiz edilerek uygun stratejiler geliştirilir </a:t>
            </a:r>
            <a:r>
              <a:rPr lang="tr-TR" sz="1500" b="1" dirty="0"/>
              <a:t>(</a:t>
            </a:r>
            <a:r>
              <a:rPr lang="tr-TR" sz="1500" b="1" dirty="0" err="1"/>
              <a:t>Ganguly</a:t>
            </a:r>
            <a:r>
              <a:rPr lang="tr-TR" sz="1500" b="1" dirty="0"/>
              <a:t>, 2018). </a:t>
            </a:r>
            <a:endParaRPr lang="tr-TR" sz="1200" b="1" dirty="0"/>
          </a:p>
        </p:txBody>
      </p:sp>
    </p:spTree>
    <p:extLst>
      <p:ext uri="{BB962C8B-B14F-4D97-AF65-F5344CB8AC3E}">
        <p14:creationId xmlns:p14="http://schemas.microsoft.com/office/powerpoint/2010/main" val="16027357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9"/>
            <a:ext cx="8898232" cy="646946"/>
          </a:xfrm>
        </p:spPr>
        <p:txBody>
          <a:bodyPr>
            <a:noAutofit/>
          </a:bodyPr>
          <a:lstStyle/>
          <a:p>
            <a:pPr algn="ctr"/>
            <a:r>
              <a:rPr lang="tr-TR" sz="2400" b="1" dirty="0">
                <a:solidFill>
                  <a:schemeClr val="tx1"/>
                </a:solidFill>
              </a:rPr>
              <a:t>Bilgi ve Belge Merkezlerinde Stratejik Planlama ve Uygulama</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87877" y="983674"/>
            <a:ext cx="9438005" cy="4779818"/>
          </a:xfrm>
        </p:spPr>
        <p:txBody>
          <a:bodyPr>
            <a:noAutofit/>
          </a:bodyPr>
          <a:lstStyle/>
          <a:p>
            <a:pPr marL="0" indent="0" algn="just">
              <a:buNone/>
            </a:pPr>
            <a:r>
              <a:rPr lang="tr-TR" sz="2200" b="1" u="sng" dirty="0"/>
              <a:t>Gelecek Tahmini:</a:t>
            </a:r>
          </a:p>
          <a:p>
            <a:pPr algn="just"/>
            <a:r>
              <a:rPr lang="tr-TR" sz="2200" b="1" dirty="0"/>
              <a:t>Dijitalleşme ve teknolojik gelişmeler öngörülerek planlar yapılır.  </a:t>
            </a:r>
          </a:p>
          <a:p>
            <a:pPr algn="just"/>
            <a:r>
              <a:rPr lang="tr-TR" sz="2200" b="1" dirty="0"/>
              <a:t>Kullanıcı gereksinimleri ve teknolojik trendler dikkate alınır.</a:t>
            </a:r>
          </a:p>
          <a:p>
            <a:pPr marL="0" indent="0" algn="just">
              <a:buNone/>
            </a:pPr>
            <a:r>
              <a:rPr lang="tr-TR" sz="2200" b="1" u="sng" dirty="0"/>
              <a:t>Derme Geliştirme:  </a:t>
            </a:r>
          </a:p>
          <a:p>
            <a:pPr algn="just"/>
            <a:r>
              <a:rPr lang="tr-TR" sz="2200" b="1" dirty="0"/>
              <a:t>Kullanıcı taleplerine uygun, dengeli ve sürdürülebilir dermeler oluşturulur.  </a:t>
            </a:r>
          </a:p>
          <a:p>
            <a:pPr algn="just"/>
            <a:r>
              <a:rPr lang="tr-TR" sz="2200" b="1" dirty="0"/>
              <a:t>Dijital ve basılı materyaller dengelenir.</a:t>
            </a:r>
          </a:p>
          <a:p>
            <a:pPr marL="0" indent="0" algn="just">
              <a:buNone/>
            </a:pPr>
            <a:r>
              <a:rPr lang="tr-TR" sz="2200" b="1" u="sng" dirty="0"/>
              <a:t>Bütçe ve Kaynak Yönetimi:  </a:t>
            </a:r>
          </a:p>
          <a:p>
            <a:pPr algn="just"/>
            <a:r>
              <a:rPr lang="tr-TR" sz="2200" b="1" dirty="0"/>
              <a:t>Kaynaklar önceliklendirilir ve verimli kullanılır.  </a:t>
            </a:r>
          </a:p>
          <a:p>
            <a:pPr algn="just"/>
            <a:r>
              <a:rPr lang="tr-TR" sz="2200" b="1" dirty="0"/>
              <a:t>Araştırma ve teknolojik yatırımlar için finansal planlar yapılır </a:t>
            </a:r>
            <a:r>
              <a:rPr lang="tr-TR" sz="1500" b="1" dirty="0"/>
              <a:t>(</a:t>
            </a:r>
            <a:r>
              <a:rPr lang="tr-TR" sz="1500" b="1" dirty="0" err="1"/>
              <a:t>Ganguly</a:t>
            </a:r>
            <a:r>
              <a:rPr lang="tr-TR" sz="1500" b="1" dirty="0"/>
              <a:t>, 2018). </a:t>
            </a:r>
            <a:endParaRPr lang="tr-TR" sz="1200" b="1" dirty="0"/>
          </a:p>
        </p:txBody>
      </p:sp>
    </p:spTree>
    <p:extLst>
      <p:ext uri="{BB962C8B-B14F-4D97-AF65-F5344CB8AC3E}">
        <p14:creationId xmlns:p14="http://schemas.microsoft.com/office/powerpoint/2010/main" val="38406681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955964" y="184329"/>
            <a:ext cx="9240981" cy="646946"/>
          </a:xfrm>
        </p:spPr>
        <p:txBody>
          <a:bodyPr>
            <a:noAutofit/>
          </a:bodyPr>
          <a:lstStyle/>
          <a:p>
            <a:pPr algn="ctr"/>
            <a:r>
              <a:rPr lang="tr-TR" sz="2400" b="1" dirty="0">
                <a:solidFill>
                  <a:schemeClr val="tx1"/>
                </a:solidFill>
              </a:rPr>
              <a:t>Bilgi ve Belge Merkezlerinde Stratejik Planlama ve Uygulama</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15586" y="983673"/>
            <a:ext cx="9438005" cy="4599709"/>
          </a:xfrm>
        </p:spPr>
        <p:txBody>
          <a:bodyPr>
            <a:noAutofit/>
          </a:bodyPr>
          <a:lstStyle/>
          <a:p>
            <a:pPr marL="0" indent="0" algn="just">
              <a:buNone/>
            </a:pPr>
            <a:r>
              <a:rPr lang="tr-TR" sz="2200" b="1" u="sng" dirty="0"/>
              <a:t>Teknoloji ve Dijitalleşme:  </a:t>
            </a:r>
          </a:p>
          <a:p>
            <a:pPr algn="just"/>
            <a:r>
              <a:rPr lang="tr-TR" sz="2200" b="1" dirty="0"/>
              <a:t>Bilgi ve iletişim teknolojileri stratejik olarak planlanır.  </a:t>
            </a:r>
          </a:p>
          <a:p>
            <a:pPr algn="just"/>
            <a:r>
              <a:rPr lang="tr-TR" sz="2200" b="1" dirty="0"/>
              <a:t>Dijital arşivler, e-kaynaklar ve otomasyon sistemleri geliştirilir.</a:t>
            </a:r>
          </a:p>
          <a:p>
            <a:pPr marL="0" indent="0" algn="just">
              <a:buNone/>
            </a:pPr>
            <a:r>
              <a:rPr lang="tr-TR" sz="2200" b="1" u="sng" dirty="0"/>
              <a:t>İletişim ve Pazarlama</a:t>
            </a:r>
            <a:r>
              <a:rPr lang="tr-TR" sz="2200" b="1" dirty="0"/>
              <a:t>:  </a:t>
            </a:r>
          </a:p>
          <a:p>
            <a:pPr algn="just"/>
            <a:r>
              <a:rPr lang="tr-TR" sz="2200" b="1" dirty="0"/>
              <a:t>Stratejik planlar iç ve dış paydaşlara anlatılır.  </a:t>
            </a:r>
          </a:p>
          <a:p>
            <a:pPr algn="just"/>
            <a:r>
              <a:rPr lang="tr-TR" sz="2200" b="1" dirty="0"/>
              <a:t>Kullanıcı memnuniyetini artırmak ve hizmetleri tanıtmak için iletişim çalışmaları yapılır.</a:t>
            </a:r>
          </a:p>
          <a:p>
            <a:pPr marL="0" indent="0" algn="just">
              <a:buNone/>
            </a:pPr>
            <a:r>
              <a:rPr lang="tr-TR" sz="2200" b="1" u="sng" dirty="0"/>
              <a:t>Çevresel/Dış ve İçsel Değerlendirme:  </a:t>
            </a:r>
          </a:p>
          <a:p>
            <a:pPr algn="just"/>
            <a:r>
              <a:rPr lang="tr-TR" sz="2200" b="1" dirty="0"/>
              <a:t>Sürekli SWOT ve diğer analizlerle ortam ve kurum durumu güncellenir </a:t>
            </a:r>
            <a:r>
              <a:rPr lang="tr-TR" sz="1500" b="1" dirty="0"/>
              <a:t>(</a:t>
            </a:r>
            <a:r>
              <a:rPr lang="tr-TR" sz="1500" b="1" dirty="0" err="1"/>
              <a:t>Ganguly</a:t>
            </a:r>
            <a:r>
              <a:rPr lang="tr-TR" sz="1500" b="1" dirty="0"/>
              <a:t>, 2018). </a:t>
            </a:r>
            <a:endParaRPr lang="tr-TR" sz="1200" b="1" dirty="0"/>
          </a:p>
        </p:txBody>
      </p:sp>
    </p:spTree>
    <p:extLst>
      <p:ext uri="{BB962C8B-B14F-4D97-AF65-F5344CB8AC3E}">
        <p14:creationId xmlns:p14="http://schemas.microsoft.com/office/powerpoint/2010/main" val="41654015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9"/>
            <a:ext cx="8518957" cy="577672"/>
          </a:xfrm>
        </p:spPr>
        <p:txBody>
          <a:bodyPr>
            <a:noAutofit/>
          </a:bodyPr>
          <a:lstStyle/>
          <a:p>
            <a:pPr algn="ctr"/>
            <a:r>
              <a:rPr lang="tr-TR" sz="2600" b="1" dirty="0">
                <a:solidFill>
                  <a:schemeClr val="tx1"/>
                </a:solidFill>
              </a:rPr>
              <a:t>Vaka Çalışması (Case </a:t>
            </a:r>
            <a:r>
              <a:rPr lang="tr-TR" sz="2600" b="1" dirty="0" err="1">
                <a:solidFill>
                  <a:schemeClr val="tx1"/>
                </a:solidFill>
              </a:rPr>
              <a:t>Study</a:t>
            </a:r>
            <a:r>
              <a:rPr lang="tr-TR" sz="2600" b="1" dirty="0">
                <a:solidFill>
                  <a:schemeClr val="tx1"/>
                </a:solidFill>
              </a:rPr>
              <a:t>) ve Örnekler</a:t>
            </a:r>
            <a:endParaRPr lang="en-US" sz="26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02882" y="872837"/>
            <a:ext cx="9438005" cy="4738254"/>
          </a:xfrm>
        </p:spPr>
        <p:txBody>
          <a:bodyPr>
            <a:noAutofit/>
          </a:bodyPr>
          <a:lstStyle/>
          <a:p>
            <a:pPr marL="0" indent="0" algn="ctr">
              <a:buNone/>
            </a:pPr>
            <a:r>
              <a:rPr lang="tr-TR" sz="2200" b="1" u="sng" dirty="0"/>
              <a:t>IFLA (International </a:t>
            </a:r>
            <a:r>
              <a:rPr lang="tr-TR" sz="2200" b="1" u="sng" dirty="0" err="1"/>
              <a:t>Federation</a:t>
            </a:r>
            <a:r>
              <a:rPr lang="tr-TR" sz="2200" b="1" u="sng" dirty="0"/>
              <a:t> of Library </a:t>
            </a:r>
            <a:r>
              <a:rPr lang="tr-TR" sz="2200" b="1" u="sng" dirty="0" err="1"/>
              <a:t>Associations</a:t>
            </a:r>
            <a:r>
              <a:rPr lang="tr-TR" sz="2200" b="1" u="sng" dirty="0"/>
              <a:t> </a:t>
            </a:r>
            <a:r>
              <a:rPr lang="tr-TR" sz="2200" b="1" u="sng" dirty="0" err="1"/>
              <a:t>and</a:t>
            </a:r>
            <a:r>
              <a:rPr lang="tr-TR" sz="2200" b="1" u="sng" dirty="0"/>
              <a:t> </a:t>
            </a:r>
            <a:r>
              <a:rPr lang="tr-TR" sz="2200" b="1" u="sng" dirty="0" err="1"/>
              <a:t>Institutions</a:t>
            </a:r>
            <a:r>
              <a:rPr lang="tr-TR" sz="2200" b="1" u="sng" dirty="0"/>
              <a:t>) Vakası</a:t>
            </a:r>
          </a:p>
          <a:p>
            <a:pPr marL="0" indent="0" algn="just">
              <a:buNone/>
            </a:pPr>
            <a:r>
              <a:rPr lang="tr-TR" sz="2200" b="1" dirty="0"/>
              <a:t>IFLA, kütüphane ve bilgi hizmetleri alanında küresel bir lider kuruluş olarak, 2016-2021 stratejik planını belirlemiştir. </a:t>
            </a:r>
          </a:p>
          <a:p>
            <a:pPr marL="0" indent="0" algn="just">
              <a:buNone/>
            </a:pPr>
            <a:r>
              <a:rPr lang="tr-TR" sz="2200" b="1" dirty="0"/>
              <a:t>Bu plan kapsamında, kütüphanelerin toplumda bilgiye erişim, kültürel mirasın korunması ve inovasyonun teşviki gibi alanlarda nasıl rol oynayacağına odaklanılmıştır. </a:t>
            </a:r>
          </a:p>
          <a:p>
            <a:pPr marL="0" indent="0" algn="just">
              <a:buNone/>
            </a:pPr>
            <a:r>
              <a:rPr lang="tr-TR" sz="2200" b="1" dirty="0"/>
              <a:t>Stratejik hedefler; eşit erişim sağlamak, kültürel mirası korumak, bilgi ve iletişimi geliştirmek ve kapasite artırmak gibi ögeleri içermektedir. Bu vaka, uluslararası bir organizasyonun stratejik planını belirleyerek, küresel ölçekte kütüphane/bilgi-belge merkezleri alanını nasıl şekillendireceğine örnek teşkil eder </a:t>
            </a:r>
            <a:r>
              <a:rPr lang="tr-TR" sz="1500" b="1" dirty="0"/>
              <a:t>(</a:t>
            </a:r>
            <a:r>
              <a:rPr lang="tr-TR" sz="1500" b="1" dirty="0" err="1"/>
              <a:t>Ganguly</a:t>
            </a:r>
            <a:r>
              <a:rPr lang="tr-TR" sz="1500" b="1" dirty="0"/>
              <a:t>, 2018). </a:t>
            </a:r>
            <a:endParaRPr lang="tr-TR" sz="1200" b="1" dirty="0"/>
          </a:p>
        </p:txBody>
      </p:sp>
    </p:spTree>
    <p:extLst>
      <p:ext uri="{BB962C8B-B14F-4D97-AF65-F5344CB8AC3E}">
        <p14:creationId xmlns:p14="http://schemas.microsoft.com/office/powerpoint/2010/main" val="17622511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951745"/>
          </a:xfrm>
        </p:spPr>
        <p:txBody>
          <a:bodyPr>
            <a:noAutofit/>
          </a:bodyPr>
          <a:lstStyle/>
          <a:p>
            <a:pPr algn="ctr"/>
            <a:r>
              <a:rPr lang="tr-TR" sz="2400" b="1" dirty="0">
                <a:solidFill>
                  <a:schemeClr val="tx1"/>
                </a:solidFill>
              </a:rPr>
              <a:t>Vaka Çalışması (Case </a:t>
            </a:r>
            <a:r>
              <a:rPr lang="tr-TR" sz="2400" b="1" dirty="0" err="1">
                <a:solidFill>
                  <a:schemeClr val="tx1"/>
                </a:solidFill>
              </a:rPr>
              <a:t>Study</a:t>
            </a:r>
            <a:r>
              <a:rPr lang="tr-TR" sz="2400" b="1" dirty="0">
                <a:solidFill>
                  <a:schemeClr val="tx1"/>
                </a:solidFill>
              </a:rPr>
              <a:t>) ve Örnekler</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01731" y="1136073"/>
            <a:ext cx="9438005" cy="4613563"/>
          </a:xfrm>
        </p:spPr>
        <p:txBody>
          <a:bodyPr>
            <a:noAutofit/>
          </a:bodyPr>
          <a:lstStyle/>
          <a:p>
            <a:pPr marL="0" indent="0" algn="ctr">
              <a:buNone/>
            </a:pPr>
            <a:r>
              <a:rPr lang="tr-TR" sz="2200" b="1" u="sng" dirty="0" err="1"/>
              <a:t>Goldsmiths</a:t>
            </a:r>
            <a:r>
              <a:rPr lang="tr-TR" sz="2200" b="1" u="sng" dirty="0"/>
              <a:t> Üniversitesi, Londra Vakası</a:t>
            </a:r>
          </a:p>
          <a:p>
            <a:pPr marL="0" indent="0" algn="just">
              <a:buNone/>
            </a:pPr>
            <a:r>
              <a:rPr lang="tr-TR" sz="2200" b="1" dirty="0" err="1"/>
              <a:t>Goldsmiths</a:t>
            </a:r>
            <a:r>
              <a:rPr lang="tr-TR" sz="2200" b="1" dirty="0"/>
              <a:t> Üniversitesi kütüphanesi, 2010-2019 stratejik planında, öğrenci ve öğretim üyelerinin gereksinimlerine uygun bilgi erişimi sağlamak amacıyla çeşitli hedefler koymuştur. </a:t>
            </a:r>
          </a:p>
          <a:p>
            <a:pPr marL="0" indent="0" algn="just">
              <a:buNone/>
            </a:pPr>
            <a:r>
              <a:rPr lang="tr-TR" sz="2200" b="1" dirty="0"/>
              <a:t>Öğrenme ve öğretimi destekleme, araştırmayı teşvik etme, toplulukla etkileşim ve maliyet etkinliği gibi alanlarda stratejiler geliştirilmiştir. </a:t>
            </a:r>
          </a:p>
          <a:p>
            <a:pPr marL="0" indent="0" algn="just">
              <a:buNone/>
            </a:pPr>
            <a:r>
              <a:rPr lang="tr-TR" sz="2200" b="1" dirty="0"/>
              <a:t>Örneğin, dijital kaynakların artırılması, araştırma desteği ve topluluk etkinlikleri ile üniversite ortamında kütüphanenin rolü güçlendirilmiştir. </a:t>
            </a:r>
          </a:p>
          <a:p>
            <a:pPr marL="0" indent="0" algn="just">
              <a:buNone/>
            </a:pPr>
            <a:r>
              <a:rPr lang="tr-TR" sz="2200" b="1" dirty="0"/>
              <a:t>Bu vaka, eğitim kurumlarının stratejik planlarının, kullanıcıların gereksinimlerine göre şekillendiğini gösterir </a:t>
            </a:r>
            <a:r>
              <a:rPr lang="tr-TR" sz="1500" b="1" dirty="0"/>
              <a:t>(</a:t>
            </a:r>
            <a:r>
              <a:rPr lang="tr-TR" sz="1500" b="1" dirty="0" err="1"/>
              <a:t>Ganguly</a:t>
            </a:r>
            <a:r>
              <a:rPr lang="tr-TR" sz="1500" b="1" dirty="0"/>
              <a:t>, 2018). </a:t>
            </a:r>
            <a:endParaRPr lang="tr-TR" sz="1200" b="1" dirty="0"/>
          </a:p>
        </p:txBody>
      </p:sp>
    </p:spTree>
    <p:extLst>
      <p:ext uri="{BB962C8B-B14F-4D97-AF65-F5344CB8AC3E}">
        <p14:creationId xmlns:p14="http://schemas.microsoft.com/office/powerpoint/2010/main" val="28074732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951745"/>
          </a:xfrm>
        </p:spPr>
        <p:txBody>
          <a:bodyPr>
            <a:noAutofit/>
          </a:bodyPr>
          <a:lstStyle/>
          <a:p>
            <a:pPr algn="ctr"/>
            <a:r>
              <a:rPr lang="tr-TR" sz="2400" b="1" dirty="0">
                <a:solidFill>
                  <a:schemeClr val="tx1"/>
                </a:solidFill>
              </a:rPr>
              <a:t>Vaka Çalışması (Case </a:t>
            </a:r>
            <a:r>
              <a:rPr lang="tr-TR" sz="2400" b="1" dirty="0" err="1">
                <a:solidFill>
                  <a:schemeClr val="tx1"/>
                </a:solidFill>
              </a:rPr>
              <a:t>Study</a:t>
            </a:r>
            <a:r>
              <a:rPr lang="tr-TR" sz="2400" b="1" dirty="0">
                <a:solidFill>
                  <a:schemeClr val="tx1"/>
                </a:solidFill>
              </a:rPr>
              <a:t>) ve Örnekler</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01731" y="1136073"/>
            <a:ext cx="9438005" cy="4890653"/>
          </a:xfrm>
        </p:spPr>
        <p:txBody>
          <a:bodyPr>
            <a:noAutofit/>
          </a:bodyPr>
          <a:lstStyle/>
          <a:p>
            <a:pPr marL="0" indent="0" algn="ctr">
              <a:buNone/>
            </a:pPr>
            <a:r>
              <a:rPr lang="tr-TR" sz="2200" b="1" u="sng" dirty="0"/>
              <a:t>Victoria Üniversitesi Kütüphanesi Vakası</a:t>
            </a:r>
          </a:p>
          <a:p>
            <a:pPr marL="0" indent="0" algn="just">
              <a:buNone/>
            </a:pPr>
            <a:r>
              <a:rPr lang="tr-TR" sz="2200" b="1" dirty="0"/>
              <a:t>Victoria Üniversitesi Kütüphanesi, 5 yıllık planında, dijital dönüşüm ve teknolojiyi kullanarak, öğrenci ve araştırmacıların gereksinimlerini karşılamayı hedeflemiştir. </a:t>
            </a:r>
          </a:p>
          <a:p>
            <a:pPr marL="0" indent="0" algn="just">
              <a:buNone/>
            </a:pPr>
            <a:r>
              <a:rPr lang="tr-TR" sz="2200" b="1" dirty="0"/>
              <a:t>Dijital bilgi kaynaklarının geliştirilmesi, öğrenme alanlarının yeniden yapılandırılması ve araştırma faaliyetlerine destek sağlama gibi stratejiler benimsenmiştir. </a:t>
            </a:r>
          </a:p>
          <a:p>
            <a:pPr marL="0" indent="0" algn="just">
              <a:buNone/>
            </a:pPr>
            <a:r>
              <a:rPr lang="tr-TR" sz="2200" b="1" dirty="0"/>
              <a:t>Ayrıca, farklı paydaşlarla iş birliği yaparak, bilgi erişimini kolaylaştırmaya ve kütüphanenin üniversite içindeki rolünü güçlendirmeye odaklanmıştır. </a:t>
            </a:r>
          </a:p>
          <a:p>
            <a:pPr marL="0" indent="0" algn="just">
              <a:buNone/>
            </a:pPr>
            <a:r>
              <a:rPr lang="tr-TR" sz="2200" b="1" dirty="0"/>
              <a:t>Bu vaka, üniversite kütüphanelerinin teknolojik gelişmelerle uyum içinde stratejik planlar yapmasının önemini ortaya koyar </a:t>
            </a:r>
            <a:r>
              <a:rPr lang="tr-TR" sz="1500" b="1" dirty="0"/>
              <a:t>(</a:t>
            </a:r>
            <a:r>
              <a:rPr lang="tr-TR" sz="1500" b="1" dirty="0" err="1"/>
              <a:t>Ganguly</a:t>
            </a:r>
            <a:r>
              <a:rPr lang="tr-TR" sz="1500" b="1" dirty="0"/>
              <a:t>, 2018). </a:t>
            </a:r>
            <a:endParaRPr lang="tr-TR" sz="1200" b="1" dirty="0"/>
          </a:p>
        </p:txBody>
      </p:sp>
    </p:spTree>
    <p:extLst>
      <p:ext uri="{BB962C8B-B14F-4D97-AF65-F5344CB8AC3E}">
        <p14:creationId xmlns:p14="http://schemas.microsoft.com/office/powerpoint/2010/main" val="544743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9E146-863D-5534-1287-B9DE5ADBB6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DCC7FD-BF56-9AF1-81B5-4815C046ED76}"/>
              </a:ext>
            </a:extLst>
          </p:cNvPr>
          <p:cNvSpPr>
            <a:spLocks noGrp="1"/>
          </p:cNvSpPr>
          <p:nvPr>
            <p:ph type="title"/>
          </p:nvPr>
        </p:nvSpPr>
        <p:spPr>
          <a:xfrm>
            <a:off x="667500" y="209631"/>
            <a:ext cx="9744860" cy="762000"/>
          </a:xfrm>
        </p:spPr>
        <p:txBody>
          <a:bodyPr>
            <a:normAutofit/>
          </a:bodyPr>
          <a:lstStyle/>
          <a:p>
            <a:pPr algn="ctr"/>
            <a:r>
              <a:rPr lang="tr-TR" b="1" dirty="0">
                <a:solidFill>
                  <a:schemeClr val="tx1"/>
                </a:solidFill>
              </a:rPr>
              <a:t>GİRİŞ</a:t>
            </a:r>
            <a:endParaRPr lang="en-US" b="1" dirty="0"/>
          </a:p>
        </p:txBody>
      </p:sp>
      <p:sp>
        <p:nvSpPr>
          <p:cNvPr id="3" name="İçerik Yer Tutucusu 2">
            <a:extLst>
              <a:ext uri="{FF2B5EF4-FFF2-40B4-BE49-F238E27FC236}">
                <a16:creationId xmlns:a16="http://schemas.microsoft.com/office/drawing/2014/main" id="{6CABB9E9-7DA7-206D-2E8C-E6913BCE2D07}"/>
              </a:ext>
            </a:extLst>
          </p:cNvPr>
          <p:cNvSpPr>
            <a:spLocks noGrp="1"/>
          </p:cNvSpPr>
          <p:nvPr>
            <p:ph idx="1"/>
          </p:nvPr>
        </p:nvSpPr>
        <p:spPr>
          <a:xfrm>
            <a:off x="820927" y="879101"/>
            <a:ext cx="9438005" cy="5078354"/>
          </a:xfrm>
        </p:spPr>
        <p:txBody>
          <a:bodyPr>
            <a:noAutofit/>
          </a:bodyPr>
          <a:lstStyle/>
          <a:p>
            <a:pPr marL="0" indent="0" algn="just">
              <a:spcBef>
                <a:spcPts val="600"/>
              </a:spcBef>
              <a:buNone/>
            </a:pPr>
            <a:r>
              <a:rPr lang="tr-TR" sz="2200" b="1" dirty="0"/>
              <a:t>Bilgi ve belge merkezleri, bilgi çağında toplumların bilgiye erişimini sağlama, arşivleme ve hizmet sunma süreçlerinin temel yapıtaşlarını oluşturan kurumlardır. </a:t>
            </a:r>
          </a:p>
          <a:p>
            <a:pPr marL="0" indent="0" algn="just">
              <a:spcBef>
                <a:spcPts val="600"/>
              </a:spcBef>
              <a:buNone/>
            </a:pPr>
            <a:r>
              <a:rPr lang="tr-TR" sz="2200" b="1" dirty="0"/>
              <a:t>Bu merkezlerin etkin ve sürdürülebilir yönetimi, hızlı teknolojik gelişmeler ve artan kullanıcı beklentileri ile beraber gittikçe önem kazanmaktadır. </a:t>
            </a:r>
          </a:p>
          <a:p>
            <a:pPr marL="0" indent="0" algn="just">
              <a:spcBef>
                <a:spcPts val="600"/>
              </a:spcBef>
              <a:buNone/>
            </a:pPr>
            <a:r>
              <a:rPr lang="tr-TR" sz="2200" b="1" dirty="0"/>
              <a:t>Bu bağlamda, planlama süreçleri, bilgi ve belge merkezlerinin misyon ve vizyonlarını gerçekleştirmeleri, kaynakların etkin kullanımı ve teknolojik yeniliklere uyum sağlamaları açısından temel araçlar olarak öne çıkmaktadır. </a:t>
            </a:r>
          </a:p>
          <a:p>
            <a:pPr marL="0" indent="0" algn="just">
              <a:spcBef>
                <a:spcPts val="600"/>
              </a:spcBef>
              <a:buNone/>
            </a:pPr>
            <a:r>
              <a:rPr lang="tr-TR" sz="2200" b="1" dirty="0"/>
              <a:t>Bu derste, bilgi ve belge merkezlerinde planlamanın önemi, aşamaları ve uygulama alanları ayrıntılı bir şekilde ele alınarak, kurumların etkin yönetimi için gerekli stratejik yaklaşımların tartışılması amaçlanmaktadır.</a:t>
            </a:r>
          </a:p>
        </p:txBody>
      </p:sp>
    </p:spTree>
    <p:extLst>
      <p:ext uri="{BB962C8B-B14F-4D97-AF65-F5344CB8AC3E}">
        <p14:creationId xmlns:p14="http://schemas.microsoft.com/office/powerpoint/2010/main" val="4088613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914401" y="184328"/>
            <a:ext cx="9974718" cy="716217"/>
          </a:xfrm>
        </p:spPr>
        <p:txBody>
          <a:bodyPr>
            <a:noAutofit/>
          </a:bodyPr>
          <a:lstStyle/>
          <a:p>
            <a:pPr algn="ctr"/>
            <a:r>
              <a:rPr lang="tr-TR" sz="2600" b="1" dirty="0">
                <a:solidFill>
                  <a:schemeClr val="tx1"/>
                </a:solidFill>
              </a:rPr>
              <a:t>Vaka Çalışması (Case </a:t>
            </a:r>
            <a:r>
              <a:rPr lang="tr-TR" sz="2600" b="1" dirty="0" err="1">
                <a:solidFill>
                  <a:schemeClr val="tx1"/>
                </a:solidFill>
              </a:rPr>
              <a:t>Study</a:t>
            </a:r>
            <a:r>
              <a:rPr lang="tr-TR" sz="2600" b="1" dirty="0">
                <a:solidFill>
                  <a:schemeClr val="tx1"/>
                </a:solidFill>
              </a:rPr>
              <a:t>) ve Örnekler: Genel Çerçeve</a:t>
            </a:r>
            <a:endParaRPr lang="en-US" sz="26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14401" y="900545"/>
            <a:ext cx="10229497" cy="4835237"/>
          </a:xfrm>
        </p:spPr>
        <p:txBody>
          <a:bodyPr>
            <a:noAutofit/>
          </a:bodyPr>
          <a:lstStyle/>
          <a:p>
            <a:pPr marL="0" indent="0" algn="ctr">
              <a:buNone/>
            </a:pPr>
            <a:r>
              <a:rPr lang="tr-TR" sz="2000" b="1" u="sng" dirty="0"/>
              <a:t>Bilgi ve Belge Merkezlerinde Planlamanın Uygulama Alanları ve Vaka Örneği</a:t>
            </a:r>
          </a:p>
          <a:p>
            <a:pPr algn="just"/>
            <a:r>
              <a:rPr lang="tr-TR" sz="2000" b="1" u="sng" dirty="0"/>
              <a:t>Odaklanılan Hizmetler</a:t>
            </a:r>
            <a:r>
              <a:rPr lang="tr-TR" sz="2000" b="1" dirty="0"/>
              <a:t>: Dijital dönüşüm, derme genişletme, kullanıcı memnuniyetini artırma</a:t>
            </a:r>
          </a:p>
          <a:p>
            <a:pPr algn="just"/>
            <a:r>
              <a:rPr lang="tr-TR" sz="2000" b="1" u="sng" dirty="0"/>
              <a:t>Kaynak Yönetimi</a:t>
            </a:r>
            <a:r>
              <a:rPr lang="tr-TR" sz="2000" b="1" dirty="0"/>
              <a:t>: Bütçe planlamasıyla teknolojik altyapı ve materyal alımı</a:t>
            </a:r>
          </a:p>
          <a:p>
            <a:pPr algn="just"/>
            <a:r>
              <a:rPr lang="tr-TR" sz="2000" b="1" u="sng" dirty="0"/>
              <a:t>Kriz Durumları</a:t>
            </a:r>
            <a:r>
              <a:rPr lang="tr-TR" sz="2000" b="1" dirty="0"/>
              <a:t>: Örneğin, pandemi döneminde online hizmetlere geçiş ya da teknik arızalara karşı hazırlık</a:t>
            </a:r>
          </a:p>
          <a:p>
            <a:pPr algn="just"/>
            <a:r>
              <a:rPr lang="tr-TR" sz="2000" b="1" u="sng" dirty="0"/>
              <a:t>Vaka Örneği</a:t>
            </a:r>
            <a:r>
              <a:rPr lang="tr-TR" sz="2000" b="1" dirty="0"/>
              <a:t>: Bir üniversite kütüphanesi, dijital dönüşüm ve kullanıcı sayısının artmasıyla beraber 3 yıllık stratejik planı hazırlar. Bu plan kapsamında, teknolojik altyapı güçlendirme, online katalog ve eğitim programları geliştirme, personel eğitimine yatırım gibi taktik adımlar belirlenir. Ayrıca, bütçe planlamasıyla, kaynaklar ve finansman sağlanır. Bu sayede, kütüphane hizmet kalitesi artırılır ve rekabet gücü yükselir</a:t>
            </a:r>
            <a:r>
              <a:rPr lang="pl-PL" sz="2000" b="1" dirty="0"/>
              <a:t> </a:t>
            </a:r>
            <a:r>
              <a:rPr lang="pl-PL" sz="1500" b="1" dirty="0"/>
              <a:t>(Onwuekwe, Olise ve Wali, 2025). </a:t>
            </a:r>
            <a:endParaRPr lang="tr-TR" sz="1500" b="1" dirty="0"/>
          </a:p>
        </p:txBody>
      </p:sp>
    </p:spTree>
    <p:extLst>
      <p:ext uri="{BB962C8B-B14F-4D97-AF65-F5344CB8AC3E}">
        <p14:creationId xmlns:p14="http://schemas.microsoft.com/office/powerpoint/2010/main" val="7833525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914401" y="184328"/>
            <a:ext cx="9974718" cy="716217"/>
          </a:xfrm>
        </p:spPr>
        <p:txBody>
          <a:bodyPr>
            <a:noAutofit/>
          </a:bodyPr>
          <a:lstStyle/>
          <a:p>
            <a:pPr algn="ctr"/>
            <a:r>
              <a:rPr lang="tr-TR" sz="2600" b="1" dirty="0">
                <a:solidFill>
                  <a:schemeClr val="tx1"/>
                </a:solidFill>
              </a:rPr>
              <a:t>Vaka Çalışması (Case </a:t>
            </a:r>
            <a:r>
              <a:rPr lang="tr-TR" sz="2600" b="1" dirty="0" err="1">
                <a:solidFill>
                  <a:schemeClr val="tx1"/>
                </a:solidFill>
              </a:rPr>
              <a:t>Study</a:t>
            </a:r>
            <a:r>
              <a:rPr lang="tr-TR" sz="2600" b="1" dirty="0">
                <a:solidFill>
                  <a:schemeClr val="tx1"/>
                </a:solidFill>
              </a:rPr>
              <a:t>) ve Örnekler: Genel Çerçeve</a:t>
            </a:r>
            <a:endParaRPr lang="en-US" sz="26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14401" y="900545"/>
            <a:ext cx="10229497" cy="3823855"/>
          </a:xfrm>
        </p:spPr>
        <p:txBody>
          <a:bodyPr>
            <a:noAutofit/>
          </a:bodyPr>
          <a:lstStyle/>
          <a:p>
            <a:pPr marL="0" indent="0" algn="ctr">
              <a:buNone/>
            </a:pPr>
            <a:r>
              <a:rPr lang="tr-TR" sz="2200" b="1" u="sng" dirty="0"/>
              <a:t>Sonuç ve Çıkarımlar</a:t>
            </a:r>
          </a:p>
          <a:p>
            <a:pPr algn="just"/>
            <a:r>
              <a:rPr lang="tr-TR" sz="2200" b="1" dirty="0"/>
              <a:t>Planlama, kütüphane yönetiminde başarıyı ve sürdürülebilirliği sağlayan en önemli araçtır.</a:t>
            </a:r>
          </a:p>
          <a:p>
            <a:pPr algn="just"/>
            <a:r>
              <a:rPr lang="tr-TR" sz="2200" b="1" dirty="0"/>
              <a:t>Etkin planlama hem hizmet kalitesini yükseltir hem de olası riskleri en aza indirir.</a:t>
            </a:r>
          </a:p>
          <a:p>
            <a:pPr algn="just"/>
            <a:r>
              <a:rPr lang="tr-TR" sz="2200" b="1" dirty="0"/>
              <a:t>Günümüz teknolojik gelişmelerine uyum sağlamak ve çağın gereksinimlerine göre hizmet vermek için planlama süreçleri sürekli gözden geçirilmeli ve güncellenmelidir.</a:t>
            </a:r>
          </a:p>
        </p:txBody>
      </p:sp>
    </p:spTree>
    <p:extLst>
      <p:ext uri="{BB962C8B-B14F-4D97-AF65-F5344CB8AC3E}">
        <p14:creationId xmlns:p14="http://schemas.microsoft.com/office/powerpoint/2010/main" val="39610479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49963"/>
          </a:xfrm>
        </p:spPr>
        <p:txBody>
          <a:bodyPr>
            <a:noAutofit/>
          </a:bodyPr>
          <a:lstStyle/>
          <a:p>
            <a:pPr algn="ctr"/>
            <a:r>
              <a:rPr lang="tr-TR" sz="2800" b="1" dirty="0">
                <a:solidFill>
                  <a:schemeClr val="tx1"/>
                </a:solidFill>
              </a:rPr>
              <a:t>PLANLAMA: ÖNERİLER</a:t>
            </a:r>
            <a:endParaRPr lang="en-US" sz="28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69233" y="734291"/>
            <a:ext cx="9438005" cy="5098473"/>
          </a:xfrm>
        </p:spPr>
        <p:txBody>
          <a:bodyPr>
            <a:noAutofit/>
          </a:bodyPr>
          <a:lstStyle/>
          <a:p>
            <a:pPr algn="just"/>
            <a:r>
              <a:rPr lang="tr-TR" sz="2000" b="1" dirty="0"/>
              <a:t>Yönetim kurulu/bağlı bulunan yönetim kademeleri vb. ne  bilgi-belge merkezinin neden stratejik bir plana gereksinimi olduğunu açıklamak</a:t>
            </a:r>
          </a:p>
          <a:p>
            <a:pPr algn="just"/>
            <a:r>
              <a:rPr lang="tr-TR" sz="2000" b="1" dirty="0"/>
              <a:t>Bilgi-belge merkezi için işe yarayan bir planlama takvimi geliştirmek</a:t>
            </a:r>
          </a:p>
          <a:p>
            <a:pPr algn="just"/>
            <a:r>
              <a:rPr lang="tr-TR" sz="2000" b="1" dirty="0"/>
              <a:t>Tüm paydaşların planlama süreci boyunca bilgilendirilmesini ve katılımını sağlamak için bir iletişim planı geliştirmek</a:t>
            </a:r>
          </a:p>
          <a:p>
            <a:pPr algn="just"/>
            <a:r>
              <a:rPr lang="tr-TR" sz="2000" b="1" dirty="0"/>
              <a:t>Topluluğunuzda neyin önemli olduğunu belirlemek için topluluğunuzun mevcut planlama belgelerini başlangıç ​​noktası olarak kullanmak</a:t>
            </a:r>
          </a:p>
          <a:p>
            <a:pPr algn="just"/>
            <a:r>
              <a:rPr lang="tr-TR" sz="2000" b="1" dirty="0"/>
              <a:t>Kütüphane hizmet önceliklerini seçmek için topluluk planlama komitesi, yönetim kurulunuz ve meslektaşlarınızla, kısacası tüm paydaşlarla birlikte çalışmak</a:t>
            </a:r>
          </a:p>
          <a:p>
            <a:pPr algn="just"/>
            <a:r>
              <a:rPr lang="tr-TR" sz="2000" b="1" dirty="0"/>
              <a:t>Hizmet önceliklerinizi yansıtan hedefler ve amaçlar yazmak</a:t>
            </a:r>
          </a:p>
          <a:p>
            <a:pPr algn="just"/>
            <a:r>
              <a:rPr lang="tr-TR" sz="2000" b="1" dirty="0"/>
              <a:t>Açık, özlü, güvenilir, mantıklı ve ikna edici bir stratejik plan yazmak </a:t>
            </a:r>
            <a:r>
              <a:rPr lang="tr-TR" sz="1500" b="1" dirty="0"/>
              <a:t>(</a:t>
            </a:r>
            <a:r>
              <a:rPr lang="en-US" sz="1500" b="1" dirty="0"/>
              <a:t>Government of Alberta</a:t>
            </a:r>
            <a:r>
              <a:rPr lang="tr-TR" sz="1500" b="1" dirty="0"/>
              <a:t>, </a:t>
            </a:r>
            <a:r>
              <a:rPr lang="en-US" sz="1500" b="1" dirty="0" err="1"/>
              <a:t>t.y</a:t>
            </a:r>
            <a:r>
              <a:rPr lang="en-US" sz="1500" b="1" dirty="0"/>
              <a:t>.). </a:t>
            </a:r>
            <a:endParaRPr lang="tr-TR" sz="1500" b="1" dirty="0"/>
          </a:p>
        </p:txBody>
      </p:sp>
    </p:spTree>
    <p:extLst>
      <p:ext uri="{BB962C8B-B14F-4D97-AF65-F5344CB8AC3E}">
        <p14:creationId xmlns:p14="http://schemas.microsoft.com/office/powerpoint/2010/main" val="1770841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SONUÇ VE DEĞERLENDİRME</a:t>
            </a:r>
            <a:endParaRPr lang="en-US" sz="2800" b="1" dirty="0"/>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39"/>
            <a:ext cx="9438005" cy="5258251"/>
          </a:xfrm>
        </p:spPr>
        <p:txBody>
          <a:bodyPr>
            <a:noAutofit/>
          </a:bodyPr>
          <a:lstStyle/>
          <a:p>
            <a:pPr marL="0" indent="0" algn="just">
              <a:buNone/>
            </a:pPr>
            <a:r>
              <a:rPr lang="tr-TR" sz="2200" b="1" dirty="0"/>
              <a:t>Bilgi ve belge merkezlerinde planlama, kurumların misyon ve vizyonlarını gerçekleştirmeleri, hizmet kalitelerini artırmaları ve değişen teknolojik ortamda rekabet avantajı elde etmeleri açısından vazgeçilmez bir ögedir.</a:t>
            </a:r>
          </a:p>
          <a:p>
            <a:pPr marL="0" indent="0" algn="just">
              <a:buNone/>
            </a:pPr>
            <a:r>
              <a:rPr lang="tr-TR" sz="2200" b="1" dirty="0"/>
              <a:t>Sistemli ve stratejik bir planlama süreci, olası riskleri azaltırken, kaynakların verimli kullanımını sağlar ve inovasyonu teşvik eder. </a:t>
            </a:r>
          </a:p>
          <a:p>
            <a:pPr marL="0" indent="0" algn="just">
              <a:buNone/>
            </a:pPr>
            <a:r>
              <a:rPr lang="tr-TR" sz="2200" b="1" dirty="0"/>
              <a:t>Ayrıca, planlamanın sürekli gözden geçirilmesi ve güncellenmesi, kurumların dinamik ve esnek yapılarla sürdürülebilirliğini sağlar.</a:t>
            </a:r>
          </a:p>
          <a:p>
            <a:pPr marL="0" indent="0" algn="just">
              <a:buNone/>
            </a:pPr>
            <a:r>
              <a:rPr lang="tr-TR" sz="2200" b="1" dirty="0"/>
              <a:t>Bu kapsamda, uluslararası standartlar ve en iyi uygulamaların dikkate alınması, bilgi ve belge merkezlerinin etkin ve rekabetçi yönetimini destekler. </a:t>
            </a:r>
          </a:p>
          <a:p>
            <a:pPr marL="0" indent="0" algn="just">
              <a:buNone/>
            </a:pPr>
            <a:r>
              <a:rPr lang="tr-TR" sz="2200" b="1" dirty="0"/>
              <a:t>Sonuç olarak, etkin planlama ve stratejik yönetim, bilgi ve belge merkezlerinin çağın gereklerine uygun, sürdürülebilir ve başarılı kuruluşlar olmalarını sağlar.</a:t>
            </a:r>
          </a:p>
        </p:txBody>
      </p:sp>
    </p:spTree>
    <p:extLst>
      <p:ext uri="{BB962C8B-B14F-4D97-AF65-F5344CB8AC3E}">
        <p14:creationId xmlns:p14="http://schemas.microsoft.com/office/powerpoint/2010/main" val="38852728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SONUÇ VE DEĞERLENDİRME</a:t>
            </a:r>
            <a:endParaRPr lang="en-US" sz="2800" b="1" dirty="0"/>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39"/>
            <a:ext cx="9438005" cy="5188979"/>
          </a:xfrm>
        </p:spPr>
        <p:txBody>
          <a:bodyPr>
            <a:noAutofit/>
          </a:bodyPr>
          <a:lstStyle/>
          <a:p>
            <a:pPr marL="0" indent="0" algn="just">
              <a:buNone/>
            </a:pPr>
            <a:r>
              <a:rPr lang="tr-TR" b="1" dirty="0"/>
              <a:t>Bilgi ve belge merkezlerinin etkin yönetimi, kapsamlı planlama ve stratejik yaklaşımlar ile mümkündür. </a:t>
            </a:r>
          </a:p>
          <a:p>
            <a:pPr marL="0" indent="0" algn="just">
              <a:buNone/>
            </a:pPr>
            <a:r>
              <a:rPr lang="tr-TR" b="1" dirty="0"/>
              <a:t>Bu süreçler, kurumların misyon ve vizyonlarını belirleyerek, teknolojik gelişmelere uyum sağlayan, kaynakları etkin kullanan ve kullanıcı memnuniyetini artıran hizmetler sunmasını sağlar. </a:t>
            </a:r>
          </a:p>
          <a:p>
            <a:pPr marL="0" indent="0" algn="just">
              <a:buNone/>
            </a:pPr>
            <a:r>
              <a:rPr lang="tr-TR" b="1" dirty="0"/>
              <a:t>Stratejik planlama aşamaları, analizden uygulamaya ve değerlendirmeye kadar sistematik adımlar içerir ve kurumların uzun dönemli hedeflerine ulaşmasında rehberlik eder. </a:t>
            </a:r>
          </a:p>
          <a:p>
            <a:pPr marL="0" indent="0" algn="just">
              <a:buNone/>
            </a:pPr>
            <a:r>
              <a:rPr lang="tr-TR" b="1" dirty="0"/>
              <a:t>Ayrıca, teknolojik altyapı, insan kaynakları, yasal düzenlemeler ve finansal planlamanın bütünsel entegrasyonu, bilgi ve belge merkezlerinin sürdürülebilirliğini güçlendirir. </a:t>
            </a:r>
          </a:p>
          <a:p>
            <a:pPr marL="0" indent="0" algn="just">
              <a:buNone/>
            </a:pPr>
            <a:r>
              <a:rPr lang="tr-TR" b="1" dirty="0"/>
              <a:t>Vaka çalışmaları ve örnekler, bu stratejilerin uygulamada nasıl başarıyla gerçekleştirilebileceğine ilişkin önemli ipuçları sunmaktadır.</a:t>
            </a:r>
          </a:p>
          <a:p>
            <a:pPr marL="0" indent="0" algn="just">
              <a:buNone/>
            </a:pPr>
            <a:r>
              <a:rPr lang="tr-TR" b="1" dirty="0"/>
              <a:t>Sonuç olarak, bilgi ve belge merkezlerinin etkin ve sürdürülebilir yönetimi, planlama ve stratejik yönetim ilkelerine uygun hareket edilmesiyle mümkün olur ve kurumların çağın gereksinimlerine uyum sağlamasını kolaylaştırır.</a:t>
            </a:r>
          </a:p>
        </p:txBody>
      </p:sp>
    </p:spTree>
    <p:extLst>
      <p:ext uri="{BB962C8B-B14F-4D97-AF65-F5344CB8AC3E}">
        <p14:creationId xmlns:p14="http://schemas.microsoft.com/office/powerpoint/2010/main" val="25327592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17881" y="0"/>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11747" y="1055180"/>
            <a:ext cx="9886980" cy="4112565"/>
          </a:xfrm>
        </p:spPr>
        <p:txBody>
          <a:bodyPr>
            <a:noAutofit/>
          </a:bodyPr>
          <a:lstStyle/>
          <a:p>
            <a:r>
              <a:rPr lang="tr-TR" sz="1700" b="1" dirty="0" err="1">
                <a:solidFill>
                  <a:schemeClr val="tx1">
                    <a:lumMod val="65000"/>
                    <a:lumOff val="35000"/>
                  </a:schemeClr>
                </a:solidFill>
              </a:rPr>
              <a:t>Ganguly</a:t>
            </a:r>
            <a:r>
              <a:rPr lang="tr-TR" sz="1700" b="1" dirty="0">
                <a:solidFill>
                  <a:schemeClr val="tx1">
                    <a:lumMod val="65000"/>
                    <a:lumOff val="35000"/>
                  </a:schemeClr>
                </a:solidFill>
              </a:rPr>
              <a:t>, S. (2018). </a:t>
            </a:r>
            <a:r>
              <a:rPr lang="tr-TR" sz="1700" b="1" i="1" dirty="0">
                <a:solidFill>
                  <a:schemeClr val="tx1">
                    <a:lumMod val="65000"/>
                    <a:lumOff val="35000"/>
                  </a:schemeClr>
                </a:solidFill>
              </a:rPr>
              <a:t>Strategic </a:t>
            </a:r>
            <a:r>
              <a:rPr lang="tr-TR" sz="1700" b="1" i="1" dirty="0" err="1">
                <a:solidFill>
                  <a:schemeClr val="tx1">
                    <a:lumMod val="65000"/>
                    <a:lumOff val="35000"/>
                  </a:schemeClr>
                </a:solidFill>
              </a:rPr>
              <a:t>planning</a:t>
            </a:r>
            <a:r>
              <a:rPr lang="tr-TR" sz="1700" b="1" i="1" dirty="0">
                <a:solidFill>
                  <a:schemeClr val="tx1">
                    <a:lumMod val="65000"/>
                    <a:lumOff val="35000"/>
                  </a:schemeClr>
                </a:solidFill>
              </a:rPr>
              <a:t>.</a:t>
            </a:r>
            <a:r>
              <a:rPr lang="tr-TR" sz="1700" b="1" dirty="0">
                <a:solidFill>
                  <a:schemeClr val="tx1">
                    <a:lumMod val="65000"/>
                    <a:lumOff val="35000"/>
                  </a:schemeClr>
                </a:solidFill>
              </a:rPr>
              <a:t> </a:t>
            </a:r>
            <a:r>
              <a:rPr lang="tr-TR" sz="1700" b="1" dirty="0">
                <a:solidFill>
                  <a:schemeClr val="tx1">
                    <a:lumMod val="65000"/>
                    <a:lumOff val="35000"/>
                  </a:schemeClr>
                </a:solidFill>
                <a:hlinkClick r:id="rId2"/>
              </a:rPr>
              <a:t>https://ebooks.inflibnet.ac.in/lisp6/chapter/strategic-planning/</a:t>
            </a:r>
            <a:endParaRPr lang="tr-TR" sz="1700" b="1" dirty="0">
              <a:solidFill>
                <a:schemeClr val="tx1">
                  <a:lumMod val="65000"/>
                  <a:lumOff val="35000"/>
                </a:schemeClr>
              </a:solidFill>
            </a:endParaRPr>
          </a:p>
          <a:p>
            <a:r>
              <a:rPr lang="en-US" sz="1700" b="1" dirty="0">
                <a:solidFill>
                  <a:schemeClr val="tx1">
                    <a:lumMod val="65000"/>
                    <a:lumOff val="35000"/>
                  </a:schemeClr>
                </a:solidFill>
              </a:rPr>
              <a:t>Government of Alberta (t.y.). </a:t>
            </a:r>
            <a:r>
              <a:rPr lang="en-US" sz="1700" b="1" i="1" dirty="0">
                <a:solidFill>
                  <a:schemeClr val="tx1">
                    <a:lumMod val="65000"/>
                    <a:lumOff val="35000"/>
                  </a:schemeClr>
                </a:solidFill>
              </a:rPr>
              <a:t>Planning for the future: Strategic planning for results in your library</a:t>
            </a:r>
            <a:r>
              <a:rPr lang="tr-TR" sz="1700" b="1" i="1" dirty="0">
                <a:solidFill>
                  <a:schemeClr val="tx1">
                    <a:lumMod val="65000"/>
                    <a:lumOff val="35000"/>
                  </a:schemeClr>
                </a:solidFill>
              </a:rPr>
              <a:t>. </a:t>
            </a:r>
            <a:r>
              <a:rPr lang="tr-TR" sz="1700" b="1" i="1" dirty="0">
                <a:solidFill>
                  <a:schemeClr val="tx1">
                    <a:lumMod val="65000"/>
                    <a:lumOff val="35000"/>
                  </a:schemeClr>
                </a:solidFill>
                <a:hlinkClick r:id="rId3"/>
              </a:rPr>
              <a:t>https://www.alberta.ca/system/files/custom_downloaded_images/ma-planning-for-the-future.pdf</a:t>
            </a:r>
            <a:endParaRPr lang="tr-TR" sz="1700" b="1" i="1" dirty="0">
              <a:solidFill>
                <a:schemeClr val="tx1">
                  <a:lumMod val="65000"/>
                  <a:lumOff val="35000"/>
                </a:schemeClr>
              </a:solidFill>
            </a:endParaRPr>
          </a:p>
          <a:p>
            <a:r>
              <a:rPr lang="tr-TR" sz="1700" b="1" dirty="0" err="1">
                <a:solidFill>
                  <a:schemeClr val="tx1">
                    <a:lumMod val="65000"/>
                    <a:lumOff val="35000"/>
                  </a:schemeClr>
                </a:solidFill>
              </a:rPr>
              <a:t>Mammadov</a:t>
            </a:r>
            <a:r>
              <a:rPr lang="tr-TR" sz="1700" b="1" dirty="0">
                <a:solidFill>
                  <a:schemeClr val="tx1">
                    <a:lumMod val="65000"/>
                    <a:lumOff val="35000"/>
                  </a:schemeClr>
                </a:solidFill>
              </a:rPr>
              <a:t>, E. ve </a:t>
            </a:r>
            <a:r>
              <a:rPr lang="tr-TR" sz="1700" b="1" dirty="0" err="1">
                <a:solidFill>
                  <a:schemeClr val="tx1">
                    <a:lumMod val="65000"/>
                    <a:lumOff val="35000"/>
                  </a:schemeClr>
                </a:solidFill>
              </a:rPr>
              <a:t>Mahammadli</a:t>
            </a:r>
            <a:r>
              <a:rPr lang="tr-TR" sz="1700" b="1" dirty="0">
                <a:solidFill>
                  <a:schemeClr val="tx1">
                    <a:lumMod val="65000"/>
                    <a:lumOff val="35000"/>
                  </a:schemeClr>
                </a:solidFill>
              </a:rPr>
              <a:t>, D. (2025). Modern </a:t>
            </a:r>
            <a:r>
              <a:rPr lang="tr-TR" sz="1700" b="1" dirty="0" err="1">
                <a:solidFill>
                  <a:schemeClr val="tx1">
                    <a:lumMod val="65000"/>
                    <a:lumOff val="35000"/>
                  </a:schemeClr>
                </a:solidFill>
              </a:rPr>
              <a:t>problems</a:t>
            </a:r>
            <a:r>
              <a:rPr lang="tr-TR" sz="1700" b="1" dirty="0">
                <a:solidFill>
                  <a:schemeClr val="tx1">
                    <a:lumMod val="65000"/>
                    <a:lumOff val="35000"/>
                  </a:schemeClr>
                </a:solidFill>
              </a:rPr>
              <a:t> of </a:t>
            </a:r>
            <a:r>
              <a:rPr lang="tr-TR" sz="1700" b="1" dirty="0" err="1">
                <a:solidFill>
                  <a:schemeClr val="tx1">
                    <a:lumMod val="65000"/>
                    <a:lumOff val="35000"/>
                  </a:schemeClr>
                </a:solidFill>
              </a:rPr>
              <a:t>library</a:t>
            </a:r>
            <a:r>
              <a:rPr lang="tr-TR" sz="1700" b="1" dirty="0">
                <a:solidFill>
                  <a:schemeClr val="tx1">
                    <a:lumMod val="65000"/>
                    <a:lumOff val="35000"/>
                  </a:schemeClr>
                </a:solidFill>
              </a:rPr>
              <a:t> </a:t>
            </a:r>
            <a:r>
              <a:rPr lang="tr-TR" sz="1700" b="1" dirty="0" err="1">
                <a:solidFill>
                  <a:schemeClr val="tx1">
                    <a:lumMod val="65000"/>
                    <a:lumOff val="35000"/>
                  </a:schemeClr>
                </a:solidFill>
              </a:rPr>
              <a:t>and</a:t>
            </a:r>
            <a:r>
              <a:rPr lang="tr-TR" sz="1700" b="1" dirty="0">
                <a:solidFill>
                  <a:schemeClr val="tx1">
                    <a:lumMod val="65000"/>
                    <a:lumOff val="35000"/>
                  </a:schemeClr>
                </a:solidFill>
              </a:rPr>
              <a:t> </a:t>
            </a:r>
            <a:r>
              <a:rPr lang="tr-TR" sz="1700" b="1" dirty="0" err="1">
                <a:solidFill>
                  <a:schemeClr val="tx1">
                    <a:lumMod val="65000"/>
                    <a:lumOff val="35000"/>
                  </a:schemeClr>
                </a:solidFill>
              </a:rPr>
              <a:t>ınformation</a:t>
            </a:r>
            <a:r>
              <a:rPr lang="tr-TR" sz="1700" b="1" dirty="0">
                <a:solidFill>
                  <a:schemeClr val="tx1">
                    <a:lumMod val="65000"/>
                    <a:lumOff val="35000"/>
                  </a:schemeClr>
                </a:solidFill>
              </a:rPr>
              <a:t> </a:t>
            </a:r>
            <a:r>
              <a:rPr lang="tr-TR" sz="1700" b="1" dirty="0" err="1">
                <a:solidFill>
                  <a:schemeClr val="tx1">
                    <a:lumMod val="65000"/>
                    <a:lumOff val="35000"/>
                  </a:schemeClr>
                </a:solidFill>
              </a:rPr>
              <a:t>resources</a:t>
            </a:r>
            <a:r>
              <a:rPr lang="tr-TR" sz="1700" b="1" dirty="0">
                <a:solidFill>
                  <a:schemeClr val="tx1">
                    <a:lumMod val="65000"/>
                    <a:lumOff val="35000"/>
                  </a:schemeClr>
                </a:solidFill>
              </a:rPr>
              <a:t> </a:t>
            </a:r>
            <a:r>
              <a:rPr lang="tr-TR" sz="1700" b="1" dirty="0" err="1">
                <a:solidFill>
                  <a:schemeClr val="tx1">
                    <a:lumMod val="65000"/>
                    <a:lumOff val="35000"/>
                  </a:schemeClr>
                </a:solidFill>
              </a:rPr>
              <a:t>management</a:t>
            </a:r>
            <a:r>
              <a:rPr lang="tr-TR" sz="1700" b="1" dirty="0">
                <a:solidFill>
                  <a:schemeClr val="tx1">
                    <a:lumMod val="65000"/>
                    <a:lumOff val="35000"/>
                  </a:schemeClr>
                </a:solidFill>
              </a:rPr>
              <a:t>. </a:t>
            </a:r>
            <a:r>
              <a:rPr lang="tr-TR" sz="1700" b="1" i="1" dirty="0">
                <a:solidFill>
                  <a:schemeClr val="tx1">
                    <a:lumMod val="65000"/>
                    <a:lumOff val="35000"/>
                  </a:schemeClr>
                </a:solidFill>
              </a:rPr>
              <a:t>Akademik Tarih ve Düşünce Dergisi</a:t>
            </a:r>
            <a:r>
              <a:rPr lang="tr-TR" sz="1700" b="1">
                <a:solidFill>
                  <a:schemeClr val="tx1">
                    <a:lumMod val="65000"/>
                    <a:lumOff val="35000"/>
                  </a:schemeClr>
                </a:solidFill>
              </a:rPr>
              <a:t>, 12(3</a:t>
            </a:r>
            <a:r>
              <a:rPr lang="tr-TR" sz="1700" b="1" dirty="0">
                <a:solidFill>
                  <a:schemeClr val="tx1">
                    <a:lumMod val="65000"/>
                    <a:lumOff val="35000"/>
                  </a:schemeClr>
                </a:solidFill>
              </a:rPr>
              <a:t>), 996-1007.</a:t>
            </a:r>
          </a:p>
          <a:p>
            <a:r>
              <a:rPr lang="tr-TR" sz="1700" b="1" dirty="0" err="1">
                <a:solidFill>
                  <a:schemeClr val="tx1">
                    <a:lumMod val="65000"/>
                    <a:lumOff val="35000"/>
                  </a:schemeClr>
                </a:solidFill>
              </a:rPr>
              <a:t>Onwuekwe</a:t>
            </a:r>
            <a:r>
              <a:rPr lang="tr-TR" sz="1700" b="1" dirty="0">
                <a:solidFill>
                  <a:schemeClr val="tx1">
                    <a:lumMod val="65000"/>
                    <a:lumOff val="35000"/>
                  </a:schemeClr>
                </a:solidFill>
              </a:rPr>
              <a:t>, C. N.,  </a:t>
            </a:r>
            <a:r>
              <a:rPr lang="tr-TR" sz="1700" b="1" dirty="0" err="1">
                <a:solidFill>
                  <a:schemeClr val="tx1">
                    <a:lumMod val="65000"/>
                    <a:lumOff val="35000"/>
                  </a:schemeClr>
                </a:solidFill>
              </a:rPr>
              <a:t>Olise</a:t>
            </a:r>
            <a:r>
              <a:rPr lang="tr-TR" sz="1700" b="1" dirty="0">
                <a:solidFill>
                  <a:schemeClr val="tx1">
                    <a:lumMod val="65000"/>
                    <a:lumOff val="35000"/>
                  </a:schemeClr>
                </a:solidFill>
              </a:rPr>
              <a:t>, C. S. ve </a:t>
            </a:r>
            <a:r>
              <a:rPr lang="tr-TR" sz="1700" b="1" dirty="0" err="1">
                <a:solidFill>
                  <a:schemeClr val="tx1">
                    <a:lumMod val="65000"/>
                    <a:lumOff val="35000"/>
                  </a:schemeClr>
                </a:solidFill>
              </a:rPr>
              <a:t>Wali</a:t>
            </a:r>
            <a:r>
              <a:rPr lang="tr-TR" sz="1700" b="1" dirty="0">
                <a:solidFill>
                  <a:schemeClr val="tx1">
                    <a:lumMod val="65000"/>
                    <a:lumOff val="35000"/>
                  </a:schemeClr>
                </a:solidFill>
              </a:rPr>
              <a:t>, N. B. (2025). Planning: A </a:t>
            </a:r>
            <a:r>
              <a:rPr lang="tr-TR" sz="1700" b="1" dirty="0" err="1">
                <a:solidFill>
                  <a:schemeClr val="tx1">
                    <a:lumMod val="65000"/>
                    <a:lumOff val="35000"/>
                  </a:schemeClr>
                </a:solidFill>
              </a:rPr>
              <a:t>consequential</a:t>
            </a:r>
            <a:r>
              <a:rPr lang="tr-TR" sz="1700" b="1" dirty="0">
                <a:solidFill>
                  <a:schemeClr val="tx1">
                    <a:lumMod val="65000"/>
                    <a:lumOff val="35000"/>
                  </a:schemeClr>
                </a:solidFill>
              </a:rPr>
              <a:t> </a:t>
            </a:r>
            <a:r>
              <a:rPr lang="tr-TR" sz="1700" b="1" dirty="0" err="1">
                <a:solidFill>
                  <a:schemeClr val="tx1">
                    <a:lumMod val="65000"/>
                    <a:lumOff val="35000"/>
                  </a:schemeClr>
                </a:solidFill>
              </a:rPr>
              <a:t>tool</a:t>
            </a:r>
            <a:r>
              <a:rPr lang="tr-TR" sz="1700" b="1" dirty="0">
                <a:solidFill>
                  <a:schemeClr val="tx1">
                    <a:lumMod val="65000"/>
                    <a:lumOff val="35000"/>
                  </a:schemeClr>
                </a:solidFill>
              </a:rPr>
              <a:t> </a:t>
            </a:r>
            <a:r>
              <a:rPr lang="tr-TR" sz="1700" b="1" dirty="0" err="1">
                <a:solidFill>
                  <a:schemeClr val="tx1">
                    <a:lumMod val="65000"/>
                    <a:lumOff val="35000"/>
                  </a:schemeClr>
                </a:solidFill>
              </a:rPr>
              <a:t>for</a:t>
            </a:r>
            <a:r>
              <a:rPr lang="tr-TR" sz="1700" b="1" dirty="0">
                <a:solidFill>
                  <a:schemeClr val="tx1">
                    <a:lumMod val="65000"/>
                    <a:lumOff val="35000"/>
                  </a:schemeClr>
                </a:solidFill>
              </a:rPr>
              <a:t> </a:t>
            </a:r>
            <a:r>
              <a:rPr lang="tr-TR" sz="1700" b="1" dirty="0" err="1">
                <a:solidFill>
                  <a:schemeClr val="tx1">
                    <a:lumMod val="65000"/>
                    <a:lumOff val="35000"/>
                  </a:schemeClr>
                </a:solidFill>
              </a:rPr>
              <a:t>effective</a:t>
            </a:r>
            <a:r>
              <a:rPr lang="tr-TR" sz="1700" b="1" dirty="0">
                <a:solidFill>
                  <a:schemeClr val="tx1">
                    <a:lumMod val="65000"/>
                    <a:lumOff val="35000"/>
                  </a:schemeClr>
                </a:solidFill>
              </a:rPr>
              <a:t> </a:t>
            </a:r>
            <a:r>
              <a:rPr lang="tr-TR" sz="1700" b="1" dirty="0" err="1">
                <a:solidFill>
                  <a:schemeClr val="tx1">
                    <a:lumMod val="65000"/>
                    <a:lumOff val="35000"/>
                  </a:schemeClr>
                </a:solidFill>
              </a:rPr>
              <a:t>academic</a:t>
            </a:r>
            <a:r>
              <a:rPr lang="tr-TR" sz="1700" b="1" dirty="0">
                <a:solidFill>
                  <a:schemeClr val="tx1">
                    <a:lumMod val="65000"/>
                    <a:lumOff val="35000"/>
                  </a:schemeClr>
                </a:solidFill>
              </a:rPr>
              <a:t> </a:t>
            </a:r>
            <a:r>
              <a:rPr lang="tr-TR" sz="1700" b="1" dirty="0" err="1">
                <a:solidFill>
                  <a:schemeClr val="tx1">
                    <a:lumMod val="65000"/>
                    <a:lumOff val="35000"/>
                  </a:schemeClr>
                </a:solidFill>
              </a:rPr>
              <a:t>library</a:t>
            </a:r>
            <a:r>
              <a:rPr lang="tr-TR" sz="1700" b="1" dirty="0">
                <a:solidFill>
                  <a:schemeClr val="tx1">
                    <a:lumMod val="65000"/>
                    <a:lumOff val="35000"/>
                  </a:schemeClr>
                </a:solidFill>
              </a:rPr>
              <a:t> </a:t>
            </a:r>
            <a:r>
              <a:rPr lang="tr-TR" sz="1700" b="1" dirty="0" err="1">
                <a:solidFill>
                  <a:schemeClr val="tx1">
                    <a:lumMod val="65000"/>
                    <a:lumOff val="35000"/>
                  </a:schemeClr>
                </a:solidFill>
              </a:rPr>
              <a:t>management</a:t>
            </a:r>
            <a:r>
              <a:rPr lang="tr-TR" sz="1700" b="1" dirty="0">
                <a:solidFill>
                  <a:schemeClr val="tx1">
                    <a:lumMod val="65000"/>
                    <a:lumOff val="35000"/>
                  </a:schemeClr>
                </a:solidFill>
              </a:rPr>
              <a:t> in </a:t>
            </a:r>
            <a:r>
              <a:rPr lang="tr-TR" sz="1700" b="1" dirty="0" err="1">
                <a:solidFill>
                  <a:schemeClr val="tx1">
                    <a:lumMod val="65000"/>
                    <a:lumOff val="35000"/>
                  </a:schemeClr>
                </a:solidFill>
              </a:rPr>
              <a:t>Nigerian</a:t>
            </a:r>
            <a:r>
              <a:rPr lang="tr-TR" sz="1700" b="1" dirty="0">
                <a:solidFill>
                  <a:schemeClr val="tx1">
                    <a:lumMod val="65000"/>
                    <a:lumOff val="35000"/>
                  </a:schemeClr>
                </a:solidFill>
              </a:rPr>
              <a:t> </a:t>
            </a:r>
            <a:r>
              <a:rPr lang="tr-TR" sz="1700" b="1" dirty="0" err="1">
                <a:solidFill>
                  <a:schemeClr val="tx1">
                    <a:lumMod val="65000"/>
                    <a:lumOff val="35000"/>
                  </a:schemeClr>
                </a:solidFill>
              </a:rPr>
              <a:t>libraries</a:t>
            </a:r>
            <a:r>
              <a:rPr lang="tr-TR" sz="1700" b="1" dirty="0">
                <a:solidFill>
                  <a:schemeClr val="tx1">
                    <a:lumMod val="65000"/>
                    <a:lumOff val="35000"/>
                  </a:schemeClr>
                </a:solidFill>
              </a:rPr>
              <a:t>. U. C. </a:t>
            </a:r>
            <a:r>
              <a:rPr lang="tr-TR" sz="1700" b="1" dirty="0" err="1">
                <a:solidFill>
                  <a:schemeClr val="tx1">
                    <a:lumMod val="65000"/>
                    <a:lumOff val="35000"/>
                  </a:schemeClr>
                </a:solidFill>
              </a:rPr>
              <a:t>Udofot</a:t>
            </a:r>
            <a:r>
              <a:rPr lang="tr-TR" sz="1700" b="1" dirty="0">
                <a:solidFill>
                  <a:schemeClr val="tx1">
                    <a:lumMod val="65000"/>
                    <a:lumOff val="35000"/>
                  </a:schemeClr>
                </a:solidFill>
              </a:rPr>
              <a:t> vd. (Ed.). </a:t>
            </a:r>
            <a:r>
              <a:rPr lang="tr-TR" sz="1700" b="1" i="1" dirty="0" err="1">
                <a:solidFill>
                  <a:schemeClr val="tx1">
                    <a:lumMod val="65000"/>
                    <a:lumOff val="35000"/>
                  </a:schemeClr>
                </a:solidFill>
              </a:rPr>
              <a:t>Digital</a:t>
            </a:r>
            <a:r>
              <a:rPr lang="tr-TR" sz="1700" b="1" i="1" dirty="0">
                <a:solidFill>
                  <a:schemeClr val="tx1">
                    <a:lumMod val="65000"/>
                    <a:lumOff val="35000"/>
                  </a:schemeClr>
                </a:solidFill>
              </a:rPr>
              <a:t> Technologies </a:t>
            </a:r>
            <a:r>
              <a:rPr lang="tr-TR" sz="1700" b="1" i="1" dirty="0" err="1">
                <a:solidFill>
                  <a:schemeClr val="tx1">
                    <a:lumMod val="65000"/>
                    <a:lumOff val="35000"/>
                  </a:schemeClr>
                </a:solidFill>
              </a:rPr>
              <a:t>and</a:t>
            </a:r>
            <a:r>
              <a:rPr lang="tr-TR" sz="1700" b="1" i="1" dirty="0">
                <a:solidFill>
                  <a:schemeClr val="tx1">
                    <a:lumMod val="65000"/>
                    <a:lumOff val="35000"/>
                  </a:schemeClr>
                </a:solidFill>
              </a:rPr>
              <a:t> Library Management in </a:t>
            </a:r>
            <a:r>
              <a:rPr lang="tr-TR" sz="1700" b="1" i="1" dirty="0" err="1">
                <a:solidFill>
                  <a:schemeClr val="tx1">
                    <a:lumMod val="65000"/>
                    <a:lumOff val="35000"/>
                  </a:schemeClr>
                </a:solidFill>
              </a:rPr>
              <a:t>Higher</a:t>
            </a:r>
            <a:r>
              <a:rPr lang="tr-TR" sz="1700" b="1" i="1" dirty="0">
                <a:solidFill>
                  <a:schemeClr val="tx1">
                    <a:lumMod val="65000"/>
                    <a:lumOff val="35000"/>
                  </a:schemeClr>
                </a:solidFill>
              </a:rPr>
              <a:t> </a:t>
            </a:r>
            <a:r>
              <a:rPr lang="tr-TR" sz="1700" b="1" i="1" dirty="0" err="1">
                <a:solidFill>
                  <a:schemeClr val="tx1">
                    <a:lumMod val="65000"/>
                    <a:lumOff val="35000"/>
                  </a:schemeClr>
                </a:solidFill>
              </a:rPr>
              <a:t>Institutions</a:t>
            </a:r>
            <a:r>
              <a:rPr lang="tr-TR" sz="1700" b="1" i="1" dirty="0">
                <a:solidFill>
                  <a:schemeClr val="tx1">
                    <a:lumMod val="65000"/>
                    <a:lumOff val="35000"/>
                  </a:schemeClr>
                </a:solidFill>
              </a:rPr>
              <a:t> of Learning in </a:t>
            </a:r>
            <a:r>
              <a:rPr lang="tr-TR" sz="1700" b="1" i="1" dirty="0" err="1">
                <a:solidFill>
                  <a:schemeClr val="tx1">
                    <a:lumMod val="65000"/>
                    <a:lumOff val="35000"/>
                  </a:schemeClr>
                </a:solidFill>
              </a:rPr>
              <a:t>Nigeria</a:t>
            </a:r>
            <a:r>
              <a:rPr lang="tr-TR" sz="1700" b="1" i="1" dirty="0">
                <a:solidFill>
                  <a:schemeClr val="tx1">
                    <a:lumMod val="65000"/>
                    <a:lumOff val="35000"/>
                  </a:schemeClr>
                </a:solidFill>
              </a:rPr>
              <a:t>: A </a:t>
            </a:r>
            <a:r>
              <a:rPr lang="tr-TR" sz="1700" b="1" i="1" dirty="0" err="1">
                <a:solidFill>
                  <a:schemeClr val="tx1">
                    <a:lumMod val="65000"/>
                    <a:lumOff val="35000"/>
                  </a:schemeClr>
                </a:solidFill>
              </a:rPr>
              <a:t>Festschrift</a:t>
            </a:r>
            <a:r>
              <a:rPr lang="tr-TR" sz="1700" b="1" i="1" dirty="0">
                <a:solidFill>
                  <a:schemeClr val="tx1">
                    <a:lumMod val="65000"/>
                    <a:lumOff val="35000"/>
                  </a:schemeClr>
                </a:solidFill>
              </a:rPr>
              <a:t> in </a:t>
            </a:r>
            <a:r>
              <a:rPr lang="tr-TR" sz="1700" b="1" i="1" dirty="0" err="1">
                <a:solidFill>
                  <a:schemeClr val="tx1">
                    <a:lumMod val="65000"/>
                    <a:lumOff val="35000"/>
                  </a:schemeClr>
                </a:solidFill>
              </a:rPr>
              <a:t>Honour</a:t>
            </a:r>
            <a:r>
              <a:rPr lang="tr-TR" sz="1700" b="1" i="1" dirty="0">
                <a:solidFill>
                  <a:schemeClr val="tx1">
                    <a:lumMod val="65000"/>
                    <a:lumOff val="35000"/>
                  </a:schemeClr>
                </a:solidFill>
              </a:rPr>
              <a:t> of </a:t>
            </a:r>
            <a:r>
              <a:rPr lang="tr-TR" sz="1700" b="1" i="1" dirty="0" err="1">
                <a:solidFill>
                  <a:schemeClr val="tx1">
                    <a:lumMod val="65000"/>
                    <a:lumOff val="35000"/>
                  </a:schemeClr>
                </a:solidFill>
              </a:rPr>
              <a:t>Professor</a:t>
            </a:r>
            <a:r>
              <a:rPr lang="tr-TR" sz="1700" b="1" i="1" dirty="0">
                <a:solidFill>
                  <a:schemeClr val="tx1">
                    <a:lumMod val="65000"/>
                    <a:lumOff val="35000"/>
                  </a:schemeClr>
                </a:solidFill>
              </a:rPr>
              <a:t> Philip </a:t>
            </a:r>
            <a:r>
              <a:rPr lang="tr-TR" sz="1700" b="1" i="1" dirty="0" err="1">
                <a:solidFill>
                  <a:schemeClr val="tx1">
                    <a:lumMod val="65000"/>
                    <a:lumOff val="35000"/>
                  </a:schemeClr>
                </a:solidFill>
              </a:rPr>
              <a:t>Usman</a:t>
            </a:r>
            <a:r>
              <a:rPr lang="tr-TR" sz="1700" b="1" i="1" dirty="0">
                <a:solidFill>
                  <a:schemeClr val="tx1">
                    <a:lumMod val="65000"/>
                    <a:lumOff val="35000"/>
                  </a:schemeClr>
                </a:solidFill>
              </a:rPr>
              <a:t> Akor </a:t>
            </a:r>
            <a:r>
              <a:rPr lang="tr-TR" sz="1700" b="1" dirty="0">
                <a:solidFill>
                  <a:schemeClr val="tx1">
                    <a:lumMod val="65000"/>
                    <a:lumOff val="35000"/>
                  </a:schemeClr>
                </a:solidFill>
              </a:rPr>
              <a:t>içinde (</a:t>
            </a:r>
            <a:r>
              <a:rPr lang="tr-TR" sz="1700" b="1" dirty="0" err="1">
                <a:solidFill>
                  <a:schemeClr val="tx1">
                    <a:lumMod val="65000"/>
                    <a:lumOff val="35000"/>
                  </a:schemeClr>
                </a:solidFill>
              </a:rPr>
              <a:t>ss</a:t>
            </a:r>
            <a:r>
              <a:rPr lang="tr-TR" sz="1700" b="1" dirty="0">
                <a:solidFill>
                  <a:schemeClr val="tx1">
                    <a:lumMod val="65000"/>
                    <a:lumOff val="35000"/>
                  </a:schemeClr>
                </a:solidFill>
              </a:rPr>
              <a:t>. 416-426).  </a:t>
            </a:r>
            <a:r>
              <a:rPr lang="tr-TR" sz="1700" b="1" dirty="0" err="1">
                <a:solidFill>
                  <a:schemeClr val="tx1">
                    <a:lumMod val="65000"/>
                    <a:lumOff val="35000"/>
                  </a:schemeClr>
                </a:solidFill>
              </a:rPr>
              <a:t>Chadick</a:t>
            </a:r>
            <a:r>
              <a:rPr lang="tr-TR" sz="1700" b="1" dirty="0">
                <a:solidFill>
                  <a:schemeClr val="tx1">
                    <a:lumMod val="65000"/>
                    <a:lumOff val="35000"/>
                  </a:schemeClr>
                </a:solidFill>
              </a:rPr>
              <a:t> Printing </a:t>
            </a:r>
            <a:r>
              <a:rPr lang="tr-TR" sz="1700" b="1" dirty="0" err="1">
                <a:solidFill>
                  <a:schemeClr val="tx1">
                    <a:lumMod val="65000"/>
                    <a:lumOff val="35000"/>
                  </a:schemeClr>
                </a:solidFill>
              </a:rPr>
              <a:t>Press</a:t>
            </a:r>
            <a:r>
              <a:rPr lang="tr-TR" sz="1700" b="1" dirty="0">
                <a:solidFill>
                  <a:schemeClr val="tx1">
                    <a:lumMod val="65000"/>
                    <a:lumOff val="35000"/>
                  </a:schemeClr>
                </a:solidFill>
              </a:rPr>
              <a:t>.</a:t>
            </a:r>
            <a:endParaRPr lang="tr-TR" sz="1200" b="1" dirty="0">
              <a:solidFill>
                <a:schemeClr val="tx1">
                  <a:lumMod val="65000"/>
                  <a:lumOff val="35000"/>
                </a:schemeClr>
              </a:solidFill>
            </a:endParaRPr>
          </a:p>
        </p:txBody>
      </p:sp>
    </p:spTree>
    <p:extLst>
      <p:ext uri="{BB962C8B-B14F-4D97-AF65-F5344CB8AC3E}">
        <p14:creationId xmlns:p14="http://schemas.microsoft.com/office/powerpoint/2010/main" val="2053632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914401" y="184328"/>
            <a:ext cx="9974718" cy="702363"/>
          </a:xfrm>
        </p:spPr>
        <p:txBody>
          <a:bodyPr>
            <a:noAutofit/>
          </a:bodyPr>
          <a:lstStyle/>
          <a:p>
            <a:pPr algn="ctr"/>
            <a:r>
              <a:rPr lang="tr-TR" sz="2400" b="1" dirty="0">
                <a:solidFill>
                  <a:schemeClr val="tx1"/>
                </a:solidFill>
              </a:rPr>
              <a:t>Bilgi ve Belge Merkezlerinde Planlamanın Önemi ve Amacı</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14401" y="997528"/>
            <a:ext cx="10229497" cy="4031672"/>
          </a:xfrm>
        </p:spPr>
        <p:txBody>
          <a:bodyPr>
            <a:noAutofit/>
          </a:bodyPr>
          <a:lstStyle/>
          <a:p>
            <a:pPr algn="just"/>
            <a:r>
              <a:rPr lang="tr-TR" sz="2200" b="1" u="sng" dirty="0"/>
              <a:t>Tanım</a:t>
            </a:r>
            <a:r>
              <a:rPr lang="tr-TR" sz="2200" b="1" dirty="0"/>
              <a:t>: Bilgi ve Belge Merkezlerinin yönetiminde, planlama; hizmetlerin etkinliği, kaynakların verimli kullanımı ve teknolojik gelişmelere ayak uydurma açısından temel bir araçtır.</a:t>
            </a:r>
          </a:p>
          <a:p>
            <a:pPr algn="just"/>
            <a:r>
              <a:rPr lang="tr-TR" sz="2200" b="1" u="sng" dirty="0"/>
              <a:t>Özellikler</a:t>
            </a:r>
            <a:r>
              <a:rPr lang="tr-TR" sz="2200" b="1" dirty="0"/>
              <a:t>: Sistemli, amaç odaklı, zaman ve kaynaklara uygun, esnek ve geleceğe dönük olmasıdır. Ayrıca, planlar, başarısızlık riskini azaltır ve başarıyı artırır.</a:t>
            </a:r>
          </a:p>
          <a:p>
            <a:pPr algn="just"/>
            <a:r>
              <a:rPr lang="tr-TR" sz="2200" b="1" u="sng" dirty="0"/>
              <a:t>Amaç</a:t>
            </a:r>
            <a:r>
              <a:rPr lang="tr-TR" sz="2200" b="1" dirty="0"/>
              <a:t>: Bilgi ya da belge merkezinin misyonunu ve vizyonunu gerçekleştirmek, kaynakları etkin kullanmak, teknolojik değişikliklere uyum sağlamak ve hizmet kalitesini yükseltmektir </a:t>
            </a:r>
            <a:r>
              <a:rPr lang="tr-TR" sz="1500" b="1" dirty="0"/>
              <a:t>(</a:t>
            </a:r>
            <a:r>
              <a:rPr lang="tr-TR" sz="1500" b="1" dirty="0" err="1"/>
              <a:t>Onwuekwe</a:t>
            </a:r>
            <a:r>
              <a:rPr lang="tr-TR" sz="1500" b="1" dirty="0"/>
              <a:t>, </a:t>
            </a:r>
            <a:r>
              <a:rPr lang="tr-TR" sz="1500" b="1" dirty="0" err="1"/>
              <a:t>Olise</a:t>
            </a:r>
            <a:r>
              <a:rPr lang="tr-TR" sz="1500" b="1" dirty="0"/>
              <a:t> ve </a:t>
            </a:r>
            <a:r>
              <a:rPr lang="tr-TR" sz="1500" b="1" dirty="0" err="1"/>
              <a:t>Wali</a:t>
            </a:r>
            <a:r>
              <a:rPr lang="tr-TR" sz="1500" b="1" dirty="0"/>
              <a:t>, 2025, </a:t>
            </a:r>
            <a:r>
              <a:rPr lang="tr-TR" sz="1500" b="1" dirty="0" err="1"/>
              <a:t>ss</a:t>
            </a:r>
            <a:r>
              <a:rPr lang="tr-TR" sz="1500" b="1" dirty="0"/>
              <a:t>. 416-418).</a:t>
            </a:r>
          </a:p>
        </p:txBody>
      </p:sp>
    </p:spTree>
    <p:extLst>
      <p:ext uri="{BB962C8B-B14F-4D97-AF65-F5344CB8AC3E}">
        <p14:creationId xmlns:p14="http://schemas.microsoft.com/office/powerpoint/2010/main" val="3559795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914401" y="184328"/>
            <a:ext cx="9974718" cy="840908"/>
          </a:xfrm>
        </p:spPr>
        <p:txBody>
          <a:bodyPr>
            <a:noAutofit/>
          </a:bodyPr>
          <a:lstStyle/>
          <a:p>
            <a:pPr algn="ctr"/>
            <a:r>
              <a:rPr lang="tr-TR" sz="2400" b="1" dirty="0">
                <a:solidFill>
                  <a:schemeClr val="tx1"/>
                </a:solidFill>
              </a:rPr>
              <a:t>Bilgi ve Belge Merkezlerinde Planlamanın Faydaları</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840285" y="1025237"/>
            <a:ext cx="10229497" cy="3740728"/>
          </a:xfrm>
        </p:spPr>
        <p:txBody>
          <a:bodyPr>
            <a:noAutofit/>
          </a:bodyPr>
          <a:lstStyle/>
          <a:p>
            <a:pPr algn="just"/>
            <a:r>
              <a:rPr lang="tr-TR" sz="2200" b="1" u="sng" dirty="0"/>
              <a:t>Yönlendirme sağlar</a:t>
            </a:r>
            <a:r>
              <a:rPr lang="tr-TR" sz="2200" b="1" dirty="0"/>
              <a:t>: Kütüphanenin hedeflerine ulaşması için yol gösterir.</a:t>
            </a:r>
          </a:p>
          <a:p>
            <a:pPr algn="just"/>
            <a:r>
              <a:rPr lang="tr-TR" sz="2200" b="1" u="sng" dirty="0"/>
              <a:t>Riskleri azaltır</a:t>
            </a:r>
            <a:r>
              <a:rPr lang="tr-TR" sz="2200" b="1" dirty="0"/>
              <a:t>: Olası sorunlar önceden tespit edilip önlemler alınabilir.</a:t>
            </a:r>
          </a:p>
          <a:p>
            <a:pPr algn="just"/>
            <a:r>
              <a:rPr lang="tr-TR" sz="2200" b="1" u="sng" dirty="0"/>
              <a:t>Verimlilik artar</a:t>
            </a:r>
            <a:r>
              <a:rPr lang="tr-TR" sz="2200" b="1" dirty="0"/>
              <a:t>: Kaynaklar ve zaman daha etkin kullanılır.</a:t>
            </a:r>
          </a:p>
          <a:p>
            <a:pPr algn="just"/>
            <a:r>
              <a:rPr lang="tr-TR" sz="2200" b="1" u="sng" dirty="0"/>
              <a:t>İnovasyonu teşvik eder</a:t>
            </a:r>
            <a:r>
              <a:rPr lang="tr-TR" sz="2200" b="1" dirty="0"/>
              <a:t>: Yeni fikirlerin ortaya çıkmasına olanak sağlar.</a:t>
            </a:r>
          </a:p>
          <a:p>
            <a:pPr algn="just"/>
            <a:r>
              <a:rPr lang="tr-TR" sz="2200" b="1" u="sng" dirty="0"/>
              <a:t>Karar verme sürecini kolaylaştırır</a:t>
            </a:r>
            <a:r>
              <a:rPr lang="tr-TR" sz="2200" b="1" dirty="0"/>
              <a:t>: Alternatifleri değerlendirmeye ve en uygununu seçmeye yardımcı olur.</a:t>
            </a:r>
          </a:p>
          <a:p>
            <a:pPr algn="just"/>
            <a:r>
              <a:rPr lang="tr-TR" sz="2200" b="1" u="sng" dirty="0"/>
              <a:t>Gelişen bilgi teknolojilerine uyum sağlar</a:t>
            </a:r>
            <a:r>
              <a:rPr lang="tr-TR" sz="2200" b="1" dirty="0"/>
              <a:t>: Dijital çağda hizmetlerin modernizasyonu açısından önemlidir </a:t>
            </a:r>
            <a:r>
              <a:rPr lang="tr-TR" sz="1500" b="1" dirty="0"/>
              <a:t>(</a:t>
            </a:r>
            <a:r>
              <a:rPr lang="tr-TR" sz="1500" b="1" dirty="0" err="1"/>
              <a:t>Onwuekwe</a:t>
            </a:r>
            <a:r>
              <a:rPr lang="tr-TR" sz="1500" b="1" dirty="0"/>
              <a:t>, </a:t>
            </a:r>
            <a:r>
              <a:rPr lang="tr-TR" sz="1500" b="1" dirty="0" err="1"/>
              <a:t>Olise</a:t>
            </a:r>
            <a:r>
              <a:rPr lang="tr-TR" sz="1500" b="1" dirty="0"/>
              <a:t> ve </a:t>
            </a:r>
            <a:r>
              <a:rPr lang="tr-TR" sz="1500" b="1" dirty="0" err="1"/>
              <a:t>Wali</a:t>
            </a:r>
            <a:r>
              <a:rPr lang="tr-TR" sz="1500" b="1" dirty="0"/>
              <a:t>, 2025, s. 418).</a:t>
            </a:r>
            <a:endParaRPr lang="tr-TR" sz="2000" b="1" dirty="0"/>
          </a:p>
        </p:txBody>
      </p:sp>
    </p:spTree>
    <p:extLst>
      <p:ext uri="{BB962C8B-B14F-4D97-AF65-F5344CB8AC3E}">
        <p14:creationId xmlns:p14="http://schemas.microsoft.com/office/powerpoint/2010/main" val="1097083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914401" y="184328"/>
            <a:ext cx="9974718" cy="577672"/>
          </a:xfrm>
        </p:spPr>
        <p:txBody>
          <a:bodyPr>
            <a:noAutofit/>
          </a:bodyPr>
          <a:lstStyle/>
          <a:p>
            <a:pPr algn="ctr"/>
            <a:r>
              <a:rPr lang="tr-TR" sz="2600" b="1" dirty="0">
                <a:solidFill>
                  <a:schemeClr val="tx1"/>
                </a:solidFill>
              </a:rPr>
              <a:t>Bilgi ve Belge Merkezlerinde Planlamanın Aşamaları</a:t>
            </a:r>
            <a:endParaRPr lang="en-US" sz="26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14401" y="817418"/>
            <a:ext cx="10229497" cy="5223164"/>
          </a:xfrm>
        </p:spPr>
        <p:txBody>
          <a:bodyPr>
            <a:noAutofit/>
          </a:bodyPr>
          <a:lstStyle/>
          <a:p>
            <a:pPr marL="0" indent="0" algn="ctr">
              <a:buNone/>
            </a:pPr>
            <a:r>
              <a:rPr lang="tr-TR" sz="2000" b="1" u="sng" dirty="0"/>
              <a:t>Nitelikli bir planlama süreci, şu adımlardan oluşur:</a:t>
            </a:r>
          </a:p>
          <a:p>
            <a:pPr algn="just"/>
            <a:r>
              <a:rPr lang="tr-TR" sz="2000" b="1" u="sng" dirty="0"/>
              <a:t>Durumu analiz etme</a:t>
            </a:r>
            <a:r>
              <a:rPr lang="tr-TR" sz="2000" b="1" dirty="0"/>
              <a:t>: Güçlü ve zayıf yönler ile fırsat ve tehditlerin belirlenmesi (SWOT analizi)</a:t>
            </a:r>
          </a:p>
          <a:p>
            <a:pPr algn="just"/>
            <a:r>
              <a:rPr lang="tr-TR" sz="2000" b="1" u="sng" dirty="0"/>
              <a:t>Hedef belirleme</a:t>
            </a:r>
            <a:r>
              <a:rPr lang="tr-TR" sz="2000" b="1" dirty="0"/>
              <a:t>: Net ve ulaşılabilir hedeflerin tanımlanması</a:t>
            </a:r>
          </a:p>
          <a:p>
            <a:pPr algn="just"/>
            <a:r>
              <a:rPr lang="tr-TR" sz="2000" b="1" u="sng" dirty="0"/>
              <a:t>Seçenekleri araştırma</a:t>
            </a:r>
            <a:r>
              <a:rPr lang="tr-TR" sz="2000" b="1" dirty="0"/>
              <a:t>: Farklı stratejilerin ve yolların değerlendirilmesi</a:t>
            </a:r>
          </a:p>
          <a:p>
            <a:pPr algn="just"/>
            <a:r>
              <a:rPr lang="tr-TR" sz="2000" b="1" u="sng" dirty="0"/>
              <a:t>En iyi yöntemi seçme</a:t>
            </a:r>
            <a:r>
              <a:rPr lang="tr-TR" sz="2000" b="1" dirty="0"/>
              <a:t>: En uygun ve uygulanabilir planın belirlenmesi</a:t>
            </a:r>
          </a:p>
          <a:p>
            <a:pPr algn="just"/>
            <a:r>
              <a:rPr lang="tr-TR" sz="2000" b="1" u="sng" dirty="0"/>
              <a:t>Detaylı plan yapma</a:t>
            </a:r>
            <a:r>
              <a:rPr lang="tr-TR" sz="2000" b="1" dirty="0"/>
              <a:t>: «Kim», «ne zaman», «nerede», «nasıl» ve «ne kadar maliyetle» gibi sorulara koşut yapılacaklar belirlenir.</a:t>
            </a:r>
          </a:p>
          <a:p>
            <a:pPr algn="just"/>
            <a:r>
              <a:rPr lang="tr-TR" sz="2000" b="1" u="sng" dirty="0"/>
              <a:t>Değerlendirme ve ölçüm</a:t>
            </a:r>
            <a:r>
              <a:rPr lang="tr-TR" sz="2000" b="1" dirty="0"/>
              <a:t>: Planın uygulanabilirliği ve olası sonuçları gözden geçirilir.</a:t>
            </a:r>
          </a:p>
          <a:p>
            <a:pPr algn="just"/>
            <a:r>
              <a:rPr lang="tr-TR" sz="2000" b="1" u="sng" dirty="0"/>
              <a:t>Uygulama</a:t>
            </a:r>
            <a:r>
              <a:rPr lang="tr-TR" sz="2000" b="1" dirty="0"/>
              <a:t>: Plan devreye alınır ve sonuçlar izlenir.</a:t>
            </a:r>
          </a:p>
          <a:p>
            <a:pPr algn="just"/>
            <a:r>
              <a:rPr lang="tr-TR" sz="2000" b="1" u="sng" dirty="0"/>
              <a:t>İzleme ve değerlendirme</a:t>
            </a:r>
            <a:r>
              <a:rPr lang="tr-TR" sz="2000" b="1" dirty="0"/>
              <a:t>: Sonuçlar analiz edilerek, gerekirse plan revize edilir </a:t>
            </a:r>
            <a:r>
              <a:rPr lang="tr-TR" sz="1500" b="1" dirty="0"/>
              <a:t>(</a:t>
            </a:r>
            <a:r>
              <a:rPr lang="tr-TR" sz="1500" b="1" dirty="0" err="1"/>
              <a:t>Onwuekwe</a:t>
            </a:r>
            <a:r>
              <a:rPr lang="tr-TR" sz="1500" b="1" dirty="0"/>
              <a:t>, </a:t>
            </a:r>
            <a:r>
              <a:rPr lang="tr-TR" sz="1500" b="1" dirty="0" err="1"/>
              <a:t>Olise</a:t>
            </a:r>
            <a:r>
              <a:rPr lang="tr-TR" sz="1500" b="1" dirty="0"/>
              <a:t> ve </a:t>
            </a:r>
            <a:r>
              <a:rPr lang="tr-TR" sz="1500" b="1" dirty="0" err="1"/>
              <a:t>Wali</a:t>
            </a:r>
            <a:r>
              <a:rPr lang="tr-TR" sz="1500" b="1" dirty="0"/>
              <a:t>, 2025, </a:t>
            </a:r>
            <a:r>
              <a:rPr lang="tr-TR" sz="1500" b="1" dirty="0" err="1"/>
              <a:t>ss</a:t>
            </a:r>
            <a:r>
              <a:rPr lang="tr-TR" sz="1500" b="1" dirty="0"/>
              <a:t>. 418-419). </a:t>
            </a:r>
            <a:endParaRPr lang="tr-TR" sz="2000" b="1" dirty="0"/>
          </a:p>
        </p:txBody>
      </p:sp>
    </p:spTree>
    <p:extLst>
      <p:ext uri="{BB962C8B-B14F-4D97-AF65-F5344CB8AC3E}">
        <p14:creationId xmlns:p14="http://schemas.microsoft.com/office/powerpoint/2010/main" val="899016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914401" y="184328"/>
            <a:ext cx="9974718" cy="522254"/>
          </a:xfrm>
        </p:spPr>
        <p:txBody>
          <a:bodyPr>
            <a:noAutofit/>
          </a:bodyPr>
          <a:lstStyle/>
          <a:p>
            <a:pPr algn="ctr"/>
            <a:r>
              <a:rPr lang="tr-TR" sz="2400" b="1" dirty="0">
                <a:solidFill>
                  <a:schemeClr val="tx1"/>
                </a:solidFill>
              </a:rPr>
              <a:t>Bilgi ve Belge Merkezlerinde Planlama Türleri ve Uygulama Alanları</a:t>
            </a:r>
            <a:endParaRPr lang="en-US" sz="24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840285" y="1025236"/>
            <a:ext cx="10229497" cy="3823855"/>
          </a:xfrm>
        </p:spPr>
        <p:txBody>
          <a:bodyPr>
            <a:noAutofit/>
          </a:bodyPr>
          <a:lstStyle/>
          <a:p>
            <a:pPr algn="just"/>
            <a:r>
              <a:rPr lang="tr-TR" sz="2000" b="1" u="sng" dirty="0"/>
              <a:t>Operasyonel Planlar</a:t>
            </a:r>
            <a:r>
              <a:rPr lang="tr-TR" sz="2000" b="1" dirty="0"/>
              <a:t>: Günlük işlemler ve hizmetlerin nasıl yürütüleceğine ilişkin ayrıntılar</a:t>
            </a:r>
          </a:p>
          <a:p>
            <a:pPr algn="just"/>
            <a:r>
              <a:rPr lang="tr-TR" sz="2000" b="1" u="sng" dirty="0"/>
              <a:t>Stratejik Planlar</a:t>
            </a:r>
            <a:r>
              <a:rPr lang="tr-TR" sz="2000" b="1" dirty="0"/>
              <a:t>: 2-10 yıl gibi uzun dönemli hedefler ve genel yönelim</a:t>
            </a:r>
          </a:p>
          <a:p>
            <a:pPr algn="just"/>
            <a:r>
              <a:rPr lang="tr-TR" sz="2000" b="1" u="sng" dirty="0"/>
              <a:t>Taktik Planlar</a:t>
            </a:r>
            <a:r>
              <a:rPr lang="tr-TR" sz="2000" b="1" dirty="0"/>
              <a:t>: 1 yıl veya daha kısa zamanda gerçekleştirilecek, stratejiyi küçük parçalara bölen planlar</a:t>
            </a:r>
          </a:p>
          <a:p>
            <a:pPr algn="just"/>
            <a:r>
              <a:rPr lang="tr-TR" sz="2000" b="1" u="sng" dirty="0"/>
              <a:t>Acil Durum ve Kriz Planları</a:t>
            </a:r>
            <a:r>
              <a:rPr lang="tr-TR" sz="2000" b="1" dirty="0"/>
              <a:t>: Beklenmedik olaylara karşı hazırlanan, hızlı müdahale ve devamlılığı sağlayan planlar</a:t>
            </a:r>
          </a:p>
          <a:p>
            <a:pPr algn="just"/>
            <a:r>
              <a:rPr lang="tr-TR" sz="2000" b="1" u="sng" dirty="0"/>
              <a:t>Program ve Bütçe Planları</a:t>
            </a:r>
            <a:r>
              <a:rPr lang="tr-TR" sz="2000" b="1" dirty="0"/>
              <a:t>: Belirli projelerin zaman çizelgesi ve finansal kaynakların yönetimini içerir </a:t>
            </a:r>
            <a:r>
              <a:rPr lang="tr-TR" sz="1500" b="1" dirty="0"/>
              <a:t>(</a:t>
            </a:r>
            <a:r>
              <a:rPr lang="tr-TR" sz="1500" b="1" dirty="0" err="1"/>
              <a:t>Onwuekwe</a:t>
            </a:r>
            <a:r>
              <a:rPr lang="tr-TR" sz="1500" b="1" dirty="0"/>
              <a:t>, </a:t>
            </a:r>
            <a:r>
              <a:rPr lang="tr-TR" sz="1500" b="1" dirty="0" err="1"/>
              <a:t>Olise</a:t>
            </a:r>
            <a:r>
              <a:rPr lang="tr-TR" sz="1500" b="1" dirty="0"/>
              <a:t> ve </a:t>
            </a:r>
            <a:r>
              <a:rPr lang="tr-TR" sz="1500" b="1" dirty="0" err="1"/>
              <a:t>Wali</a:t>
            </a:r>
            <a:r>
              <a:rPr lang="tr-TR" sz="1500" b="1" dirty="0"/>
              <a:t>, 2025, </a:t>
            </a:r>
            <a:r>
              <a:rPr lang="tr-TR" sz="1500" b="1" dirty="0" err="1"/>
              <a:t>ss</a:t>
            </a:r>
            <a:r>
              <a:rPr lang="tr-TR" sz="1500" b="1" dirty="0"/>
              <a:t>. 419-420).</a:t>
            </a:r>
          </a:p>
        </p:txBody>
      </p:sp>
    </p:spTree>
    <p:extLst>
      <p:ext uri="{BB962C8B-B14F-4D97-AF65-F5344CB8AC3E}">
        <p14:creationId xmlns:p14="http://schemas.microsoft.com/office/powerpoint/2010/main" val="1029344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49963"/>
          </a:xfrm>
        </p:spPr>
        <p:txBody>
          <a:bodyPr>
            <a:noAutofit/>
          </a:bodyPr>
          <a:lstStyle/>
          <a:p>
            <a:pPr algn="ctr"/>
            <a:r>
              <a:rPr lang="tr-TR" sz="2200" b="1" dirty="0">
                <a:solidFill>
                  <a:schemeClr val="tx1"/>
                </a:solidFill>
              </a:rPr>
              <a:t>Planlama Aşamasında Dikkate Alınması Gereken Temel Ögeler</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60167" y="734290"/>
            <a:ext cx="9438005" cy="5624945"/>
          </a:xfrm>
        </p:spPr>
        <p:txBody>
          <a:bodyPr>
            <a:noAutofit/>
          </a:bodyPr>
          <a:lstStyle/>
          <a:p>
            <a:pPr marL="0" indent="0" algn="ctr">
              <a:spcBef>
                <a:spcPts val="600"/>
              </a:spcBef>
              <a:buNone/>
            </a:pPr>
            <a:r>
              <a:rPr lang="tr-TR" sz="1500" b="1" u="sng" dirty="0"/>
              <a:t> </a:t>
            </a:r>
            <a:r>
              <a:rPr lang="tr-TR" b="1" u="sng" dirty="0"/>
              <a:t>Stratejik Yönetim ve Uzun Dönemli Hedefler</a:t>
            </a:r>
          </a:p>
          <a:p>
            <a:pPr algn="just">
              <a:spcBef>
                <a:spcPts val="600"/>
              </a:spcBef>
            </a:pPr>
            <a:r>
              <a:rPr lang="tr-TR" b="1" dirty="0"/>
              <a:t>Bilgi ve bilgi merkezlerinin vizyon ve misyonlarının belirlenmesi</a:t>
            </a:r>
          </a:p>
          <a:p>
            <a:pPr algn="just">
              <a:spcBef>
                <a:spcPts val="600"/>
              </a:spcBef>
            </a:pPr>
            <a:r>
              <a:rPr lang="tr-TR" b="1" dirty="0"/>
              <a:t>Dijital dönüşüm ve teknolojik gelişmeler doğrultusunda hedeflerin saptanması</a:t>
            </a:r>
          </a:p>
          <a:p>
            <a:pPr algn="just">
              <a:spcBef>
                <a:spcPts val="600"/>
              </a:spcBef>
            </a:pPr>
            <a:r>
              <a:rPr lang="tr-TR" b="1" dirty="0"/>
              <a:t>Bu hedefler doğrultusunda kaynakların ve teknolojilerin planlanması</a:t>
            </a:r>
          </a:p>
          <a:p>
            <a:pPr algn="just">
              <a:spcBef>
                <a:spcPts val="600"/>
              </a:spcBef>
            </a:pPr>
            <a:r>
              <a:rPr lang="tr-TR" b="1" dirty="0"/>
              <a:t>Uluslararası standartlar ve en iyi uygulamalar dikkate alınarak planlama yapılması</a:t>
            </a:r>
          </a:p>
          <a:p>
            <a:pPr marL="0" indent="0" algn="ctr">
              <a:spcBef>
                <a:spcPts val="600"/>
              </a:spcBef>
              <a:buNone/>
            </a:pPr>
            <a:r>
              <a:rPr lang="tr-TR" b="1" u="sng" dirty="0"/>
              <a:t>Projeye Dayalı Yönetim</a:t>
            </a:r>
          </a:p>
          <a:p>
            <a:pPr algn="just">
              <a:spcBef>
                <a:spcPts val="600"/>
              </a:spcBef>
            </a:pPr>
            <a:r>
              <a:rPr lang="tr-TR" b="1" dirty="0"/>
              <a:t>Belirli projeler (dijitalleştirme, yeni bilgi sistemleri kurma, dijital arşivler oluşturma) temelinde kısa ve orta dönemli planlar geliştirilmesi</a:t>
            </a:r>
          </a:p>
          <a:p>
            <a:pPr algn="just">
              <a:spcBef>
                <a:spcPts val="600"/>
              </a:spcBef>
            </a:pPr>
            <a:r>
              <a:rPr lang="tr-TR" b="1" dirty="0"/>
              <a:t>Projelerin zaman çizelgelerinin, bütçelerinin ve sorumluluklarının belirlenmesi</a:t>
            </a:r>
          </a:p>
          <a:p>
            <a:pPr algn="just">
              <a:spcBef>
                <a:spcPts val="600"/>
              </a:spcBef>
            </a:pPr>
            <a:r>
              <a:rPr lang="tr-TR" b="1" dirty="0"/>
              <a:t>Proje sonuçlarının izlenmesi ve değerlendirilmesi </a:t>
            </a:r>
          </a:p>
          <a:p>
            <a:pPr marL="0" indent="0" algn="ctr">
              <a:spcBef>
                <a:spcPts val="600"/>
              </a:spcBef>
              <a:buNone/>
            </a:pPr>
            <a:r>
              <a:rPr lang="tr-TR" b="1" u="sng" dirty="0"/>
              <a:t>Teknolojik Yönetim ve Altyapı Planlaması</a:t>
            </a:r>
          </a:p>
          <a:p>
            <a:pPr algn="just">
              <a:spcBef>
                <a:spcPts val="600"/>
              </a:spcBef>
            </a:pPr>
            <a:r>
              <a:rPr lang="tr-TR" b="1" dirty="0"/>
              <a:t>Dijitalleşme</a:t>
            </a:r>
          </a:p>
          <a:p>
            <a:pPr algn="just">
              <a:spcBef>
                <a:spcPts val="600"/>
              </a:spcBef>
            </a:pPr>
            <a:r>
              <a:rPr lang="tr-TR" b="1" dirty="0"/>
              <a:t>Fiziksel kaynakların elektronik ortama aktarılması</a:t>
            </a:r>
          </a:p>
          <a:p>
            <a:pPr algn="just">
              <a:spcBef>
                <a:spcPts val="600"/>
              </a:spcBef>
            </a:pPr>
            <a:r>
              <a:rPr lang="tr-TR" b="1" dirty="0"/>
              <a:t>Metadata kullanımı, dosya formatları ve uzun vadeli dijital koruma politikaları</a:t>
            </a:r>
          </a:p>
          <a:p>
            <a:pPr algn="just">
              <a:spcBef>
                <a:spcPts val="600"/>
              </a:spcBef>
            </a:pPr>
            <a:r>
              <a:rPr lang="tr-TR" b="1" dirty="0"/>
              <a:t>Teknik altyapı (tarayıcılar, sunucular, veri depolama sistemleri) ve yazılım platformlarının planlanması </a:t>
            </a:r>
            <a:r>
              <a:rPr lang="tr-TR" sz="1500" b="1" dirty="0"/>
              <a:t>(</a:t>
            </a:r>
            <a:r>
              <a:rPr lang="sv-SE" sz="1500" b="1" dirty="0"/>
              <a:t>Mammadov</a:t>
            </a:r>
            <a:r>
              <a:rPr lang="tr-TR" sz="1500" b="1" dirty="0"/>
              <a:t> ve</a:t>
            </a:r>
            <a:r>
              <a:rPr lang="sv-SE" sz="1500" b="1" dirty="0"/>
              <a:t> Mahammadli,</a:t>
            </a:r>
            <a:r>
              <a:rPr lang="tr-TR" sz="1500" b="1" dirty="0"/>
              <a:t> </a:t>
            </a:r>
            <a:r>
              <a:rPr lang="sv-SE" sz="1500" b="1" dirty="0"/>
              <a:t>2025).</a:t>
            </a:r>
            <a:endParaRPr lang="tr-TR" sz="1500" b="1" dirty="0"/>
          </a:p>
        </p:txBody>
      </p:sp>
    </p:spTree>
    <p:extLst>
      <p:ext uri="{BB962C8B-B14F-4D97-AF65-F5344CB8AC3E}">
        <p14:creationId xmlns:p14="http://schemas.microsoft.com/office/powerpoint/2010/main" val="67870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49963"/>
          </a:xfrm>
        </p:spPr>
        <p:txBody>
          <a:bodyPr>
            <a:noAutofit/>
          </a:bodyPr>
          <a:lstStyle/>
          <a:p>
            <a:pPr algn="ctr"/>
            <a:r>
              <a:rPr lang="tr-TR" sz="2200" b="1" dirty="0">
                <a:solidFill>
                  <a:schemeClr val="tx1"/>
                </a:solidFill>
              </a:rPr>
              <a:t>Planlama Aşamasında Dikkate Alınması Gereken Temel Ögeler</a:t>
            </a:r>
            <a:endParaRPr lang="en-US" sz="22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60167" y="734291"/>
            <a:ext cx="9438005" cy="5361709"/>
          </a:xfrm>
        </p:spPr>
        <p:txBody>
          <a:bodyPr>
            <a:noAutofit/>
          </a:bodyPr>
          <a:lstStyle/>
          <a:p>
            <a:pPr marL="0" indent="0" algn="ctr">
              <a:spcBef>
                <a:spcPts val="600"/>
              </a:spcBef>
              <a:buNone/>
            </a:pPr>
            <a:r>
              <a:rPr lang="tr-TR" b="1" u="sng" dirty="0"/>
              <a:t>Otomasyon ve Entegre Sistemler</a:t>
            </a:r>
          </a:p>
          <a:p>
            <a:pPr algn="just">
              <a:spcBef>
                <a:spcPts val="600"/>
              </a:spcBef>
            </a:pPr>
            <a:r>
              <a:rPr lang="tr-TR" b="1" dirty="0"/>
              <a:t>Kataloglama, ödünç verme, kullanıcı hizmetleri gibi işlevlerin otomasyonu</a:t>
            </a:r>
          </a:p>
          <a:p>
            <a:pPr algn="just">
              <a:spcBef>
                <a:spcPts val="600"/>
              </a:spcBef>
            </a:pPr>
            <a:r>
              <a:rPr lang="tr-TR" b="1" dirty="0"/>
              <a:t>Sistemlerin sürekli güncellenmesi ve bakımının planlanması</a:t>
            </a:r>
          </a:p>
          <a:p>
            <a:pPr marL="0" indent="0" algn="ctr">
              <a:spcBef>
                <a:spcPts val="600"/>
              </a:spcBef>
              <a:buNone/>
            </a:pPr>
            <a:r>
              <a:rPr lang="tr-TR" b="1" u="sng" dirty="0"/>
              <a:t>İnsan Kaynakları ve Eğitim Planlaması</a:t>
            </a:r>
          </a:p>
          <a:p>
            <a:pPr algn="just">
              <a:spcBef>
                <a:spcPts val="600"/>
              </a:spcBef>
            </a:pPr>
            <a:r>
              <a:rPr lang="tr-TR" b="1" dirty="0"/>
              <a:t>Personelin teknolojik bilgi ve becerilerinin artırılması için eğitim programlarının hazırlanması</a:t>
            </a:r>
          </a:p>
          <a:p>
            <a:pPr algn="just">
              <a:spcBef>
                <a:spcPts val="600"/>
              </a:spcBef>
            </a:pPr>
            <a:r>
              <a:rPr lang="tr-TR" b="1" dirty="0"/>
              <a:t>Yeni teknolojilere uyum sağlayacak uzmanların istihdam edilmesi</a:t>
            </a:r>
          </a:p>
          <a:p>
            <a:pPr algn="just">
              <a:spcBef>
                <a:spcPts val="600"/>
              </a:spcBef>
            </a:pPr>
            <a:r>
              <a:rPr lang="tr-TR" b="1" dirty="0"/>
              <a:t>Çalışan motivasyonunu sağlamak ve performansı artırmak için yönetim stratejileri geliştirilmesi</a:t>
            </a:r>
          </a:p>
          <a:p>
            <a:pPr marL="0" indent="0" algn="ctr">
              <a:spcBef>
                <a:spcPts val="600"/>
              </a:spcBef>
              <a:buNone/>
            </a:pPr>
            <a:r>
              <a:rPr lang="tr-TR" b="1" u="sng" dirty="0"/>
              <a:t>Yasal vb. Düzenlemeler Çerçevesi</a:t>
            </a:r>
          </a:p>
          <a:p>
            <a:pPr algn="just">
              <a:spcBef>
                <a:spcPts val="600"/>
              </a:spcBef>
            </a:pPr>
            <a:r>
              <a:rPr lang="tr-TR" b="1" dirty="0"/>
              <a:t>Mevcut yasal düzenlemelerin güncellenmesi ve yeni teknolojik gelişmelere uygun duruma getirilmesi</a:t>
            </a:r>
          </a:p>
          <a:p>
            <a:pPr algn="just">
              <a:spcBef>
                <a:spcPts val="600"/>
              </a:spcBef>
            </a:pPr>
            <a:r>
              <a:rPr lang="tr-TR" b="1" dirty="0"/>
              <a:t>Dijital içeriklerin telif hakları, elektronik arşivlerin hukuki statüsü ve kullanıcı haklarının belirlenmesi</a:t>
            </a:r>
          </a:p>
          <a:p>
            <a:pPr algn="just">
              <a:spcBef>
                <a:spcPts val="600"/>
              </a:spcBef>
            </a:pPr>
            <a:r>
              <a:rPr lang="tr-TR" b="1" dirty="0"/>
              <a:t>Uluslararası standartlara uyum ve bilgi güvenliği politikalarının geliştirilmesi </a:t>
            </a:r>
            <a:r>
              <a:rPr lang="tr-TR" sz="1500" b="1" dirty="0"/>
              <a:t>(</a:t>
            </a:r>
            <a:r>
              <a:rPr lang="sv-SE" sz="1500" b="1" dirty="0"/>
              <a:t>Mammadov</a:t>
            </a:r>
            <a:r>
              <a:rPr lang="tr-TR" sz="1500" b="1" dirty="0"/>
              <a:t> ve</a:t>
            </a:r>
            <a:r>
              <a:rPr lang="sv-SE" sz="1500" b="1" dirty="0"/>
              <a:t> Mahammadli,</a:t>
            </a:r>
            <a:r>
              <a:rPr lang="tr-TR" sz="1500" b="1" dirty="0"/>
              <a:t> </a:t>
            </a:r>
            <a:r>
              <a:rPr lang="sv-SE" sz="1500" b="1" dirty="0"/>
              <a:t>2025).</a:t>
            </a:r>
            <a:endParaRPr lang="tr-TR" sz="1500" b="1" dirty="0"/>
          </a:p>
        </p:txBody>
      </p:sp>
    </p:spTree>
    <p:extLst>
      <p:ext uri="{BB962C8B-B14F-4D97-AF65-F5344CB8AC3E}">
        <p14:creationId xmlns:p14="http://schemas.microsoft.com/office/powerpoint/2010/main" val="2105540413"/>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12280</TotalTime>
  <Words>3168</Words>
  <Application>Microsoft Office PowerPoint</Application>
  <PresentationFormat>Geniş ekran</PresentationFormat>
  <Paragraphs>285</Paragraphs>
  <Slides>35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35</vt:i4>
      </vt:variant>
    </vt:vector>
  </HeadingPairs>
  <TitlesOfParts>
    <vt:vector size="39" baseType="lpstr">
      <vt:lpstr>Arial</vt:lpstr>
      <vt:lpstr>Trebuchet MS</vt:lpstr>
      <vt:lpstr>Wingdings 3</vt:lpstr>
      <vt:lpstr>Yüzeyler</vt:lpstr>
      <vt:lpstr>BİLGİ VE BELGE MERKEZLERİ YÖNETİMİ 9. HAFTA  Bilgi ve Belge Merkezleri Yönetiminde Temel İşlevler:  Planlama ve Stratejik Yaklaşımlar/Bölüm 2 </vt:lpstr>
      <vt:lpstr>KAPSAM</vt:lpstr>
      <vt:lpstr>GİRİŞ</vt:lpstr>
      <vt:lpstr>Bilgi ve Belge Merkezlerinde Planlamanın Önemi ve Amacı</vt:lpstr>
      <vt:lpstr>Bilgi ve Belge Merkezlerinde Planlamanın Faydaları</vt:lpstr>
      <vt:lpstr>Bilgi ve Belge Merkezlerinde Planlamanın Aşamaları</vt:lpstr>
      <vt:lpstr>Bilgi ve Belge Merkezlerinde Planlama Türleri ve Uygulama Alanları</vt:lpstr>
      <vt:lpstr>Planlama Aşamasında Dikkate Alınması Gereken Temel Ögeler</vt:lpstr>
      <vt:lpstr>Planlama Aşamasında Dikkate Alınması Gereken Temel Ögeler</vt:lpstr>
      <vt:lpstr>Planlama Aşamasında Dikkate Alınması Gereken Temel Ögeler</vt:lpstr>
      <vt:lpstr>Planlama Aşamasında Dikkate Alınması Gereken Temel Ögeler</vt:lpstr>
      <vt:lpstr>Stratejik Yönetimde Planlama: Özellikleri ve Yararları</vt:lpstr>
      <vt:lpstr>Stratejik Yönetimin Temel Ögeleri</vt:lpstr>
      <vt:lpstr>Stratejik Yönetimde Temel Süreçler: Stratejik Yönetimin Beş Aşaması</vt:lpstr>
      <vt:lpstr>Stratejik Yönetim: Ön Planlama (Pre-planning) </vt:lpstr>
      <vt:lpstr>Stratejik Yönetim: Stratejik Planlama</vt:lpstr>
      <vt:lpstr>Stratejik Yönetim: Uygulama ve İletişim (Deployment)   </vt:lpstr>
      <vt:lpstr>Stratejik Yönetim: Uygulama (Implementation) </vt:lpstr>
      <vt:lpstr>Stratejik Yönetim: Değerlendirme ve Ölçüm</vt:lpstr>
      <vt:lpstr>Stratejik Yönetim: Özet</vt:lpstr>
      <vt:lpstr>STRATEJİK PLANLAMADA ADIMLAR: GENEL ÇERÇEVE</vt:lpstr>
      <vt:lpstr>STRATEJİK PLANLAMADA ADIMLAR</vt:lpstr>
      <vt:lpstr>STRATEJİK PLANLAMADA ADIMLAR</vt:lpstr>
      <vt:lpstr> Temel Stratejiler, Teknikler ve Araçlar</vt:lpstr>
      <vt:lpstr>Bilgi ve Belge Merkezlerinde Stratejik Planlama ve Uygulama</vt:lpstr>
      <vt:lpstr>Bilgi ve Belge Merkezlerinde Stratejik Planlama ve Uygulama</vt:lpstr>
      <vt:lpstr>Vaka Çalışması (Case Study) ve Örnekler</vt:lpstr>
      <vt:lpstr>Vaka Çalışması (Case Study) ve Örnekler</vt:lpstr>
      <vt:lpstr>Vaka Çalışması (Case Study) ve Örnekler</vt:lpstr>
      <vt:lpstr>Vaka Çalışması (Case Study) ve Örnekler: Genel Çerçeve</vt:lpstr>
      <vt:lpstr>Vaka Çalışması (Case Study) ve Örnekler: Genel Çerçeve</vt:lpstr>
      <vt:lpstr>PLANLAMA: ÖNERİLER</vt:lpstr>
      <vt:lpstr>SONUÇ VE DEĞERLENDİRME</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Yazar</cp:lastModifiedBy>
  <cp:revision>82</cp:revision>
  <dcterms:created xsi:type="dcterms:W3CDTF">2025-07-04T07:41:44Z</dcterms:created>
  <dcterms:modified xsi:type="dcterms:W3CDTF">2026-05-16T13:41:07Z</dcterms:modified>
</cp:coreProperties>
</file>