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2" r:id="rId8"/>
    <p:sldId id="263" r:id="rId9"/>
    <p:sldId id="264" r:id="rId10"/>
    <p:sldId id="266" r:id="rId11"/>
    <p:sldId id="265" r:id="rId12"/>
    <p:sldId id="267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17E94C-1A85-42B6-9C8E-AD7982326DFA}" v="22" dt="2025-10-09T23:10:34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undo custSel addSld delSld modSld">
      <pc:chgData name="MURAT YILMAZ" userId="ff9b7e86-fc40-44da-9543-0240a64fa5f9" providerId="ADAL" clId="{ACE4CE10-1FD1-4361-9C74-CB9D8C6BC3B6}" dt="2025-10-09T23:10:36.189" v="239" actId="20577"/>
      <pc:docMkLst>
        <pc:docMk/>
      </pc:docMkLst>
      <pc:sldChg chg="addSp delSp modSp mod">
        <pc:chgData name="MURAT YILMAZ" userId="ff9b7e86-fc40-44da-9543-0240a64fa5f9" providerId="ADAL" clId="{ACE4CE10-1FD1-4361-9C74-CB9D8C6BC3B6}" dt="2025-10-06T14:27:47.955" v="200" actId="27636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4:27:32.384" v="197" actId="207"/>
          <ac:spMkLst>
            <pc:docMk/>
            <pc:sldMk cId="2254796973" sldId="257"/>
            <ac:spMk id="2" creationId="{83CC07D1-29E1-4AA8-B207-C6F2C032646E}"/>
          </ac:spMkLst>
        </pc:spChg>
        <pc:spChg chg="add mod">
          <ac:chgData name="MURAT YILMAZ" userId="ff9b7e86-fc40-44da-9543-0240a64fa5f9" providerId="ADAL" clId="{ACE4CE10-1FD1-4361-9C74-CB9D8C6BC3B6}" dt="2025-10-06T14:27:47.955" v="200" actId="27636"/>
          <ac:spMkLst>
            <pc:docMk/>
            <pc:sldMk cId="2254796973" sldId="257"/>
            <ac:spMk id="5" creationId="{E2334078-5B2D-B50A-34A9-6F0A8B9ED55B}"/>
          </ac:spMkLst>
        </pc:spChg>
        <pc:spChg chg="ad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78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101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4:03:36.023" v="119" actId="26606"/>
          <ac:grpSpMkLst>
            <pc:docMk/>
            <pc:sldMk cId="2254796973" sldId="257"/>
            <ac:grpSpMk id="79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4:03:36.023" v="119" actId="26606"/>
          <ac:cxnSpMkLst>
            <pc:docMk/>
            <pc:sldMk cId="2254796973" sldId="257"/>
            <ac:cxnSpMk id="102" creationId="{68B6AB33-DFE6-4FE4-94FE-C9E25424AD16}"/>
          </ac:cxnSpMkLst>
        </pc:cxnChg>
      </pc:sldChg>
      <pc:sldChg chg="addSp delSp modSp mod">
        <pc:chgData name="MURAT YILMAZ" userId="ff9b7e86-fc40-44da-9543-0240a64fa5f9" providerId="ADAL" clId="{ACE4CE10-1FD1-4361-9C74-CB9D8C6BC3B6}" dt="2025-10-09T23:10:36.189" v="239" actId="20577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3" creationId="{F8B0D1D1-624A-4AF5-B57E-100CDFEEA580}"/>
          </ac:spMkLst>
        </pc:spChg>
        <pc:spChg chg="add mod">
          <ac:chgData name="MURAT YILMAZ" userId="ff9b7e86-fc40-44da-9543-0240a64fa5f9" providerId="ADAL" clId="{ACE4CE10-1FD1-4361-9C74-CB9D8C6BC3B6}" dt="2025-10-09T23:10:36.189" v="239" actId="20577"/>
          <ac:spMkLst>
            <pc:docMk/>
            <pc:sldMk cId="1630646507" sldId="259"/>
            <ac:spMk id="4" creationId="{9472AE40-3EDC-4CCE-E888-FD733682EA1A}"/>
          </ac:spMkLst>
        </pc:spChg>
        <pc:spChg chg="del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3:10:06.673" v="236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3:10:06.673" v="236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3:10:06.673" v="236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4:28:09.588" v="204" actId="27636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4:28:02.031" v="202" actId="207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4:28:09.588" v="204" actId="27636"/>
          <ac:spMkLst>
            <pc:docMk/>
            <pc:sldMk cId="2551562665" sldId="260"/>
            <ac:spMk id="3" creationId="{C769E7CF-D527-89E0-8CA2-705780D4DCA1}"/>
          </ac:spMkLst>
        </pc:spChg>
      </pc:sldChg>
      <pc:sldChg chg="modSp del mod">
        <pc:chgData name="MURAT YILMAZ" userId="ff9b7e86-fc40-44da-9543-0240a64fa5f9" providerId="ADAL" clId="{ACE4CE10-1FD1-4361-9C74-CB9D8C6BC3B6}" dt="2025-10-06T14:07:03.044" v="142" actId="47"/>
        <pc:sldMkLst>
          <pc:docMk/>
          <pc:sldMk cId="4109560258" sldId="261"/>
        </pc:sldMkLst>
      </pc:sldChg>
      <pc:sldChg chg="addSp delSp modSp mod">
        <pc:chgData name="MURAT YILMAZ" userId="ff9b7e86-fc40-44da-9543-0240a64fa5f9" providerId="ADAL" clId="{ACE4CE10-1FD1-4361-9C74-CB9D8C6BC3B6}" dt="2025-10-06T14:28:33.661" v="207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4:28:25.829" v="206" actId="207"/>
          <ac:spMkLst>
            <pc:docMk/>
            <pc:sldMk cId="1663166612" sldId="262"/>
            <ac:spMk id="2" creationId="{0763F28B-8F1D-BCAD-6A09-E58D815DE3E0}"/>
          </ac:spMkLst>
        </pc:spChg>
        <pc:spChg chg="add mod">
          <ac:chgData name="MURAT YILMAZ" userId="ff9b7e86-fc40-44da-9543-0240a64fa5f9" providerId="ADAL" clId="{ACE4CE10-1FD1-4361-9C74-CB9D8C6BC3B6}" dt="2025-10-06T14:28:33.661" v="207"/>
          <ac:spMkLst>
            <pc:docMk/>
            <pc:sldMk cId="1663166612" sldId="262"/>
            <ac:spMk id="5" creationId="{5BA1533E-76EE-C341-3D82-E6AA6CF16218}"/>
          </ac:spMkLst>
        </pc:spChg>
        <pc:spChg chg="add">
          <ac:chgData name="MURAT YILMAZ" userId="ff9b7e86-fc40-44da-9543-0240a64fa5f9" providerId="ADAL" clId="{ACE4CE10-1FD1-4361-9C74-CB9D8C6BC3B6}" dt="2025-10-06T13:52:34.136" v="86" actId="26606"/>
          <ac:spMkLst>
            <pc:docMk/>
            <pc:sldMk cId="1663166612" sldId="262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52:34.136" v="86" actId="26606"/>
          <ac:spMkLst>
            <pc:docMk/>
            <pc:sldMk cId="1663166612" sldId="262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52:34.136" v="86" actId="26606"/>
          <ac:grpSpMkLst>
            <pc:docMk/>
            <pc:sldMk cId="1663166612" sldId="262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52:34.136" v="86" actId="26606"/>
          <ac:cxnSpMkLst>
            <pc:docMk/>
            <pc:sldMk cId="1663166612" sldId="262"/>
            <ac:cxnSpMk id="76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4:29:05.426" v="211" actId="27636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4:28:55.347" v="209" actId="207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4:29:05.426" v="211" actId="27636"/>
          <ac:spMkLst>
            <pc:docMk/>
            <pc:sldMk cId="3091027942" sldId="263"/>
            <ac:spMk id="3" creationId="{37941FDD-F217-DF85-C832-0BBED057CD3E}"/>
          </ac:spMkLst>
        </pc:spChg>
      </pc:sldChg>
      <pc:sldChg chg="modSp mod">
        <pc:chgData name="MURAT YILMAZ" userId="ff9b7e86-fc40-44da-9543-0240a64fa5f9" providerId="ADAL" clId="{ACE4CE10-1FD1-4361-9C74-CB9D8C6BC3B6}" dt="2025-10-06T14:29:29.015" v="215" actId="27636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4:29:19.505" v="213" actId="207"/>
          <ac:spMkLst>
            <pc:docMk/>
            <pc:sldMk cId="2866504963" sldId="264"/>
            <ac:spMk id="2" creationId="{B07E76CA-033F-9FFB-8227-6E92617EECE9}"/>
          </ac:spMkLst>
        </pc:spChg>
        <pc:spChg chg="mod">
          <ac:chgData name="MURAT YILMAZ" userId="ff9b7e86-fc40-44da-9543-0240a64fa5f9" providerId="ADAL" clId="{ACE4CE10-1FD1-4361-9C74-CB9D8C6BC3B6}" dt="2025-10-06T14:29:29.015" v="215" actId="27636"/>
          <ac:spMkLst>
            <pc:docMk/>
            <pc:sldMk cId="2866504963" sldId="264"/>
            <ac:spMk id="5" creationId="{38741FB6-66EF-D75E-1D0B-0AA16CD6E439}"/>
          </ac:spMkLst>
        </pc:spChg>
      </pc:sldChg>
      <pc:sldChg chg="modSp mod">
        <pc:chgData name="MURAT YILMAZ" userId="ff9b7e86-fc40-44da-9543-0240a64fa5f9" providerId="ADAL" clId="{ACE4CE10-1FD1-4361-9C74-CB9D8C6BC3B6}" dt="2025-10-06T14:30:13.286" v="224" actId="2763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4:30:06.602" v="222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4:30:13.286" v="224" actId="2763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4:29:53.191" v="220" actId="5793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4:29:43.546" v="217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4:29:53.191" v="220" actId="5793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4:30:33.569" v="228" actId="27636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4:30:25.400" v="226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4:30:33.569" v="228" actId="27636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48:26.823" v="65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8:34.609" v="66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8:34.609" v="66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  <pc:sldChg chg="addSp delSp modSp add mod">
        <pc:chgData name="MURAT YILMAZ" userId="ff9b7e86-fc40-44da-9543-0240a64fa5f9" providerId="ADAL" clId="{ACE4CE10-1FD1-4361-9C74-CB9D8C6BC3B6}" dt="2025-10-06T14:30:53.111" v="232" actId="27636"/>
        <pc:sldMkLst>
          <pc:docMk/>
          <pc:sldMk cId="3422170209" sldId="270"/>
        </pc:sldMkLst>
        <pc:spChg chg="mod">
          <ac:chgData name="MURAT YILMAZ" userId="ff9b7e86-fc40-44da-9543-0240a64fa5f9" providerId="ADAL" clId="{ACE4CE10-1FD1-4361-9C74-CB9D8C6BC3B6}" dt="2025-10-06T14:30:46.398" v="230" actId="207"/>
          <ac:spMkLst>
            <pc:docMk/>
            <pc:sldMk cId="3422170209" sldId="270"/>
            <ac:spMk id="2" creationId="{FD1A8707-EB32-D6BB-748D-A7E34966EC34}"/>
          </ac:spMkLst>
        </pc:spChg>
        <pc:spChg chg="add mod">
          <ac:chgData name="MURAT YILMAZ" userId="ff9b7e86-fc40-44da-9543-0240a64fa5f9" providerId="ADAL" clId="{ACE4CE10-1FD1-4361-9C74-CB9D8C6BC3B6}" dt="2025-10-06T14:30:53.111" v="232" actId="27636"/>
          <ac:spMkLst>
            <pc:docMk/>
            <pc:sldMk cId="3422170209" sldId="270"/>
            <ac:spMk id="6" creationId="{62758B6D-0708-4A69-42C0-85C193F259E2}"/>
          </ac:spMkLst>
        </pc:spChg>
        <pc:spChg chg="ad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4:08:21.953" v="155" actId="26606"/>
          <ac:grpSpMkLst>
            <pc:docMk/>
            <pc:sldMk cId="3422170209" sldId="270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4:08:21.953" v="155" actId="26606"/>
          <ac:cxnSpMkLst>
            <pc:docMk/>
            <pc:sldMk cId="3422170209" sldId="270"/>
            <ac:cxnSpMk id="76" creationId="{68B6AB33-DFE6-4FE4-94FE-C9E25424AD1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</a:t>
            </a: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>
                <a:solidFill>
                  <a:schemeClr val="tx1"/>
                </a:solidFill>
              </a:rPr>
              <a:t>Uluslararası Bilgi Yapısı</a:t>
            </a:r>
            <a:endParaRPr lang="en-US" sz="7200" b="1">
              <a:solidFill>
                <a:schemeClr val="tx1"/>
              </a:solidFill>
            </a:endParaRP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72AE40-3EDC-4CCE-E888-FD733682EA1A}"/>
              </a:ext>
            </a:extLst>
          </p:cNvPr>
          <p:cNvSpPr txBox="1"/>
          <p:nvPr/>
        </p:nvSpPr>
        <p:spPr>
          <a:xfrm>
            <a:off x="9992421" y="390562"/>
            <a:ext cx="1125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Hafta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AEE855-5B42-098F-1A43-686DA223F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1A8707-EB32-D6BB-748D-A7E34966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Kuzey-Güney </a:t>
            </a:r>
            <a:r>
              <a:rPr lang="en-US" sz="4400" dirty="0" err="1">
                <a:solidFill>
                  <a:schemeClr val="tx1"/>
                </a:solidFill>
              </a:rPr>
              <a:t>Çatışmaları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İlaçlar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Geleneksel</a:t>
            </a:r>
            <a:r>
              <a:rPr lang="en-US" sz="4400" dirty="0">
                <a:solidFill>
                  <a:schemeClr val="tx1"/>
                </a:solidFill>
              </a:rPr>
              <a:t> Bilgi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62758B6D-0708-4A69-42C0-85C193F259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FMH </a:t>
            </a:r>
            <a:r>
              <a:rPr lang="en-US" dirty="0" err="1"/>
              <a:t>rejiminin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yönlerine</a:t>
            </a:r>
            <a:r>
              <a:rPr lang="en-US" dirty="0"/>
              <a:t> </a:t>
            </a:r>
            <a:r>
              <a:rPr lang="en-US" dirty="0" err="1"/>
              <a:t>giderek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direnmektedir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İlaçlara</a:t>
            </a:r>
            <a:r>
              <a:rPr lang="en-US" b="1" dirty="0"/>
              <a:t> </a:t>
            </a:r>
            <a:r>
              <a:rPr lang="en-US" b="1" dirty="0" err="1"/>
              <a:t>Erişim</a:t>
            </a:r>
            <a:r>
              <a:rPr lang="en-US" b="1" dirty="0"/>
              <a:t>:</a:t>
            </a:r>
            <a:r>
              <a:rPr lang="en-US" dirty="0"/>
              <a:t> HIV/AIDS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hastalıklar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patentli</a:t>
            </a:r>
            <a:r>
              <a:rPr lang="en-US" dirty="0"/>
              <a:t> </a:t>
            </a:r>
            <a:r>
              <a:rPr lang="en-US" dirty="0" err="1"/>
              <a:t>ilaçların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maliyeti</a:t>
            </a:r>
            <a:r>
              <a:rPr lang="en-US" dirty="0"/>
              <a:t>, </a:t>
            </a:r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b="1" dirty="0"/>
              <a:t>Doha </a:t>
            </a:r>
            <a:r>
              <a:rPr lang="en-US" b="1" dirty="0" err="1"/>
              <a:t>Deklarasyonu</a:t>
            </a:r>
            <a:r>
              <a:rPr lang="en-US" dirty="0" err="1"/>
              <a:t>'nu</a:t>
            </a:r>
            <a:r>
              <a:rPr lang="en-US" dirty="0"/>
              <a:t> </a:t>
            </a:r>
            <a:r>
              <a:rPr lang="en-US" dirty="0" err="1"/>
              <a:t>zorlamasına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</a:t>
            </a:r>
            <a:r>
              <a:rPr lang="en-US" dirty="0"/>
              <a:t>. Bu </a:t>
            </a:r>
            <a:r>
              <a:rPr lang="en-US" dirty="0" err="1"/>
              <a:t>deklarasyon</a:t>
            </a:r>
            <a:r>
              <a:rPr lang="en-US" dirty="0"/>
              <a:t>, </a:t>
            </a:r>
            <a:r>
              <a:rPr lang="en-US" dirty="0" err="1"/>
              <a:t>halk</a:t>
            </a:r>
            <a:r>
              <a:rPr lang="en-US" dirty="0"/>
              <a:t>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krizlerinde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</a:t>
            </a:r>
            <a:r>
              <a:rPr lang="en-US" dirty="0" err="1"/>
              <a:t>lisanslama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esnekliklere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vererek</a:t>
            </a:r>
            <a:r>
              <a:rPr lang="en-US" dirty="0"/>
              <a:t> </a:t>
            </a:r>
            <a:r>
              <a:rPr lang="en-US" dirty="0" err="1"/>
              <a:t>halk</a:t>
            </a:r>
            <a:r>
              <a:rPr lang="en-US" dirty="0"/>
              <a:t> </a:t>
            </a:r>
            <a:r>
              <a:rPr lang="en-US" dirty="0" err="1"/>
              <a:t>sağlığının</a:t>
            </a:r>
            <a:r>
              <a:rPr lang="en-US" dirty="0"/>
              <a:t> patent </a:t>
            </a:r>
            <a:r>
              <a:rPr lang="en-US" dirty="0" err="1"/>
              <a:t>haklarından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geldiğini</a:t>
            </a:r>
            <a:r>
              <a:rPr lang="en-US" dirty="0"/>
              <a:t> </a:t>
            </a:r>
            <a:r>
              <a:rPr lang="en-US" dirty="0" err="1"/>
              <a:t>teyit</a:t>
            </a:r>
            <a:r>
              <a:rPr lang="en-US" dirty="0"/>
              <a:t> </a:t>
            </a:r>
            <a:r>
              <a:rPr lang="en-US" dirty="0" err="1"/>
              <a:t>etti</a:t>
            </a:r>
            <a:r>
              <a:rPr lang="en-US" dirty="0"/>
              <a:t>.</a:t>
            </a:r>
          </a:p>
          <a:p>
            <a:r>
              <a:rPr lang="en-US" b="1" dirty="0" err="1"/>
              <a:t>Geleneksel</a:t>
            </a:r>
            <a:r>
              <a:rPr lang="en-US" b="1" dirty="0"/>
              <a:t> Bilgi (GB):</a:t>
            </a:r>
            <a:r>
              <a:rPr lang="en-US" dirty="0"/>
              <a:t> Yerli </a:t>
            </a:r>
            <a:r>
              <a:rPr lang="en-US" dirty="0" err="1"/>
              <a:t>toplulukların</a:t>
            </a:r>
            <a:r>
              <a:rPr lang="en-US" dirty="0"/>
              <a:t> </a:t>
            </a:r>
            <a:r>
              <a:rPr lang="en-US" dirty="0" err="1"/>
              <a:t>bitkiler</a:t>
            </a:r>
            <a:r>
              <a:rPr lang="en-US" dirty="0"/>
              <a:t>, </a:t>
            </a:r>
            <a:r>
              <a:rPr lang="en-US" dirty="0" err="1"/>
              <a:t>tarım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folklor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birikimli</a:t>
            </a:r>
            <a:r>
              <a:rPr lang="en-US" dirty="0"/>
              <a:t> </a:t>
            </a:r>
            <a:r>
              <a:rPr lang="en-US" dirty="0" err="1"/>
              <a:t>bilgisi</a:t>
            </a:r>
            <a:r>
              <a:rPr lang="en-US" dirty="0"/>
              <a:t>. </a:t>
            </a:r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Batılı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tazminat</a:t>
            </a:r>
            <a:r>
              <a:rPr lang="en-US" dirty="0"/>
              <a:t> </a:t>
            </a:r>
            <a:r>
              <a:rPr lang="en-US" dirty="0" err="1"/>
              <a:t>ödemeden</a:t>
            </a:r>
            <a:r>
              <a:rPr lang="en-US" dirty="0"/>
              <a:t> "</a:t>
            </a:r>
            <a:r>
              <a:rPr lang="en-US" dirty="0" err="1"/>
              <a:t>biyo-korsanlık</a:t>
            </a:r>
            <a:r>
              <a:rPr lang="en-US" dirty="0"/>
              <a:t>" </a:t>
            </a:r>
            <a:r>
              <a:rPr lang="en-US" dirty="0" err="1"/>
              <a:t>yapmasını</a:t>
            </a:r>
            <a:r>
              <a:rPr lang="en-US" dirty="0"/>
              <a:t> </a:t>
            </a:r>
            <a:r>
              <a:rPr lang="en-US" dirty="0" err="1"/>
              <a:t>önlemek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GB'nin</a:t>
            </a:r>
            <a:r>
              <a:rPr lang="en-US" dirty="0"/>
              <a:t> </a:t>
            </a:r>
            <a:r>
              <a:rPr lang="en-US" dirty="0" err="1"/>
              <a:t>korunmasını</a:t>
            </a:r>
            <a:r>
              <a:rPr lang="en-US" dirty="0"/>
              <a:t>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/>
              <a:t>etmektedir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2170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Bilgi </a:t>
            </a:r>
            <a:r>
              <a:rPr lang="en-US" sz="4400" dirty="0" err="1">
                <a:solidFill>
                  <a:schemeClr val="tx1"/>
                </a:solidFill>
              </a:rPr>
              <a:t>Yapısı</a:t>
            </a:r>
            <a:r>
              <a:rPr lang="en-US" sz="4400" dirty="0">
                <a:solidFill>
                  <a:schemeClr val="tx1"/>
                </a:solidFill>
              </a:rPr>
              <a:t> Nedir?</a:t>
            </a: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E2334078-5B2D-B50A-34A9-6F0A8B9ED5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85000" lnSpcReduction="10000"/>
          </a:bodyPr>
          <a:lstStyle/>
          <a:p>
            <a:r>
              <a:rPr lang="en-US" dirty="0" err="1"/>
              <a:t>Bilginin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üretildiğini</a:t>
            </a:r>
            <a:r>
              <a:rPr lang="en-US" dirty="0"/>
              <a:t>, </a:t>
            </a:r>
            <a:r>
              <a:rPr lang="en-US" dirty="0" err="1"/>
              <a:t>ticarileştirildiğini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edildiğini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kurallar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uygulamalar</a:t>
            </a:r>
            <a:r>
              <a:rPr lang="en-US" dirty="0"/>
              <a:t> </a:t>
            </a:r>
            <a:r>
              <a:rPr lang="en-US" dirty="0" err="1"/>
              <a:t>ağıdır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Bileşenler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Bilgi:</a:t>
            </a:r>
            <a:r>
              <a:rPr lang="en-US" dirty="0"/>
              <a:t> </a:t>
            </a:r>
            <a:r>
              <a:rPr lang="en-US" dirty="0" err="1"/>
              <a:t>İnsanların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,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hedefler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, </a:t>
            </a:r>
            <a:r>
              <a:rPr lang="en-US" dirty="0" err="1"/>
              <a:t>paylaştığı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birleştirdiği</a:t>
            </a:r>
            <a:r>
              <a:rPr lang="en-US" dirty="0"/>
              <a:t> </a:t>
            </a:r>
            <a:r>
              <a:rPr lang="en-US" dirty="0" err="1"/>
              <a:t>veriler</a:t>
            </a:r>
            <a:r>
              <a:rPr lang="en-US" dirty="0"/>
              <a:t>.</a:t>
            </a:r>
          </a:p>
          <a:p>
            <a:r>
              <a:rPr lang="en-US" b="1" dirty="0" err="1"/>
              <a:t>Teknoloji</a:t>
            </a:r>
            <a:r>
              <a:rPr lang="en-US" b="1" dirty="0"/>
              <a:t>:</a:t>
            </a:r>
            <a:r>
              <a:rPr lang="en-US" dirty="0"/>
              <a:t> 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üretmek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.</a:t>
            </a:r>
          </a:p>
          <a:p>
            <a:r>
              <a:rPr lang="en-US" b="1" dirty="0"/>
              <a:t>Fikri </a:t>
            </a:r>
            <a:r>
              <a:rPr lang="en-US" b="1" dirty="0" err="1"/>
              <a:t>Mülkiyet</a:t>
            </a:r>
            <a:r>
              <a:rPr lang="en-US" b="1" dirty="0"/>
              <a:t> </a:t>
            </a:r>
            <a:r>
              <a:rPr lang="en-US" b="1" dirty="0" err="1"/>
              <a:t>Hakları</a:t>
            </a:r>
            <a:r>
              <a:rPr lang="en-US" b="1" dirty="0"/>
              <a:t> (FMH):</a:t>
            </a:r>
            <a:r>
              <a:rPr lang="en-US" dirty="0"/>
              <a:t> </a:t>
            </a:r>
            <a:r>
              <a:rPr lang="en-US" dirty="0" err="1"/>
              <a:t>İcatların</a:t>
            </a:r>
            <a:r>
              <a:rPr lang="en-US" dirty="0"/>
              <a:t>, </a:t>
            </a:r>
            <a:r>
              <a:rPr lang="en-US" dirty="0" err="1"/>
              <a:t>sanatsal</a:t>
            </a:r>
            <a:r>
              <a:rPr lang="en-US" dirty="0"/>
              <a:t> </a:t>
            </a:r>
            <a:r>
              <a:rPr lang="en-US" dirty="0" err="1"/>
              <a:t>eserlerin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sembollerin</a:t>
            </a:r>
            <a:r>
              <a:rPr lang="en-US" dirty="0"/>
              <a:t> </a:t>
            </a:r>
            <a:r>
              <a:rPr lang="en-US" dirty="0" err="1"/>
              <a:t>kullanımını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hakları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Argüman</a:t>
            </a:r>
            <a:r>
              <a:rPr lang="en-US" b="1" dirty="0"/>
              <a:t>:</a:t>
            </a:r>
            <a:r>
              <a:rPr lang="en-US" dirty="0"/>
              <a:t> Bilgi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, </a:t>
            </a:r>
            <a:r>
              <a:rPr lang="en-US" dirty="0" err="1"/>
              <a:t>zenginlik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gücün</a:t>
            </a:r>
            <a:r>
              <a:rPr lang="en-US" dirty="0"/>
              <a:t> </a:t>
            </a:r>
            <a:r>
              <a:rPr lang="en-US" dirty="0" err="1"/>
              <a:t>giderek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belirleyicileri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Bilgi </a:t>
            </a:r>
            <a:r>
              <a:rPr lang="en-US" sz="4400" dirty="0" err="1">
                <a:solidFill>
                  <a:schemeClr val="tx1"/>
                </a:solidFill>
              </a:rPr>
              <a:t>Akışlarının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Siyasi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Ekonomisi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Dijital</a:t>
            </a:r>
            <a:r>
              <a:rPr lang="en-US" dirty="0"/>
              <a:t> </a:t>
            </a:r>
            <a:r>
              <a:rPr lang="en-US" dirty="0" err="1"/>
              <a:t>devrim</a:t>
            </a:r>
            <a:r>
              <a:rPr lang="en-US" dirty="0"/>
              <a:t>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akışları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yeni 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alanları</a:t>
            </a:r>
            <a:r>
              <a:rPr lang="en-US" dirty="0"/>
              <a:t> </a:t>
            </a:r>
            <a:r>
              <a:rPr lang="en-US" dirty="0" err="1"/>
              <a:t>yaratmıştır</a:t>
            </a:r>
            <a:r>
              <a:rPr lang="en-US" dirty="0"/>
              <a:t>.</a:t>
            </a:r>
          </a:p>
          <a:p>
            <a:r>
              <a:rPr lang="en-US" b="1" dirty="0" err="1"/>
              <a:t>Devletin</a:t>
            </a:r>
            <a:r>
              <a:rPr lang="en-US" b="1" dirty="0"/>
              <a:t> </a:t>
            </a:r>
            <a:r>
              <a:rPr lang="en-US" b="1" dirty="0" err="1"/>
              <a:t>Kontrol</a:t>
            </a:r>
            <a:r>
              <a:rPr lang="en-US" b="1" dirty="0"/>
              <a:t> </a:t>
            </a:r>
            <a:r>
              <a:rPr lang="en-US" b="1" dirty="0" err="1"/>
              <a:t>Çabaları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b="1" dirty="0" err="1"/>
              <a:t>Sansür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Gözetim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Otoriter</a:t>
            </a:r>
            <a:r>
              <a:rPr lang="en-US" dirty="0"/>
              <a:t> </a:t>
            </a:r>
            <a:r>
              <a:rPr lang="en-US" dirty="0" err="1"/>
              <a:t>rejimler</a:t>
            </a:r>
            <a:r>
              <a:rPr lang="en-US" dirty="0"/>
              <a:t>, </a:t>
            </a:r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kontrolü</a:t>
            </a:r>
            <a:r>
              <a:rPr lang="en-US" dirty="0"/>
              <a:t> </a:t>
            </a:r>
            <a:r>
              <a:rPr lang="en-US" dirty="0" err="1"/>
              <a:t>sürdürmek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"Büyük </a:t>
            </a:r>
            <a:r>
              <a:rPr lang="en-US" dirty="0" err="1"/>
              <a:t>Çin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Duvarı</a:t>
            </a:r>
            <a:r>
              <a:rPr lang="en-US" dirty="0"/>
              <a:t>"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araçlarla</a:t>
            </a:r>
            <a:r>
              <a:rPr lang="en-US" dirty="0"/>
              <a:t> </a:t>
            </a:r>
            <a:r>
              <a:rPr lang="en-US" dirty="0" err="1"/>
              <a:t>interneti</a:t>
            </a:r>
            <a:r>
              <a:rPr lang="en-US" dirty="0"/>
              <a:t> </a:t>
            </a:r>
            <a:r>
              <a:rPr lang="en-US" dirty="0" err="1"/>
              <a:t>filtreler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Propaganda </a:t>
            </a:r>
            <a:r>
              <a:rPr lang="en-US" b="1" dirty="0" err="1"/>
              <a:t>ve</a:t>
            </a:r>
            <a:r>
              <a:rPr lang="en-US" b="1" dirty="0"/>
              <a:t> "</a:t>
            </a:r>
            <a:r>
              <a:rPr lang="en-US" b="1" dirty="0" err="1"/>
              <a:t>Sahte</a:t>
            </a:r>
            <a:r>
              <a:rPr lang="en-US" b="1" dirty="0"/>
              <a:t> Haber":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ülkelerdeki</a:t>
            </a:r>
            <a:r>
              <a:rPr lang="en-US" dirty="0"/>
              <a:t> </a:t>
            </a:r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etkilemek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dezenformasyon</a:t>
            </a:r>
            <a:r>
              <a:rPr lang="en-US" dirty="0"/>
              <a:t> </a:t>
            </a:r>
            <a:r>
              <a:rPr lang="en-US" dirty="0" err="1"/>
              <a:t>kampanyaları</a:t>
            </a:r>
            <a:r>
              <a:rPr lang="en-US" dirty="0"/>
              <a:t> </a:t>
            </a:r>
            <a:r>
              <a:rPr lang="en-US" dirty="0" err="1"/>
              <a:t>yürütür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2016 ABD </a:t>
            </a:r>
            <a:r>
              <a:rPr lang="en-US" dirty="0" err="1"/>
              <a:t>seçimlerinde</a:t>
            </a:r>
            <a:r>
              <a:rPr lang="en-US" dirty="0"/>
              <a:t> </a:t>
            </a:r>
            <a:r>
              <a:rPr lang="en-US" dirty="0" err="1"/>
              <a:t>Rusya</a:t>
            </a:r>
            <a:r>
              <a:rPr lang="en-US" dirty="0"/>
              <a:t>).</a:t>
            </a:r>
          </a:p>
          <a:p>
            <a:r>
              <a:rPr lang="en-US" b="1" dirty="0" err="1"/>
              <a:t>Kontrole</a:t>
            </a:r>
            <a:r>
              <a:rPr lang="en-US" b="1" dirty="0"/>
              <a:t> </a:t>
            </a:r>
            <a:r>
              <a:rPr lang="en-US" b="1" dirty="0" err="1"/>
              <a:t>Karşı</a:t>
            </a:r>
            <a:r>
              <a:rPr lang="en-US" b="1" dirty="0"/>
              <a:t> </a:t>
            </a:r>
            <a:r>
              <a:rPr lang="en-US" b="1" dirty="0" err="1"/>
              <a:t>Direnç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b="1" dirty="0" err="1"/>
              <a:t>Sosyal</a:t>
            </a:r>
            <a:r>
              <a:rPr lang="en-US" b="1" dirty="0"/>
              <a:t> </a:t>
            </a:r>
            <a:r>
              <a:rPr lang="en-US" b="1" dirty="0" err="1"/>
              <a:t>Medyanın</a:t>
            </a:r>
            <a:r>
              <a:rPr lang="en-US" b="1" dirty="0"/>
              <a:t> </a:t>
            </a:r>
            <a:r>
              <a:rPr lang="en-US" b="1" dirty="0" err="1"/>
              <a:t>Gücü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Aktivistler</a:t>
            </a:r>
            <a:r>
              <a:rPr lang="en-US" dirty="0"/>
              <a:t>, </a:t>
            </a:r>
            <a:r>
              <a:rPr lang="en-US" dirty="0" err="1"/>
              <a:t>otoriter</a:t>
            </a:r>
            <a:r>
              <a:rPr lang="en-US" dirty="0"/>
              <a:t> </a:t>
            </a:r>
            <a:r>
              <a:rPr lang="en-US" dirty="0" err="1"/>
              <a:t>rejimlere</a:t>
            </a:r>
            <a:r>
              <a:rPr lang="en-US" dirty="0"/>
              <a:t> </a:t>
            </a:r>
            <a:r>
              <a:rPr lang="en-US" dirty="0" err="1"/>
              <a:t>meydan</a:t>
            </a:r>
            <a:r>
              <a:rPr lang="en-US" dirty="0"/>
              <a:t> </a:t>
            </a:r>
            <a:r>
              <a:rPr lang="en-US" dirty="0" err="1"/>
              <a:t>okumak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medyayı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Arap </a:t>
            </a:r>
            <a:r>
              <a:rPr lang="en-US" dirty="0" err="1"/>
              <a:t>Baharı</a:t>
            </a:r>
            <a:r>
              <a:rPr lang="en-US" dirty="0"/>
              <a:t>).</a:t>
            </a:r>
          </a:p>
          <a:p>
            <a:pPr lvl="1"/>
            <a:r>
              <a:rPr lang="en-US" b="1" dirty="0" err="1"/>
              <a:t>İfşaatçılar</a:t>
            </a:r>
            <a:r>
              <a:rPr lang="en-US" b="1" dirty="0"/>
              <a:t>:</a:t>
            </a:r>
            <a:r>
              <a:rPr lang="en-US" dirty="0"/>
              <a:t> WikiLeaks </a:t>
            </a:r>
            <a:r>
              <a:rPr lang="en-US" dirty="0" err="1"/>
              <a:t>ve</a:t>
            </a:r>
            <a:r>
              <a:rPr lang="en-US" dirty="0"/>
              <a:t> Edward Snowden,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sırlarını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gözetim</a:t>
            </a:r>
            <a:r>
              <a:rPr lang="en-US" dirty="0"/>
              <a:t> </a:t>
            </a:r>
            <a:r>
              <a:rPr lang="en-US" dirty="0" err="1"/>
              <a:t>programlarını</a:t>
            </a:r>
            <a:r>
              <a:rPr lang="en-US" dirty="0"/>
              <a:t> </a:t>
            </a:r>
            <a:r>
              <a:rPr lang="en-US" dirty="0" err="1"/>
              <a:t>ifşa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kontrolünü</a:t>
            </a:r>
            <a:r>
              <a:rPr lang="en-US" dirty="0"/>
              <a:t> </a:t>
            </a:r>
            <a:r>
              <a:rPr lang="en-US" dirty="0" err="1"/>
              <a:t>baltalamıştır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Bilgi </a:t>
            </a:r>
            <a:r>
              <a:rPr lang="en-US" sz="4400" dirty="0" err="1">
                <a:solidFill>
                  <a:schemeClr val="tx1"/>
                </a:solidFill>
              </a:rPr>
              <a:t>Egemenliği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Veri </a:t>
            </a:r>
            <a:r>
              <a:rPr lang="en-US" sz="4400" dirty="0" err="1">
                <a:solidFill>
                  <a:schemeClr val="tx1"/>
                </a:solidFill>
              </a:rPr>
              <a:t>Yerelleştirme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5BA1533E-76EE-C341-3D82-E6AA6CF16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Snowden </a:t>
            </a:r>
            <a:r>
              <a:rPr lang="en-US" dirty="0" err="1"/>
              <a:t>ifşaatlarından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giderek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b="1" dirty="0" err="1"/>
              <a:t>bilgi</a:t>
            </a:r>
            <a:r>
              <a:rPr lang="en-US" b="1" dirty="0"/>
              <a:t> </a:t>
            </a:r>
            <a:r>
              <a:rPr lang="en-US" b="1" dirty="0" err="1"/>
              <a:t>egemenliği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err="1"/>
              <a:t>savunmaktadır</a:t>
            </a:r>
            <a:r>
              <a:rPr lang="en-US" dirty="0"/>
              <a:t>.</a:t>
            </a:r>
          </a:p>
          <a:p>
            <a:r>
              <a:rPr lang="en-US" b="1" dirty="0"/>
              <a:t>Bilgi </a:t>
            </a:r>
            <a:r>
              <a:rPr lang="en-US" b="1" dirty="0" err="1"/>
              <a:t>Egemenliği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devletin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akışlarını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.</a:t>
            </a:r>
          </a:p>
          <a:p>
            <a:r>
              <a:rPr lang="en-US" b="1" dirty="0"/>
              <a:t>Veri </a:t>
            </a:r>
            <a:r>
              <a:rPr lang="en-US" b="1" dirty="0" err="1"/>
              <a:t>Yerelleştirme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ülkenin</a:t>
            </a:r>
            <a:r>
              <a:rPr lang="en-US" dirty="0"/>
              <a:t> </a:t>
            </a:r>
            <a:r>
              <a:rPr lang="en-US" dirty="0" err="1"/>
              <a:t>vatandaşları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verileri</a:t>
            </a:r>
            <a:r>
              <a:rPr lang="en-US" dirty="0"/>
              <a:t> </a:t>
            </a:r>
            <a:r>
              <a:rPr lang="en-US" dirty="0" err="1"/>
              <a:t>yalnızca</a:t>
            </a:r>
            <a:r>
              <a:rPr lang="en-US" dirty="0"/>
              <a:t> o </a:t>
            </a:r>
            <a:r>
              <a:rPr lang="en-US" dirty="0" err="1"/>
              <a:t>ülkede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sunucularda</a:t>
            </a:r>
            <a:r>
              <a:rPr lang="en-US" dirty="0"/>
              <a:t> </a:t>
            </a:r>
            <a:r>
              <a:rPr lang="en-US" dirty="0" err="1"/>
              <a:t>depolamasını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işlemesini</a:t>
            </a:r>
            <a:r>
              <a:rPr lang="en-US" dirty="0"/>
              <a:t> </a:t>
            </a:r>
            <a:r>
              <a:rPr lang="en-US" dirty="0" err="1"/>
              <a:t>gerektiren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.</a:t>
            </a:r>
          </a:p>
          <a:p>
            <a:r>
              <a:rPr lang="en-US" b="1" dirty="0" err="1"/>
              <a:t>Çatışma</a:t>
            </a:r>
            <a:r>
              <a:rPr lang="en-US" b="1" dirty="0"/>
              <a:t>:</a:t>
            </a:r>
            <a:r>
              <a:rPr lang="en-US" dirty="0"/>
              <a:t> Bu, </a:t>
            </a:r>
            <a:r>
              <a:rPr lang="en-US" dirty="0" err="1"/>
              <a:t>ABD'nin</a:t>
            </a:r>
            <a:r>
              <a:rPr lang="en-US" dirty="0"/>
              <a:t>,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 </a:t>
            </a:r>
            <a:r>
              <a:rPr lang="en-US" dirty="0" err="1"/>
              <a:t>firmalarına</a:t>
            </a:r>
            <a:r>
              <a:rPr lang="en-US" dirty="0"/>
              <a:t> </a:t>
            </a:r>
            <a:r>
              <a:rPr lang="en-US" dirty="0" err="1"/>
              <a:t>fayda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, </a:t>
            </a:r>
            <a:r>
              <a:rPr lang="en-US" dirty="0" err="1"/>
              <a:t>sınır</a:t>
            </a:r>
            <a:r>
              <a:rPr lang="en-US" dirty="0"/>
              <a:t> </a:t>
            </a:r>
            <a:r>
              <a:rPr lang="en-US" dirty="0" err="1"/>
              <a:t>ötesi</a:t>
            </a:r>
            <a:r>
              <a:rPr lang="en-US" dirty="0"/>
              <a:t> </a:t>
            </a:r>
            <a:r>
              <a:rPr lang="en-US" b="1" dirty="0" err="1"/>
              <a:t>bilginin</a:t>
            </a:r>
            <a:r>
              <a:rPr lang="en-US" b="1" dirty="0"/>
              <a:t> </a:t>
            </a:r>
            <a:r>
              <a:rPr lang="en-US" b="1" dirty="0" err="1"/>
              <a:t>serbest</a:t>
            </a:r>
            <a:r>
              <a:rPr lang="en-US" b="1" dirty="0"/>
              <a:t> </a:t>
            </a:r>
            <a:r>
              <a:rPr lang="en-US" b="1" dirty="0" err="1"/>
              <a:t>akışı</a:t>
            </a:r>
            <a:r>
              <a:rPr lang="en-US" dirty="0"/>
              <a:t> </a:t>
            </a:r>
            <a:r>
              <a:rPr lang="en-US" dirty="0" err="1"/>
              <a:t>yönündeki</a:t>
            </a:r>
            <a:r>
              <a:rPr lang="en-US" dirty="0"/>
              <a:t> </a:t>
            </a:r>
            <a:r>
              <a:rPr lang="en-US" dirty="0" err="1"/>
              <a:t>baskısıyla</a:t>
            </a:r>
            <a:r>
              <a:rPr lang="en-US" dirty="0"/>
              <a:t> </a:t>
            </a:r>
            <a:r>
              <a:rPr lang="en-US" dirty="0" err="1"/>
              <a:t>çelişmektedir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İnovasyonun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Siyasi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Ekonomisi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ekonomide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avantajı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inovasyonu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etmeye</a:t>
            </a:r>
            <a:r>
              <a:rPr lang="en-US" dirty="0"/>
              <a:t> </a:t>
            </a:r>
            <a:r>
              <a:rPr lang="en-US" dirty="0" err="1"/>
              <a:t>çalışmaktadır</a:t>
            </a:r>
            <a:r>
              <a:rPr lang="en-US" dirty="0"/>
              <a:t>.</a:t>
            </a:r>
          </a:p>
          <a:p>
            <a:r>
              <a:rPr lang="en-US" b="1" dirty="0" err="1"/>
              <a:t>Devletin</a:t>
            </a:r>
            <a:r>
              <a:rPr lang="en-US" b="1" dirty="0"/>
              <a:t> </a:t>
            </a:r>
            <a:r>
              <a:rPr lang="en-US" b="1" dirty="0" err="1"/>
              <a:t>Rolü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araştırmaları</a:t>
            </a:r>
            <a:r>
              <a:rPr lang="en-US" dirty="0"/>
              <a:t> </a:t>
            </a:r>
            <a:r>
              <a:rPr lang="en-US" dirty="0" err="1"/>
              <a:t>finanse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teknolojileri</a:t>
            </a:r>
            <a:r>
              <a:rPr lang="en-US" dirty="0"/>
              <a:t> </a:t>
            </a:r>
            <a:r>
              <a:rPr lang="en-US" dirty="0" err="1"/>
              <a:t>geliştirerek</a:t>
            </a:r>
            <a:r>
              <a:rPr lang="en-US" dirty="0"/>
              <a:t> </a:t>
            </a:r>
            <a:r>
              <a:rPr lang="en-US" dirty="0" err="1"/>
              <a:t>inovasyonda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oynar</a:t>
            </a:r>
            <a:r>
              <a:rPr lang="en-US" dirty="0"/>
              <a:t>.</a:t>
            </a:r>
          </a:p>
          <a:p>
            <a:pPr lvl="1"/>
            <a:r>
              <a:rPr lang="en-US" b="1" dirty="0" err="1"/>
              <a:t>Üçlü</a:t>
            </a:r>
            <a:r>
              <a:rPr lang="en-US" b="1" dirty="0"/>
              <a:t> </a:t>
            </a:r>
            <a:r>
              <a:rPr lang="en-US" b="1" dirty="0" err="1"/>
              <a:t>Sarmal</a:t>
            </a:r>
            <a:r>
              <a:rPr lang="en-US" b="1" dirty="0"/>
              <a:t> (Triple Helix):</a:t>
            </a:r>
            <a:r>
              <a:rPr lang="en-US" dirty="0"/>
              <a:t> </a:t>
            </a:r>
            <a:r>
              <a:rPr lang="en-US" dirty="0" err="1"/>
              <a:t>İnovasyonu</a:t>
            </a:r>
            <a:r>
              <a:rPr lang="en-US" dirty="0"/>
              <a:t> </a:t>
            </a:r>
            <a:r>
              <a:rPr lang="en-US" dirty="0" err="1"/>
              <a:t>hızlandırmak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üniversite-sanayi-hükümet</a:t>
            </a:r>
            <a:r>
              <a:rPr lang="en-US" dirty="0"/>
              <a:t> </a:t>
            </a:r>
            <a:r>
              <a:rPr lang="en-US" dirty="0" err="1"/>
              <a:t>işbirliği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DARPA </a:t>
            </a:r>
            <a:r>
              <a:rPr lang="en-US" b="1" dirty="0" err="1"/>
              <a:t>Örneği</a:t>
            </a:r>
            <a:r>
              <a:rPr lang="en-US" b="1" dirty="0"/>
              <a:t>:</a:t>
            </a:r>
            <a:r>
              <a:rPr lang="en-US" dirty="0"/>
              <a:t> ABD </a:t>
            </a:r>
            <a:r>
              <a:rPr lang="en-US" dirty="0" err="1"/>
              <a:t>Savunma</a:t>
            </a:r>
            <a:r>
              <a:rPr lang="en-US" dirty="0"/>
              <a:t> </a:t>
            </a:r>
            <a:r>
              <a:rPr lang="en-US" dirty="0" err="1"/>
              <a:t>Bakanlığı'nın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ajansı</a:t>
            </a:r>
            <a:r>
              <a:rPr lang="en-US" dirty="0"/>
              <a:t>, internet </a:t>
            </a:r>
            <a:r>
              <a:rPr lang="en-US" dirty="0" err="1"/>
              <a:t>ve</a:t>
            </a:r>
            <a:r>
              <a:rPr lang="en-US" dirty="0"/>
              <a:t> GPS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teknolojilerin</a:t>
            </a:r>
            <a:r>
              <a:rPr lang="en-US" dirty="0"/>
              <a:t> </a:t>
            </a:r>
            <a:r>
              <a:rPr lang="en-US" dirty="0" err="1"/>
              <a:t>geliştirilmesini</a:t>
            </a:r>
            <a:r>
              <a:rPr lang="en-US" dirty="0"/>
              <a:t> </a:t>
            </a:r>
            <a:r>
              <a:rPr lang="en-US" dirty="0" err="1"/>
              <a:t>finanse</a:t>
            </a:r>
            <a:r>
              <a:rPr lang="en-US" dirty="0"/>
              <a:t> </a:t>
            </a:r>
            <a:r>
              <a:rPr lang="en-US" dirty="0" err="1"/>
              <a:t>etmiştir</a:t>
            </a:r>
            <a:r>
              <a:rPr lang="en-US" dirty="0"/>
              <a:t>.</a:t>
            </a:r>
          </a:p>
          <a:p>
            <a:r>
              <a:rPr lang="en-US" b="1" dirty="0" err="1"/>
              <a:t>Finansallaşma</a:t>
            </a:r>
            <a:r>
              <a:rPr lang="en-US" b="1" dirty="0"/>
              <a:t> </a:t>
            </a:r>
            <a:r>
              <a:rPr lang="en-US" b="1" dirty="0" err="1"/>
              <a:t>Sorunu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vadeli</a:t>
            </a:r>
            <a:r>
              <a:rPr lang="en-US" dirty="0"/>
              <a:t> </a:t>
            </a:r>
            <a:r>
              <a:rPr lang="en-US" dirty="0" err="1"/>
              <a:t>Ar-Ge'ye</a:t>
            </a:r>
            <a:r>
              <a:rPr lang="en-US" dirty="0"/>
              <a:t> </a:t>
            </a:r>
            <a:r>
              <a:rPr lang="en-US" dirty="0" err="1"/>
              <a:t>yatırım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vadeli</a:t>
            </a:r>
            <a:r>
              <a:rPr lang="en-US" dirty="0"/>
              <a:t> </a:t>
            </a:r>
            <a:r>
              <a:rPr lang="en-US" dirty="0" err="1"/>
              <a:t>finansal</a:t>
            </a:r>
            <a:r>
              <a:rPr lang="en-US" dirty="0"/>
              <a:t> </a:t>
            </a:r>
            <a:r>
              <a:rPr lang="en-US" dirty="0" err="1"/>
              <a:t>kazançlara</a:t>
            </a:r>
            <a:r>
              <a:rPr lang="en-US" dirty="0"/>
              <a:t> </a:t>
            </a:r>
            <a:r>
              <a:rPr lang="en-US" dirty="0" err="1"/>
              <a:t>odaklanması</a:t>
            </a:r>
            <a:r>
              <a:rPr lang="en-US" dirty="0"/>
              <a:t>, </a:t>
            </a:r>
            <a:r>
              <a:rPr lang="en-US" dirty="0" err="1"/>
              <a:t>inovasyonu</a:t>
            </a:r>
            <a:r>
              <a:rPr lang="en-US" dirty="0"/>
              <a:t> </a:t>
            </a:r>
            <a:r>
              <a:rPr lang="en-US" dirty="0" err="1"/>
              <a:t>baltalayabilir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Yetenekler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İçin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Küresel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Yarış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/>
          </a:bodyPr>
          <a:lstStyle/>
          <a:p>
            <a:r>
              <a:rPr lang="en-US" sz="1600" dirty="0" err="1"/>
              <a:t>Yenilikçi</a:t>
            </a:r>
            <a:r>
              <a:rPr lang="en-US" sz="1600" dirty="0"/>
              <a:t> </a:t>
            </a:r>
            <a:r>
              <a:rPr lang="en-US" sz="1600" dirty="0" err="1"/>
              <a:t>toplumlar</a:t>
            </a:r>
            <a:r>
              <a:rPr lang="en-US" sz="1600" dirty="0"/>
              <a:t>, iyi </a:t>
            </a:r>
            <a:r>
              <a:rPr lang="en-US" sz="1600" dirty="0" err="1"/>
              <a:t>eğitimli</a:t>
            </a:r>
            <a:r>
              <a:rPr lang="en-US" sz="1600" dirty="0"/>
              <a:t> </a:t>
            </a:r>
            <a:r>
              <a:rPr lang="en-US" sz="1600" dirty="0" err="1"/>
              <a:t>işçilere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vasıflı</a:t>
            </a:r>
            <a:r>
              <a:rPr lang="en-US" sz="1600" dirty="0"/>
              <a:t> </a:t>
            </a:r>
            <a:r>
              <a:rPr lang="en-US" sz="1600" dirty="0" err="1"/>
              <a:t>profesyonellere</a:t>
            </a:r>
            <a:r>
              <a:rPr lang="en-US" sz="1600" dirty="0"/>
              <a:t> </a:t>
            </a:r>
            <a:r>
              <a:rPr lang="en-US" sz="1600" dirty="0" err="1"/>
              <a:t>ihtiyaç</a:t>
            </a:r>
            <a:r>
              <a:rPr lang="en-US" sz="1600" dirty="0"/>
              <a:t> </a:t>
            </a:r>
            <a:r>
              <a:rPr lang="en-US" sz="1600" dirty="0" err="1"/>
              <a:t>duyar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Eğitim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Ülkeler</a:t>
            </a:r>
            <a:r>
              <a:rPr lang="en-US" sz="1600" dirty="0"/>
              <a:t>, </a:t>
            </a:r>
            <a:r>
              <a:rPr lang="en-US" sz="1600" dirty="0" err="1"/>
              <a:t>en</a:t>
            </a:r>
            <a:r>
              <a:rPr lang="en-US" sz="1600" dirty="0"/>
              <a:t> iyi </a:t>
            </a:r>
            <a:r>
              <a:rPr lang="en-US" sz="1600" dirty="0" err="1"/>
              <a:t>yabancı</a:t>
            </a:r>
            <a:r>
              <a:rPr lang="en-US" sz="1600" dirty="0"/>
              <a:t> </a:t>
            </a:r>
            <a:r>
              <a:rPr lang="en-US" sz="1600" dirty="0" err="1"/>
              <a:t>öğrencileri</a:t>
            </a:r>
            <a:r>
              <a:rPr lang="en-US" sz="1600" dirty="0"/>
              <a:t> </a:t>
            </a:r>
            <a:r>
              <a:rPr lang="en-US" sz="1600" dirty="0" err="1"/>
              <a:t>üniversitelerine</a:t>
            </a:r>
            <a:r>
              <a:rPr lang="en-US" sz="1600" dirty="0"/>
              <a:t> </a:t>
            </a:r>
            <a:r>
              <a:rPr lang="en-US" sz="1600" dirty="0" err="1"/>
              <a:t>çekmek</a:t>
            </a:r>
            <a:r>
              <a:rPr lang="en-US" sz="1600" dirty="0"/>
              <a:t> </a:t>
            </a:r>
            <a:r>
              <a:rPr lang="en-US" sz="1600" dirty="0" err="1"/>
              <a:t>için</a:t>
            </a:r>
            <a:r>
              <a:rPr lang="en-US" sz="1600" dirty="0"/>
              <a:t> </a:t>
            </a:r>
            <a:r>
              <a:rPr lang="en-US" sz="1600" dirty="0" err="1"/>
              <a:t>rekabet</a:t>
            </a:r>
            <a:r>
              <a:rPr lang="en-US" sz="1600" dirty="0"/>
              <a:t> </a:t>
            </a:r>
            <a:r>
              <a:rPr lang="en-US" sz="1600" dirty="0" err="1"/>
              <a:t>eder</a:t>
            </a:r>
            <a:r>
              <a:rPr lang="en-US" sz="1600" dirty="0"/>
              <a:t>.</a:t>
            </a:r>
          </a:p>
          <a:p>
            <a:r>
              <a:rPr lang="en-US" sz="1600" b="1" dirty="0"/>
              <a:t>Vize </a:t>
            </a:r>
            <a:r>
              <a:rPr lang="en-US" sz="1600" b="1" dirty="0" err="1"/>
              <a:t>Politikaları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ABD'nin</a:t>
            </a:r>
            <a:r>
              <a:rPr lang="en-US" sz="1600" dirty="0"/>
              <a:t> H-1B </a:t>
            </a:r>
            <a:r>
              <a:rPr lang="en-US" sz="1600" dirty="0" err="1"/>
              <a:t>vizesi</a:t>
            </a:r>
            <a:r>
              <a:rPr lang="en-US" sz="1600" dirty="0"/>
              <a:t> </a:t>
            </a:r>
            <a:r>
              <a:rPr lang="en-US" sz="1600" dirty="0" err="1"/>
              <a:t>gibi</a:t>
            </a:r>
            <a:r>
              <a:rPr lang="en-US" sz="1600" dirty="0"/>
              <a:t> </a:t>
            </a:r>
            <a:r>
              <a:rPr lang="en-US" sz="1600" dirty="0" err="1"/>
              <a:t>programlar</a:t>
            </a:r>
            <a:r>
              <a:rPr lang="en-US" sz="1600" dirty="0"/>
              <a:t>, </a:t>
            </a:r>
            <a:r>
              <a:rPr lang="en-US" sz="1600" dirty="0" err="1"/>
              <a:t>yüksek</a:t>
            </a:r>
            <a:r>
              <a:rPr lang="en-US" sz="1600" dirty="0"/>
              <a:t> </a:t>
            </a:r>
            <a:r>
              <a:rPr lang="en-US" sz="1600" dirty="0" err="1"/>
              <a:t>vasıflı</a:t>
            </a:r>
            <a:r>
              <a:rPr lang="en-US" sz="1600" dirty="0"/>
              <a:t> </a:t>
            </a:r>
            <a:r>
              <a:rPr lang="en-US" sz="1600" dirty="0" err="1"/>
              <a:t>göçmenleri</a:t>
            </a:r>
            <a:r>
              <a:rPr lang="en-US" sz="1600" dirty="0"/>
              <a:t> </a:t>
            </a:r>
            <a:r>
              <a:rPr lang="en-US" sz="1600" dirty="0" err="1"/>
              <a:t>çekmek</a:t>
            </a:r>
            <a:r>
              <a:rPr lang="en-US" sz="1600" dirty="0"/>
              <a:t> </a:t>
            </a:r>
            <a:r>
              <a:rPr lang="en-US" sz="1600" dirty="0" err="1"/>
              <a:t>için</a:t>
            </a:r>
            <a:r>
              <a:rPr lang="en-US" sz="1600" dirty="0"/>
              <a:t> </a:t>
            </a:r>
            <a:r>
              <a:rPr lang="en-US" sz="1600" dirty="0" err="1"/>
              <a:t>kullanılır</a:t>
            </a:r>
            <a:r>
              <a:rPr lang="en-US" sz="1600" dirty="0"/>
              <a:t>.</a:t>
            </a:r>
          </a:p>
          <a:p>
            <a:r>
              <a:rPr lang="en-US" sz="1600" b="1" dirty="0"/>
              <a:t>"</a:t>
            </a:r>
            <a:r>
              <a:rPr lang="en-US" sz="1600" b="1" dirty="0" err="1"/>
              <a:t>Ekonomik</a:t>
            </a:r>
            <a:r>
              <a:rPr lang="en-US" sz="1600" b="1" dirty="0"/>
              <a:t> </a:t>
            </a:r>
            <a:r>
              <a:rPr lang="en-US" sz="1600" b="1" dirty="0" err="1"/>
              <a:t>Vatandaşlık</a:t>
            </a:r>
            <a:r>
              <a:rPr lang="en-US" sz="1600" b="1" dirty="0"/>
              <a:t>":</a:t>
            </a:r>
            <a:r>
              <a:rPr lang="en-US" sz="1600" dirty="0"/>
              <a:t> </a:t>
            </a:r>
            <a:r>
              <a:rPr lang="en-US" sz="1600" dirty="0" err="1"/>
              <a:t>Bazı</a:t>
            </a:r>
            <a:r>
              <a:rPr lang="en-US" sz="1600" dirty="0"/>
              <a:t> </a:t>
            </a:r>
            <a:r>
              <a:rPr lang="en-US" sz="1600" dirty="0" err="1"/>
              <a:t>ülkeler</a:t>
            </a:r>
            <a:r>
              <a:rPr lang="en-US" sz="1600" dirty="0"/>
              <a:t>, </a:t>
            </a:r>
            <a:r>
              <a:rPr lang="en-US" sz="1600" dirty="0" err="1"/>
              <a:t>belirli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miktarda</a:t>
            </a:r>
            <a:r>
              <a:rPr lang="en-US" sz="1600" dirty="0"/>
              <a:t> </a:t>
            </a:r>
            <a:r>
              <a:rPr lang="en-US" sz="1600" dirty="0" err="1"/>
              <a:t>yatırım</a:t>
            </a:r>
            <a:r>
              <a:rPr lang="en-US" sz="1600" dirty="0"/>
              <a:t> </a:t>
            </a:r>
            <a:r>
              <a:rPr lang="en-US" sz="1600" dirty="0" err="1"/>
              <a:t>yapmaları</a:t>
            </a:r>
            <a:r>
              <a:rPr lang="en-US" sz="1600" dirty="0"/>
              <a:t> </a:t>
            </a:r>
            <a:r>
              <a:rPr lang="en-US" sz="1600" dirty="0" err="1"/>
              <a:t>koşuluyla</a:t>
            </a:r>
            <a:r>
              <a:rPr lang="en-US" sz="1600" dirty="0"/>
              <a:t> </a:t>
            </a:r>
            <a:r>
              <a:rPr lang="en-US" sz="1600" dirty="0" err="1"/>
              <a:t>zengin</a:t>
            </a:r>
            <a:r>
              <a:rPr lang="en-US" sz="1600" dirty="0"/>
              <a:t> </a:t>
            </a:r>
            <a:r>
              <a:rPr lang="en-US" sz="1600" dirty="0" err="1"/>
              <a:t>yabancılara</a:t>
            </a:r>
            <a:r>
              <a:rPr lang="en-US" sz="1600" dirty="0"/>
              <a:t> </a:t>
            </a:r>
            <a:r>
              <a:rPr lang="en-US" sz="1600" dirty="0" err="1"/>
              <a:t>vatandaşlık</a:t>
            </a:r>
            <a:r>
              <a:rPr lang="en-US" sz="1600" dirty="0"/>
              <a:t> </a:t>
            </a:r>
            <a:r>
              <a:rPr lang="en-US" sz="1600" dirty="0" err="1"/>
              <a:t>veya</a:t>
            </a:r>
            <a:r>
              <a:rPr lang="en-US" sz="1600" dirty="0"/>
              <a:t> </a:t>
            </a:r>
            <a:r>
              <a:rPr lang="en-US" sz="1600" dirty="0" err="1"/>
              <a:t>oturma</a:t>
            </a:r>
            <a:r>
              <a:rPr lang="en-US" sz="1600" dirty="0"/>
              <a:t> </a:t>
            </a:r>
            <a:r>
              <a:rPr lang="en-US" sz="1600" dirty="0" err="1"/>
              <a:t>izni</a:t>
            </a:r>
            <a:r>
              <a:rPr lang="en-US" sz="1600" dirty="0"/>
              <a:t> </a:t>
            </a:r>
            <a:r>
              <a:rPr lang="en-US" sz="1600" dirty="0" err="1"/>
              <a:t>sunar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Tersine</a:t>
            </a:r>
            <a:r>
              <a:rPr lang="en-US" sz="1600" b="1" dirty="0"/>
              <a:t> </a:t>
            </a:r>
            <a:r>
              <a:rPr lang="en-US" sz="1600" b="1" dirty="0" err="1"/>
              <a:t>Beyin</a:t>
            </a:r>
            <a:r>
              <a:rPr lang="en-US" sz="1600" b="1" dirty="0"/>
              <a:t> </a:t>
            </a:r>
            <a:r>
              <a:rPr lang="en-US" sz="1600" b="1" dirty="0" err="1"/>
              <a:t>Göçü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Çin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Hindistan</a:t>
            </a:r>
            <a:r>
              <a:rPr lang="en-US" sz="1600" dirty="0"/>
              <a:t> </a:t>
            </a:r>
            <a:r>
              <a:rPr lang="en-US" sz="1600" dirty="0" err="1"/>
              <a:t>gibi</a:t>
            </a:r>
            <a:r>
              <a:rPr lang="en-US" sz="1600" dirty="0"/>
              <a:t> </a:t>
            </a:r>
            <a:r>
              <a:rPr lang="en-US" sz="1600" dirty="0" err="1"/>
              <a:t>ülkeler</a:t>
            </a:r>
            <a:r>
              <a:rPr lang="en-US" sz="1600" dirty="0"/>
              <a:t>, </a:t>
            </a:r>
            <a:r>
              <a:rPr lang="en-US" sz="1600" dirty="0" err="1"/>
              <a:t>yurtdışında</a:t>
            </a:r>
            <a:r>
              <a:rPr lang="en-US" sz="1600" dirty="0"/>
              <a:t> </a:t>
            </a:r>
            <a:r>
              <a:rPr lang="en-US" sz="1600" dirty="0" err="1"/>
              <a:t>eğitim</a:t>
            </a:r>
            <a:r>
              <a:rPr lang="en-US" sz="1600" dirty="0"/>
              <a:t> </a:t>
            </a:r>
            <a:r>
              <a:rPr lang="en-US" sz="1600" dirty="0" err="1"/>
              <a:t>görmüş</a:t>
            </a:r>
            <a:r>
              <a:rPr lang="en-US" sz="1600" dirty="0"/>
              <a:t> </a:t>
            </a:r>
            <a:r>
              <a:rPr lang="en-US" sz="1600" dirty="0" err="1"/>
              <a:t>vatandaşlarını</a:t>
            </a:r>
            <a:r>
              <a:rPr lang="en-US" sz="1600" dirty="0"/>
              <a:t> </a:t>
            </a:r>
            <a:r>
              <a:rPr lang="en-US" sz="1600" dirty="0" err="1"/>
              <a:t>geri</a:t>
            </a:r>
            <a:r>
              <a:rPr lang="en-US" sz="1600" dirty="0"/>
              <a:t> </a:t>
            </a:r>
            <a:r>
              <a:rPr lang="en-US" sz="1600" dirty="0" err="1"/>
              <a:t>dönmeye</a:t>
            </a:r>
            <a:r>
              <a:rPr lang="en-US" sz="1600" dirty="0"/>
              <a:t> </a:t>
            </a:r>
            <a:r>
              <a:rPr lang="en-US" sz="1600" dirty="0" err="1"/>
              <a:t>ikna</a:t>
            </a:r>
            <a:r>
              <a:rPr lang="en-US" sz="1600" dirty="0"/>
              <a:t> </a:t>
            </a:r>
            <a:r>
              <a:rPr lang="en-US" sz="1600" dirty="0" err="1"/>
              <a:t>ederek</a:t>
            </a:r>
            <a:r>
              <a:rPr lang="en-US" sz="1600" dirty="0"/>
              <a:t> </a:t>
            </a:r>
            <a:r>
              <a:rPr lang="en-US" sz="1600" dirty="0" err="1"/>
              <a:t>teknoloji</a:t>
            </a:r>
            <a:r>
              <a:rPr lang="en-US" sz="1600" dirty="0"/>
              <a:t> </a:t>
            </a:r>
            <a:r>
              <a:rPr lang="en-US" sz="1600" dirty="0" err="1"/>
              <a:t>transferini</a:t>
            </a:r>
            <a:r>
              <a:rPr lang="en-US" sz="1600" dirty="0"/>
              <a:t> </a:t>
            </a:r>
            <a:r>
              <a:rPr lang="en-US" sz="1600" dirty="0" err="1"/>
              <a:t>teşvik</a:t>
            </a:r>
            <a:r>
              <a:rPr lang="en-US" sz="1600" dirty="0"/>
              <a:t> </a:t>
            </a:r>
            <a:r>
              <a:rPr lang="en-US" sz="1600" dirty="0" err="1"/>
              <a:t>etmektedir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Fikri </a:t>
            </a:r>
            <a:r>
              <a:rPr lang="en-US" sz="4400" dirty="0" err="1">
                <a:solidFill>
                  <a:schemeClr val="tx1"/>
                </a:solidFill>
              </a:rPr>
              <a:t>Mülkiyet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Hakları</a:t>
            </a:r>
            <a:r>
              <a:rPr lang="en-US" sz="4400" dirty="0">
                <a:solidFill>
                  <a:schemeClr val="tx1"/>
                </a:solidFill>
              </a:rPr>
              <a:t> (FMH) Nedir?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FMH, </a:t>
            </a:r>
            <a:r>
              <a:rPr lang="en-US" dirty="0" err="1"/>
              <a:t>yaratıcılara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mucitlere</a:t>
            </a:r>
            <a:r>
              <a:rPr lang="en-US" dirty="0"/>
              <a:t> </a:t>
            </a:r>
            <a:r>
              <a:rPr lang="en-US" dirty="0" err="1"/>
              <a:t>eserleri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geçici</a:t>
            </a:r>
            <a:r>
              <a:rPr lang="en-US" dirty="0"/>
              <a:t> </a:t>
            </a:r>
            <a:r>
              <a:rPr lang="en-US" dirty="0" err="1"/>
              <a:t>tekeller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/>
              <a:t>korumalardır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Ana </a:t>
            </a:r>
            <a:r>
              <a:rPr lang="en-US" b="1" dirty="0" err="1"/>
              <a:t>Türler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 err="1"/>
              <a:t>Patentler</a:t>
            </a:r>
            <a:r>
              <a:rPr lang="en-US" b="1" dirty="0"/>
              <a:t>:</a:t>
            </a:r>
            <a:r>
              <a:rPr lang="en-US" dirty="0"/>
              <a:t> Yeni, </a:t>
            </a:r>
            <a:r>
              <a:rPr lang="en-US" dirty="0" err="1"/>
              <a:t>faydalı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aşikar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icatlar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. </a:t>
            </a:r>
            <a:r>
              <a:rPr lang="en-US" dirty="0" err="1"/>
              <a:t>Genellikle</a:t>
            </a:r>
            <a:r>
              <a:rPr lang="en-US" dirty="0"/>
              <a:t> 20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sürer</a:t>
            </a:r>
            <a:r>
              <a:rPr lang="en-US" dirty="0"/>
              <a:t>.</a:t>
            </a:r>
          </a:p>
          <a:p>
            <a:r>
              <a:rPr lang="en-US" b="1" dirty="0"/>
              <a:t>Telif </a:t>
            </a:r>
            <a:r>
              <a:rPr lang="en-US" b="1" dirty="0" err="1"/>
              <a:t>Hakları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Kitaplar</a:t>
            </a:r>
            <a:r>
              <a:rPr lang="en-US" dirty="0"/>
              <a:t>, </a:t>
            </a:r>
            <a:r>
              <a:rPr lang="en-US" dirty="0" err="1"/>
              <a:t>filmler</a:t>
            </a:r>
            <a:r>
              <a:rPr lang="en-US" dirty="0"/>
              <a:t>, </a:t>
            </a:r>
            <a:r>
              <a:rPr lang="en-US" dirty="0" err="1"/>
              <a:t>müzik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yazılım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sanatsal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edebi</a:t>
            </a:r>
            <a:r>
              <a:rPr lang="en-US" dirty="0"/>
              <a:t> </a:t>
            </a:r>
            <a:r>
              <a:rPr lang="en-US" dirty="0" err="1"/>
              <a:t>eserlerin</a:t>
            </a:r>
            <a:r>
              <a:rPr lang="en-US" dirty="0"/>
              <a:t> </a:t>
            </a:r>
            <a:r>
              <a:rPr lang="en-US" dirty="0" err="1"/>
              <a:t>ifadesini</a:t>
            </a:r>
            <a:r>
              <a:rPr lang="en-US" dirty="0"/>
              <a:t> </a:t>
            </a:r>
            <a:r>
              <a:rPr lang="en-US" dirty="0" err="1"/>
              <a:t>korur</a:t>
            </a:r>
            <a:r>
              <a:rPr lang="en-US" dirty="0"/>
              <a:t>.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yazarın</a:t>
            </a:r>
            <a:r>
              <a:rPr lang="en-US" dirty="0"/>
              <a:t> </a:t>
            </a:r>
            <a:r>
              <a:rPr lang="en-US" dirty="0" err="1"/>
              <a:t>ömrü</a:t>
            </a:r>
            <a:r>
              <a:rPr lang="en-US" dirty="0"/>
              <a:t> </a:t>
            </a:r>
            <a:r>
              <a:rPr lang="en-US" dirty="0" err="1"/>
              <a:t>artı</a:t>
            </a:r>
            <a:r>
              <a:rPr lang="en-US" dirty="0"/>
              <a:t> 70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sürer</a:t>
            </a:r>
            <a:r>
              <a:rPr lang="en-US" dirty="0"/>
              <a:t>.</a:t>
            </a:r>
          </a:p>
          <a:p>
            <a:r>
              <a:rPr lang="en-US" b="1" dirty="0" err="1"/>
              <a:t>Ticari</a:t>
            </a:r>
            <a:r>
              <a:rPr lang="en-US" b="1" dirty="0"/>
              <a:t> </a:t>
            </a:r>
            <a:r>
              <a:rPr lang="en-US" b="1" dirty="0" err="1"/>
              <a:t>Markalar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şirketin</a:t>
            </a:r>
            <a:r>
              <a:rPr lang="en-US" dirty="0"/>
              <a:t> mal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hizmetlerini</a:t>
            </a:r>
            <a:r>
              <a:rPr lang="en-US" dirty="0"/>
              <a:t> </a:t>
            </a:r>
            <a:r>
              <a:rPr lang="en-US" dirty="0" err="1"/>
              <a:t>tanımlayan</a:t>
            </a:r>
            <a:r>
              <a:rPr lang="en-US" dirty="0"/>
              <a:t> </a:t>
            </a:r>
            <a:r>
              <a:rPr lang="en-US" dirty="0" err="1"/>
              <a:t>işaretler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semboller</a:t>
            </a:r>
            <a:r>
              <a:rPr lang="en-US" dirty="0"/>
              <a:t> (</a:t>
            </a:r>
            <a:r>
              <a:rPr lang="en-US" dirty="0" err="1"/>
              <a:t>logolar</a:t>
            </a:r>
            <a:r>
              <a:rPr lang="en-US" dirty="0"/>
              <a:t>, </a:t>
            </a:r>
            <a:r>
              <a:rPr lang="en-US" dirty="0" err="1"/>
              <a:t>marka</a:t>
            </a:r>
            <a:r>
              <a:rPr lang="en-US" dirty="0"/>
              <a:t> </a:t>
            </a:r>
            <a:r>
              <a:rPr lang="en-US" dirty="0" err="1"/>
              <a:t>adları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FMH </a:t>
            </a:r>
            <a:r>
              <a:rPr lang="en-US" sz="4400" dirty="0" err="1">
                <a:solidFill>
                  <a:schemeClr val="tx1"/>
                </a:solidFill>
              </a:rPr>
              <a:t>Üzerine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Perspektifler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Fikri </a:t>
            </a:r>
            <a:r>
              <a:rPr lang="en-US" dirty="0" err="1"/>
              <a:t>mülkiyetin</a:t>
            </a:r>
            <a:r>
              <a:rPr lang="en-US" dirty="0"/>
              <a:t> </a:t>
            </a:r>
            <a:r>
              <a:rPr lang="en-US" dirty="0" err="1"/>
              <a:t>rolü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meşruiyeti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yoğun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tartışma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</a:p>
          <a:p>
            <a:r>
              <a:rPr lang="en-US" b="1" dirty="0"/>
              <a:t>Liberal (FMH </a:t>
            </a:r>
            <a:r>
              <a:rPr lang="en-US" b="1" dirty="0" err="1"/>
              <a:t>Maksimalisti</a:t>
            </a:r>
            <a:r>
              <a:rPr lang="en-US" b="1" dirty="0"/>
              <a:t>):</a:t>
            </a:r>
            <a:r>
              <a:rPr lang="en-US" dirty="0"/>
              <a:t> </a:t>
            </a:r>
            <a:r>
              <a:rPr lang="en-US" dirty="0" err="1"/>
              <a:t>FMH'ler</a:t>
            </a:r>
            <a:r>
              <a:rPr lang="en-US" dirty="0"/>
              <a:t>, </a:t>
            </a:r>
            <a:r>
              <a:rPr lang="en-US" dirty="0" err="1"/>
              <a:t>Ar-Ge'ye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yatırımları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inovasyon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teşviktir</a:t>
            </a:r>
            <a:r>
              <a:rPr lang="en-US" dirty="0"/>
              <a:t>.</a:t>
            </a:r>
          </a:p>
          <a:p>
            <a:r>
              <a:rPr lang="en-US" b="1" dirty="0" err="1"/>
              <a:t>Merkantilist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FMH'ler</a:t>
            </a:r>
            <a:r>
              <a:rPr lang="en-US" dirty="0"/>
              <a:t>,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avantaj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araçtır</a:t>
            </a:r>
            <a:r>
              <a:rPr lang="en-US" dirty="0"/>
              <a:t>. </a:t>
            </a:r>
            <a:r>
              <a:rPr lang="en-US" dirty="0" err="1"/>
              <a:t>Gelişmekte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teknolojik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yetişmek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esnek</a:t>
            </a:r>
            <a:r>
              <a:rPr lang="en-US" dirty="0"/>
              <a:t> "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alanına</a:t>
            </a:r>
            <a:r>
              <a:rPr lang="en-US" dirty="0"/>
              <a:t>"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olmalıdır</a:t>
            </a:r>
            <a:r>
              <a:rPr lang="en-US" dirty="0"/>
              <a:t>.</a:t>
            </a:r>
          </a:p>
          <a:p>
            <a:r>
              <a:rPr lang="en-US" b="1" dirty="0" err="1"/>
              <a:t>Yapısalcı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FMH'ler</a:t>
            </a:r>
            <a:r>
              <a:rPr lang="en-US" dirty="0"/>
              <a:t>, </a:t>
            </a:r>
            <a:r>
              <a:rPr lang="en-US" dirty="0" err="1"/>
              <a:t>merkez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ülkeleri</a:t>
            </a:r>
            <a:r>
              <a:rPr lang="en-US" dirty="0"/>
              <a:t> </a:t>
            </a:r>
            <a:r>
              <a:rPr lang="en-US" dirty="0" err="1"/>
              <a:t>sömürmesi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pazarları</a:t>
            </a:r>
            <a:r>
              <a:rPr lang="en-US" dirty="0"/>
              <a:t> </a:t>
            </a:r>
            <a:r>
              <a:rPr lang="en-US" dirty="0" err="1"/>
              <a:t>tekelleştirmesi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araçtır</a:t>
            </a:r>
            <a:r>
              <a:rPr lang="en-US" dirty="0"/>
              <a:t>.</a:t>
            </a:r>
          </a:p>
          <a:p>
            <a:r>
              <a:rPr lang="en-US" b="1" dirty="0" err="1"/>
              <a:t>Dengeleyiciler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haklar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ihtiyacı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denge</a:t>
            </a:r>
            <a:r>
              <a:rPr lang="en-US" dirty="0"/>
              <a:t> </a:t>
            </a:r>
            <a:r>
              <a:rPr lang="en-US" dirty="0" err="1"/>
              <a:t>kurulmasını</a:t>
            </a:r>
            <a:r>
              <a:rPr lang="en-US" dirty="0"/>
              <a:t> </a:t>
            </a:r>
            <a:r>
              <a:rPr lang="en-US" dirty="0" err="1"/>
              <a:t>isterler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FMH </a:t>
            </a:r>
            <a:r>
              <a:rPr lang="en-US" sz="4400" dirty="0" err="1">
                <a:solidFill>
                  <a:schemeClr val="tx1"/>
                </a:solidFill>
              </a:rPr>
              <a:t>Siyaseti</a:t>
            </a:r>
            <a:r>
              <a:rPr lang="en-US" sz="4400" dirty="0">
                <a:solidFill>
                  <a:schemeClr val="tx1"/>
                </a:solidFill>
              </a:rPr>
              <a:t>: TRIPS </a:t>
            </a:r>
            <a:r>
              <a:rPr lang="en-US" sz="4400" dirty="0" err="1">
                <a:solidFill>
                  <a:schemeClr val="tx1"/>
                </a:solidFill>
              </a:rPr>
              <a:t>Anlaşması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Ötesi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Ticaretle</a:t>
            </a:r>
            <a:r>
              <a:rPr lang="en-US" b="1" dirty="0"/>
              <a:t> </a:t>
            </a:r>
            <a:r>
              <a:rPr lang="en-US" b="1" dirty="0" err="1"/>
              <a:t>Bağlantılı</a:t>
            </a:r>
            <a:r>
              <a:rPr lang="en-US" b="1" dirty="0"/>
              <a:t> Fikri </a:t>
            </a:r>
            <a:r>
              <a:rPr lang="en-US" b="1" dirty="0" err="1"/>
              <a:t>Mülkiyet</a:t>
            </a:r>
            <a:r>
              <a:rPr lang="en-US" b="1" dirty="0"/>
              <a:t> </a:t>
            </a:r>
            <a:r>
              <a:rPr lang="en-US" b="1" dirty="0" err="1"/>
              <a:t>Hakları</a:t>
            </a:r>
            <a:r>
              <a:rPr lang="en-US" b="1" dirty="0"/>
              <a:t> </a:t>
            </a:r>
            <a:r>
              <a:rPr lang="en-US" b="1" dirty="0" err="1"/>
              <a:t>Anlaşması</a:t>
            </a:r>
            <a:r>
              <a:rPr lang="en-US" b="1" dirty="0"/>
              <a:t> (TRIPS)</a:t>
            </a:r>
            <a:r>
              <a:rPr lang="en-US" dirty="0"/>
              <a:t>, </a:t>
            </a:r>
            <a:r>
              <a:rPr lang="en-US" dirty="0" err="1"/>
              <a:t>DTÖ'nün</a:t>
            </a:r>
            <a:r>
              <a:rPr lang="en-US" dirty="0"/>
              <a:t> 1995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asgari</a:t>
            </a:r>
            <a:r>
              <a:rPr lang="en-US" dirty="0"/>
              <a:t> FMH </a:t>
            </a:r>
            <a:r>
              <a:rPr lang="en-US" dirty="0" err="1"/>
              <a:t>standartlarını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anlaşmasıdır</a:t>
            </a:r>
            <a:r>
              <a:rPr lang="en-US" dirty="0"/>
              <a:t>.</a:t>
            </a:r>
          </a:p>
          <a:p>
            <a:r>
              <a:rPr lang="en-US" b="1" dirty="0" err="1"/>
              <a:t>Neden</a:t>
            </a:r>
            <a:r>
              <a:rPr lang="en-US" b="1" dirty="0"/>
              <a:t> </a:t>
            </a:r>
            <a:r>
              <a:rPr lang="en-US" b="1" dirty="0" err="1"/>
              <a:t>Önemli</a:t>
            </a:r>
            <a:r>
              <a:rPr lang="en-US" b="1" dirty="0"/>
              <a:t>?:</a:t>
            </a:r>
            <a:r>
              <a:rPr lang="en-US" dirty="0"/>
              <a:t> </a:t>
            </a:r>
            <a:r>
              <a:rPr lang="en-US" dirty="0" err="1"/>
              <a:t>FMH'yi</a:t>
            </a:r>
            <a:r>
              <a:rPr lang="en-US" dirty="0"/>
              <a:t> </a:t>
            </a:r>
            <a:r>
              <a:rPr lang="en-US" dirty="0" err="1"/>
              <a:t>ticaretle</a:t>
            </a:r>
            <a:r>
              <a:rPr lang="en-US" dirty="0"/>
              <a:t> </a:t>
            </a:r>
            <a:r>
              <a:rPr lang="en-US" dirty="0" err="1"/>
              <a:t>ilişkilendirdi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DTÖ'nün</a:t>
            </a:r>
            <a:r>
              <a:rPr lang="en-US" dirty="0"/>
              <a:t> </a:t>
            </a:r>
            <a:r>
              <a:rPr lang="en-US" dirty="0" err="1"/>
              <a:t>bağlayıcı</a:t>
            </a:r>
            <a:r>
              <a:rPr lang="en-US" dirty="0"/>
              <a:t> </a:t>
            </a:r>
            <a:r>
              <a:rPr lang="en-US" dirty="0" err="1"/>
              <a:t>uyuşmazlık</a:t>
            </a:r>
            <a:r>
              <a:rPr lang="en-US" dirty="0"/>
              <a:t> </a:t>
            </a:r>
            <a:r>
              <a:rPr lang="en-US" dirty="0" err="1"/>
              <a:t>çözüm</a:t>
            </a:r>
            <a:r>
              <a:rPr lang="en-US" dirty="0"/>
              <a:t> </a:t>
            </a:r>
            <a:r>
              <a:rPr lang="en-US" dirty="0" err="1"/>
              <a:t>mekanizması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yaptırım</a:t>
            </a:r>
            <a:r>
              <a:rPr lang="en-US" dirty="0"/>
              <a:t> </a:t>
            </a:r>
            <a:r>
              <a:rPr lang="en-US" dirty="0" err="1"/>
              <a:t>uygulanabilir</a:t>
            </a:r>
            <a:r>
              <a:rPr lang="en-US" dirty="0"/>
              <a:t> hale </a:t>
            </a:r>
            <a:r>
              <a:rPr lang="en-US" dirty="0" err="1"/>
              <a:t>getirdi</a:t>
            </a:r>
            <a:r>
              <a:rPr lang="en-US" dirty="0"/>
              <a:t>.</a:t>
            </a:r>
          </a:p>
          <a:p>
            <a:r>
              <a:rPr lang="en-US" b="1" dirty="0"/>
              <a:t>TRIPS-</a:t>
            </a:r>
            <a:r>
              <a:rPr lang="en-US" b="1" dirty="0" err="1"/>
              <a:t>Ötesi</a:t>
            </a:r>
            <a:r>
              <a:rPr lang="en-US" b="1" dirty="0"/>
              <a:t> </a:t>
            </a:r>
            <a:r>
              <a:rPr lang="en-US" b="1" dirty="0" err="1"/>
              <a:t>Standartlar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Gelişmiş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ikili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 dirty="0" err="1"/>
              <a:t>anlaşmaları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da </a:t>
            </a:r>
            <a:r>
              <a:rPr lang="en-US" dirty="0" err="1"/>
              <a:t>güçlü</a:t>
            </a:r>
            <a:r>
              <a:rPr lang="en-US" dirty="0"/>
              <a:t> FMH </a:t>
            </a:r>
            <a:r>
              <a:rPr lang="en-US" dirty="0" err="1"/>
              <a:t>korumaları</a:t>
            </a:r>
            <a:r>
              <a:rPr lang="en-US" dirty="0"/>
              <a:t> ("TRIPS-Plus")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 </a:t>
            </a:r>
            <a:r>
              <a:rPr lang="en-US" dirty="0" err="1"/>
              <a:t>yapmaktadır</a:t>
            </a:r>
            <a:r>
              <a:rPr lang="en-US" dirty="0"/>
              <a:t>.</a:t>
            </a:r>
          </a:p>
          <a:p>
            <a:r>
              <a:rPr lang="en-US" b="1" dirty="0"/>
              <a:t>Forum </a:t>
            </a:r>
            <a:r>
              <a:rPr lang="en-US" b="1" dirty="0" err="1"/>
              <a:t>Kaydırma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FMH </a:t>
            </a:r>
            <a:r>
              <a:rPr lang="en-US" dirty="0" err="1"/>
              <a:t>hedeflerini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iyi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ilerletebilecekleri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forumu</a:t>
            </a:r>
            <a:r>
              <a:rPr lang="en-US" dirty="0"/>
              <a:t> (DTÖ, WIPO, </a:t>
            </a:r>
            <a:r>
              <a:rPr lang="en-US" dirty="0" err="1"/>
              <a:t>BTA'lar</a:t>
            </a:r>
            <a:r>
              <a:rPr lang="en-US" dirty="0"/>
              <a:t>)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seçerler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38</TotalTime>
  <Words>872</Words>
  <Application>Microsoft Office PowerPoint</Application>
  <PresentationFormat>Geniş ekran</PresentationFormat>
  <Paragraphs>60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Rockwell</vt:lpstr>
      <vt:lpstr>Times New Roman</vt:lpstr>
      <vt:lpstr>Wingdings</vt:lpstr>
      <vt:lpstr>Atlas</vt:lpstr>
      <vt:lpstr>Uluslararası Bilgi Yapısı</vt:lpstr>
      <vt:lpstr>Bilgi Yapısı Nedir?</vt:lpstr>
      <vt:lpstr>Bilgi Akışlarının Siyasi Ekonomisi</vt:lpstr>
      <vt:lpstr>Bilgi Egemenliği ve Veri Yerelleştirme</vt:lpstr>
      <vt:lpstr>İnovasyonun Siyasi Ekonomisi</vt:lpstr>
      <vt:lpstr>Yetenekler İçin Küresel Yarış</vt:lpstr>
      <vt:lpstr>Fikri Mülkiyet Hakları (FMH) Nedir?</vt:lpstr>
      <vt:lpstr>FMH Üzerine Perspektifler</vt:lpstr>
      <vt:lpstr>FMH Siyaseti: TRIPS Anlaşması ve Ötesi</vt:lpstr>
      <vt:lpstr>Kuzey-Güney Çatışmaları: İlaçlar ve Geleneksel Bilgi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2025-10-20T08:46:32Z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