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292" r:id="rId5"/>
    <p:sldId id="289" r:id="rId6"/>
    <p:sldId id="290" r:id="rId7"/>
    <p:sldId id="293" r:id="rId8"/>
    <p:sldId id="291" r:id="rId9"/>
    <p:sldId id="306" r:id="rId10"/>
    <p:sldId id="300" r:id="rId11"/>
    <p:sldId id="307" r:id="rId12"/>
    <p:sldId id="308" r:id="rId13"/>
    <p:sldId id="302" r:id="rId14"/>
    <p:sldId id="303" r:id="rId15"/>
    <p:sldId id="294" r:id="rId16"/>
    <p:sldId id="295" r:id="rId17"/>
    <p:sldId id="304" r:id="rId18"/>
    <p:sldId id="305" r:id="rId19"/>
    <p:sldId id="296" r:id="rId20"/>
    <p:sldId id="297" r:id="rId21"/>
    <p:sldId id="298" r:id="rId22"/>
    <p:sldId id="309" r:id="rId23"/>
    <p:sldId id="310" r:id="rId24"/>
    <p:sldId id="279"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orontopubliclibrary.ca/about-the-library/strategic-plan/2016-2019/consultation.jsp"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owellstreetfestival.com/artists/community-artist-za-daiko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nccpeterborough.ca/international-day-for-the-elimination-of-racial-discrimination-taking-action-for-a-more-inclusive-future/" TargetMode="External"/><Relationship Id="rId3" Type="http://schemas.openxmlformats.org/officeDocument/2006/relationships/hyperlink" Target="http://www.ifla.org/files/assets/library-ser%20vices-to-multicultural-populations/publications/multicultural-communi%20ties-tr.pdf" TargetMode="External"/><Relationship Id="rId7" Type="http://schemas.openxmlformats.org/officeDocument/2006/relationships/hyperlink" Target="https://www.researchgate.net/publication/327750089_Assessment_of_Multilingual_Collections_in_Public_Libraries_A_Case_Study_of_the_Toronto_Public_Library" TargetMode="External"/><Relationship Id="rId2" Type="http://schemas.openxmlformats.org/officeDocument/2006/relationships/hyperlink" Target="https://digitalcommons.unl.edu/libphilprac/5291" TargetMode="External"/><Relationship Id="rId1" Type="http://schemas.openxmlformats.org/officeDocument/2006/relationships/slideLayout" Target="../slideLayouts/slideLayout2.xml"/><Relationship Id="rId6" Type="http://schemas.openxmlformats.org/officeDocument/2006/relationships/hyperlink" Target="https://www.newcanadianmedia.ca/canadian-libraries-play-key-role-in-integration-of-immigrants/" TargetMode="External"/><Relationship Id="rId5" Type="http://schemas.openxmlformats.org/officeDocument/2006/relationships/hyperlink" Target="https://www.lac-bac.gc.ca/obj/005007/f2/005007-210.1-e.pdf" TargetMode="External"/><Relationship Id="rId4" Type="http://schemas.openxmlformats.org/officeDocument/2006/relationships/hyperlink" Target="https://scispace.com/pdf/the-challenge-of-building-multilingual-collections-in-3gidb9c1x0.pdf" TargetMode="External"/><Relationship Id="rId9" Type="http://schemas.openxmlformats.org/officeDocument/2006/relationships/hyperlink" Target="http://www.powellstreetfestival.com/artists/community-artist-za-daik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lamy.com/stock-photo/map-of-canada-provinces.html?sortBy=relevan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61028" y="1337187"/>
            <a:ext cx="7766936" cy="2271252"/>
          </a:xfrm>
        </p:spPr>
        <p:txBody>
          <a:bodyPr/>
          <a:lstStyle/>
          <a:p>
            <a:pPr algn="ctr"/>
            <a:br>
              <a:rPr lang="tr-TR" sz="3200" b="1" dirty="0">
                <a:solidFill>
                  <a:schemeClr val="tx1"/>
                </a:solidFill>
              </a:rPr>
            </a:br>
            <a:r>
              <a:rPr lang="tr-TR" sz="3200" b="1" dirty="0">
                <a:solidFill>
                  <a:schemeClr val="tx1"/>
                </a:solidFill>
              </a:rPr>
              <a:t>ÇOK KÜLTÜRLÜLÜK VE HİZMETLERİ</a:t>
            </a:r>
            <a:br>
              <a:rPr lang="tr-TR" sz="3200" b="1" dirty="0">
                <a:solidFill>
                  <a:schemeClr val="tx1"/>
                </a:solidFill>
              </a:rPr>
            </a:br>
            <a:r>
              <a:rPr lang="tr-TR" sz="3200" b="1" dirty="0">
                <a:solidFill>
                  <a:schemeClr val="tx1"/>
                </a:solidFill>
              </a:rPr>
              <a:t>4. HAFTA</a:t>
            </a:r>
            <a:br>
              <a:rPr lang="tr-TR" sz="3200" b="1" dirty="0">
                <a:solidFill>
                  <a:schemeClr val="tx1"/>
                </a:solidFill>
              </a:rPr>
            </a:br>
            <a:r>
              <a:rPr lang="tr-TR" sz="3200" b="1" dirty="0">
                <a:solidFill>
                  <a:schemeClr val="tx1"/>
                </a:solidFill>
              </a:rPr>
              <a:t>ÇOK KÜLTÜRLÜ KÜTÜPHANELER: </a:t>
            </a:r>
            <a:br>
              <a:rPr lang="tr-TR" sz="3200" b="1" dirty="0">
                <a:solidFill>
                  <a:schemeClr val="tx1"/>
                </a:solidFill>
              </a:rPr>
            </a:br>
            <a:r>
              <a:rPr lang="tr-TR" sz="3200" b="1" dirty="0">
                <a:solidFill>
                  <a:schemeClr val="tx1"/>
                </a:solidFill>
              </a:rPr>
              <a:t>KANADA ÖRNEĞİ</a:t>
            </a:r>
            <a:endParaRPr lang="en-US" sz="32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4C4FA-9364-A722-F0C1-8AB1393B344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CE2A7B0-9185-C89B-67B2-9BD64E743194}"/>
              </a:ext>
            </a:extLst>
          </p:cNvPr>
          <p:cNvSpPr>
            <a:spLocks noGrp="1"/>
          </p:cNvSpPr>
          <p:nvPr>
            <p:ph type="title"/>
          </p:nvPr>
        </p:nvSpPr>
        <p:spPr>
          <a:xfrm>
            <a:off x="775658" y="44244"/>
            <a:ext cx="8596668" cy="496530"/>
          </a:xfrm>
        </p:spPr>
        <p:txBody>
          <a:bodyPr>
            <a:normAutofit/>
          </a:bodyPr>
          <a:lstStyle/>
          <a:p>
            <a:pPr algn="ctr"/>
            <a:r>
              <a:rPr lang="tr-TR" sz="2400" b="1" dirty="0"/>
              <a:t>KANADA: ÇOK KÜLTÜRLÜ HALK KÜTÜPHANELERİ</a:t>
            </a:r>
            <a:endParaRPr lang="en-US" sz="2400" b="1" dirty="0"/>
          </a:p>
        </p:txBody>
      </p:sp>
      <p:sp>
        <p:nvSpPr>
          <p:cNvPr id="3" name="İçerik Yer Tutucusu 2">
            <a:extLst>
              <a:ext uri="{FF2B5EF4-FFF2-40B4-BE49-F238E27FC236}">
                <a16:creationId xmlns:a16="http://schemas.microsoft.com/office/drawing/2014/main" id="{E109FEC1-36D1-E1D6-18B4-0FD53EFA5FEF}"/>
              </a:ext>
            </a:extLst>
          </p:cNvPr>
          <p:cNvSpPr>
            <a:spLocks noGrp="1"/>
          </p:cNvSpPr>
          <p:nvPr>
            <p:ph idx="1"/>
          </p:nvPr>
        </p:nvSpPr>
        <p:spPr>
          <a:xfrm>
            <a:off x="649891" y="634179"/>
            <a:ext cx="9438005" cy="5594556"/>
          </a:xfrm>
        </p:spPr>
        <p:txBody>
          <a:bodyPr>
            <a:noAutofit/>
          </a:bodyPr>
          <a:lstStyle/>
          <a:p>
            <a:pPr marL="0" indent="0" algn="just">
              <a:buNone/>
            </a:pPr>
            <a:r>
              <a:rPr lang="tr-TR" sz="1400" b="1" dirty="0"/>
              <a:t>Kanada Ulusal Kütüphanesi, kasaba ve küçük kentlerdeki kütüphanelerde çok dilli dermelerin yönetimi konusunda kılavuzluk sağlamak amacıyla “A World of Information: </a:t>
            </a:r>
            <a:r>
              <a:rPr lang="tr-TR" sz="1400" b="1" dirty="0" err="1"/>
              <a:t>Creating</a:t>
            </a:r>
            <a:r>
              <a:rPr lang="tr-TR" sz="1400" b="1" dirty="0"/>
              <a:t> </a:t>
            </a:r>
            <a:r>
              <a:rPr lang="tr-TR" sz="1400" b="1" dirty="0" err="1"/>
              <a:t>Multicultural</a:t>
            </a:r>
            <a:r>
              <a:rPr lang="tr-TR" sz="1400" b="1" dirty="0"/>
              <a:t> </a:t>
            </a:r>
            <a:r>
              <a:rPr lang="tr-TR" sz="1400" b="1" dirty="0" err="1"/>
              <a:t>Collections</a:t>
            </a:r>
            <a:r>
              <a:rPr lang="tr-TR" sz="1400" b="1" dirty="0"/>
              <a:t> </a:t>
            </a:r>
            <a:r>
              <a:rPr lang="tr-TR" sz="1400" b="1" dirty="0" err="1"/>
              <a:t>and</a:t>
            </a:r>
            <a:r>
              <a:rPr lang="tr-TR" sz="1400" b="1" dirty="0"/>
              <a:t> Programs in </a:t>
            </a:r>
            <a:r>
              <a:rPr lang="tr-TR" sz="1400" b="1" dirty="0" err="1"/>
              <a:t>Canadian</a:t>
            </a:r>
            <a:r>
              <a:rPr lang="tr-TR" sz="1400" b="1" dirty="0"/>
              <a:t> </a:t>
            </a:r>
            <a:r>
              <a:rPr lang="tr-TR" sz="1400" b="1" dirty="0" err="1"/>
              <a:t>Public</a:t>
            </a:r>
            <a:r>
              <a:rPr lang="tr-TR" sz="1400" b="1" dirty="0"/>
              <a:t> Libraries” (</a:t>
            </a:r>
            <a:r>
              <a:rPr lang="tr-TR" sz="1400" b="1" dirty="0" err="1"/>
              <a:t>Godin</a:t>
            </a:r>
            <a:r>
              <a:rPr lang="tr-TR" sz="1400" b="1" dirty="0"/>
              <a:t>, 1994) adlı kılavuzu hazırlamıştır. </a:t>
            </a:r>
          </a:p>
          <a:p>
            <a:pPr marL="0" indent="0" algn="just">
              <a:buNone/>
            </a:pPr>
            <a:r>
              <a:rPr lang="tr-TR" sz="1400" b="1" dirty="0"/>
              <a:t>Belge, etnik azınlık topluluklarına hizmet eden kütüphanelere kılavuzluk edip, çok dilli dermelerin yönetimi ve geliştirilmesi için öneriler sunmakta; topluluklarla iletişim ve derme seçiminde kültürel farkındalık ve iletişim becerilerinin geliştirilmesine vurgu yapmaktadır (</a:t>
            </a:r>
            <a:r>
              <a:rPr lang="tr-TR" sz="1400" b="1" dirty="0" err="1"/>
              <a:t>Dilevko</a:t>
            </a:r>
            <a:r>
              <a:rPr lang="tr-TR" sz="1400" b="1" dirty="0"/>
              <a:t> ve Dali, 2002, </a:t>
            </a:r>
            <a:r>
              <a:rPr lang="tr-TR" sz="1400" b="1" dirty="0" err="1"/>
              <a:t>ss</a:t>
            </a:r>
            <a:r>
              <a:rPr lang="tr-TR" sz="1400" b="1" dirty="0"/>
              <a:t>. 116-118). Kılavuzun vurguladığı temel noktalar şunlardır (</a:t>
            </a:r>
            <a:r>
              <a:rPr lang="tr-TR" sz="1400" b="1" dirty="0" err="1"/>
              <a:t>Godin</a:t>
            </a:r>
            <a:r>
              <a:rPr lang="tr-TR" sz="1400" b="1" dirty="0"/>
              <a:t>, 1994):</a:t>
            </a:r>
          </a:p>
          <a:p>
            <a:pPr algn="just"/>
            <a:r>
              <a:rPr lang="tr-TR" sz="1400" b="1" dirty="0"/>
              <a:t>Kanada’nın çok kültürlü yapısına uygun dermeler oluşturmak ve topluluklarla iletişim kurmak için pratik öneriler sunar.</a:t>
            </a:r>
          </a:p>
          <a:p>
            <a:pPr algn="just"/>
            <a:r>
              <a:rPr lang="tr-TR" sz="1400" b="1" dirty="0"/>
              <a:t>Etnokültürel toplulukların demografik ve gereksinim analizlerini yaparak, hedefli derme ve hizmetlerin geliştirilmesini teşvik eder.</a:t>
            </a:r>
          </a:p>
          <a:p>
            <a:pPr algn="just"/>
            <a:r>
              <a:rPr lang="tr-TR" sz="1400" b="1" dirty="0"/>
              <a:t>Kültür ve dil farklılıklarını göz önünde bulundurarak, topluluklarla doğrudan iletişim ve </a:t>
            </a:r>
            <a:r>
              <a:rPr lang="tr-TR" sz="1400" b="1" dirty="0" err="1"/>
              <a:t>outreach</a:t>
            </a:r>
            <a:r>
              <a:rPr lang="tr-TR" sz="1400" b="1" dirty="0"/>
              <a:t> (dış erişim) çalışmaları yapılmasını önerir.</a:t>
            </a:r>
          </a:p>
          <a:p>
            <a:pPr algn="just"/>
            <a:r>
              <a:rPr lang="tr-TR" sz="1400" b="1" dirty="0"/>
              <a:t>Kültürel etkinlikler, programlar ve medya kullanımıyla topluluklara ulaşma yollarını anlatır.</a:t>
            </a:r>
          </a:p>
          <a:p>
            <a:pPr algn="just"/>
            <a:r>
              <a:rPr lang="tr-TR" sz="1400" b="1" dirty="0"/>
              <a:t>Personel eğitimi ve farkındalık artırıcı çalışmaların önemine vurgu yapar.</a:t>
            </a:r>
          </a:p>
          <a:p>
            <a:pPr algn="just"/>
            <a:r>
              <a:rPr lang="tr-TR" sz="1400" b="1" dirty="0"/>
              <a:t>Çok dilli dermelerin geliştirilmesi ve yönetimi için stratejiler, kaynaklar ve işbirliği modelleri sunar.</a:t>
            </a:r>
          </a:p>
          <a:p>
            <a:pPr algn="just"/>
            <a:r>
              <a:rPr lang="tr-TR" sz="1400" b="1" dirty="0"/>
              <a:t>Ayrıca, uluslararası örnekler ve Kanada dışındaki ülkelerin yaklaşımlarıyla karşılaştırmalar içerir.</a:t>
            </a:r>
          </a:p>
        </p:txBody>
      </p:sp>
    </p:spTree>
    <p:extLst>
      <p:ext uri="{BB962C8B-B14F-4D97-AF65-F5344CB8AC3E}">
        <p14:creationId xmlns:p14="http://schemas.microsoft.com/office/powerpoint/2010/main" val="359189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7505E-F96D-948D-3D8D-5B5EA2935DD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A6A8CB9-93D4-844F-9E97-0BCD84C0D637}"/>
              </a:ext>
            </a:extLst>
          </p:cNvPr>
          <p:cNvSpPr>
            <a:spLocks noGrp="1"/>
          </p:cNvSpPr>
          <p:nvPr>
            <p:ph type="title"/>
          </p:nvPr>
        </p:nvSpPr>
        <p:spPr>
          <a:xfrm>
            <a:off x="775658" y="44244"/>
            <a:ext cx="8596668" cy="496530"/>
          </a:xfrm>
        </p:spPr>
        <p:txBody>
          <a:bodyPr>
            <a:normAutofit/>
          </a:bodyPr>
          <a:lstStyle/>
          <a:p>
            <a:pPr algn="ctr"/>
            <a:r>
              <a:rPr lang="tr-TR" sz="2400" b="1" dirty="0"/>
              <a:t>Kanada Halk Kütüphaneleri ve Göçmen Entegrasyonu</a:t>
            </a:r>
            <a:endParaRPr lang="en-US" sz="2400" b="1" dirty="0"/>
          </a:p>
        </p:txBody>
      </p:sp>
      <p:sp>
        <p:nvSpPr>
          <p:cNvPr id="3" name="İçerik Yer Tutucusu 2">
            <a:extLst>
              <a:ext uri="{FF2B5EF4-FFF2-40B4-BE49-F238E27FC236}">
                <a16:creationId xmlns:a16="http://schemas.microsoft.com/office/drawing/2014/main" id="{3611EFE1-EBBA-B6B5-90E8-F689650EB64E}"/>
              </a:ext>
            </a:extLst>
          </p:cNvPr>
          <p:cNvSpPr>
            <a:spLocks noGrp="1"/>
          </p:cNvSpPr>
          <p:nvPr>
            <p:ph idx="1"/>
          </p:nvPr>
        </p:nvSpPr>
        <p:spPr>
          <a:xfrm>
            <a:off x="649891" y="634179"/>
            <a:ext cx="9438005" cy="5594556"/>
          </a:xfrm>
        </p:spPr>
        <p:txBody>
          <a:bodyPr>
            <a:noAutofit/>
          </a:bodyPr>
          <a:lstStyle/>
          <a:p>
            <a:pPr marL="0" indent="0" algn="just">
              <a:buNone/>
            </a:pPr>
            <a:r>
              <a:rPr lang="tr-TR" sz="1500" b="1" dirty="0"/>
              <a:t>Kanada’da halk kütüphaneleri, yeni gelenlerin Kanada toplumuna uyum sağlamalarına yardımcı olmaktadır.  Barınma, istihdam ve dil programları gibi temel kaynaklar sağlar ve sosyalleşme ve kültürel değişim için güvenli alanlar sunar. </a:t>
            </a:r>
          </a:p>
          <a:p>
            <a:pPr marL="0" indent="0" algn="just">
              <a:buNone/>
            </a:pPr>
            <a:r>
              <a:rPr lang="tr-TR" sz="1500" b="1" u="sng" dirty="0"/>
              <a:t>Temel Girişimler ve Hizmetler, aşağıdaki gibidir:</a:t>
            </a:r>
          </a:p>
          <a:p>
            <a:pPr algn="just"/>
            <a:r>
              <a:rPr lang="tr-TR" sz="1500" b="1" u="sng" dirty="0"/>
              <a:t>Kayıt ve Programlar</a:t>
            </a:r>
            <a:r>
              <a:rPr lang="tr-TR" sz="1500" b="1" dirty="0"/>
              <a:t>: Örneğin, Toronto Halk Kütüphanesi (TPL), yeni gelenler için tek bir günde 100'den fazla yeni kütüphane kartı kaydetmiş ve 2021 yılında çeşitli programlar aracılığıyla yaklaşık 40.000 yeni gelene hizmet vermiştir.</a:t>
            </a:r>
          </a:p>
          <a:p>
            <a:pPr algn="just"/>
            <a:r>
              <a:rPr lang="tr-TR" sz="1500" b="1" u="sng" dirty="0"/>
              <a:t>Personel Eğitimi</a:t>
            </a:r>
            <a:r>
              <a:rPr lang="tr-TR" sz="1500" b="1" dirty="0"/>
              <a:t>: Kütüphaneler, mülteciler ve sığınmacılar da dahil olmak üzere karmaşık gereksinimlere duyarlı bir şekilde hizmet vermek için personel eğitimine öncelik verir.</a:t>
            </a:r>
          </a:p>
          <a:p>
            <a:pPr algn="just"/>
            <a:r>
              <a:rPr lang="tr-TR" sz="1500" b="1" u="sng" dirty="0"/>
              <a:t>Bilgi Erişimi ve Sosyal Bağlantı</a:t>
            </a:r>
            <a:r>
              <a:rPr lang="tr-TR" sz="1500" b="1" dirty="0"/>
              <a:t>: Kütüphaneler, göçmenlerin Kanada geleneklerini, dil becerilerini öğrenmelerine ve özgeçmiş oluşturmalarına destek olarak sosyal soyutlanmayı azaltmaya yardımcı olur. Ağ oluşturmayı ve kültürel anlayışı kolaylaştırır (</a:t>
            </a:r>
            <a:r>
              <a:rPr lang="tr-TR" sz="1500" b="1" dirty="0" err="1"/>
              <a:t>Jose</a:t>
            </a:r>
            <a:r>
              <a:rPr lang="tr-TR" sz="1500" b="1" dirty="0"/>
              <a:t>, 2023). </a:t>
            </a:r>
          </a:p>
          <a:p>
            <a:pPr algn="just"/>
            <a:r>
              <a:rPr lang="tr-TR" sz="1500" b="1" u="sng" dirty="0"/>
              <a:t>Kültürel ve Toplumsal Etkinlikler</a:t>
            </a:r>
            <a:r>
              <a:rPr lang="tr-TR" sz="1500" b="1" dirty="0"/>
              <a:t>: Kütüphaneler, Asya festivalleri veya Sih Miras Ayı etkinlikleri gibi kültürel kutlamalar düzenler ve topluluk anılarını dijitalleştirir (Sih Miras Ayı Kanada'da her yıl kutlanan bir anma ayıdır; Sih topluluğunun Sih sanatının, kültürünün ve mirasının kutlanmasıdır. Kanada hükümeti tarafından resmi olarak tanınmıştır, Nisan ayında kutlanır). Ayrıca kültürel alışverişi teşvik etmek için müzik aletleri, spor malzemeleri ve film yapım ekipmanları ödünç verirler. Aidiyet ve topluluk duygusunu besler, yeni gelenlerin kültürel kimliklerini koruyarak Kanada toplumunu gözlemlemelerine ve kademeli olarak katılmalarına yardımcı olurlar.</a:t>
            </a:r>
          </a:p>
        </p:txBody>
      </p:sp>
    </p:spTree>
    <p:extLst>
      <p:ext uri="{BB962C8B-B14F-4D97-AF65-F5344CB8AC3E}">
        <p14:creationId xmlns:p14="http://schemas.microsoft.com/office/powerpoint/2010/main" val="323884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0FF2E-8883-7F01-7AB6-1E058AF39C8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7CB0306-5C0B-6E6D-6D99-0553A18CF0C7}"/>
              </a:ext>
            </a:extLst>
          </p:cNvPr>
          <p:cNvSpPr>
            <a:spLocks noGrp="1"/>
          </p:cNvSpPr>
          <p:nvPr>
            <p:ph type="title"/>
          </p:nvPr>
        </p:nvSpPr>
        <p:spPr>
          <a:xfrm>
            <a:off x="775658" y="44244"/>
            <a:ext cx="8596668" cy="496530"/>
          </a:xfrm>
        </p:spPr>
        <p:txBody>
          <a:bodyPr>
            <a:normAutofit/>
          </a:bodyPr>
          <a:lstStyle/>
          <a:p>
            <a:pPr algn="ctr"/>
            <a:r>
              <a:rPr lang="tr-TR" sz="2400" b="1" dirty="0"/>
              <a:t>Kanada Halk Kütüphaneleri ve Göçmen Entegrasyonu</a:t>
            </a:r>
            <a:endParaRPr lang="en-US" sz="2400" b="1" dirty="0"/>
          </a:p>
        </p:txBody>
      </p:sp>
      <p:sp>
        <p:nvSpPr>
          <p:cNvPr id="3" name="İçerik Yer Tutucusu 2">
            <a:extLst>
              <a:ext uri="{FF2B5EF4-FFF2-40B4-BE49-F238E27FC236}">
                <a16:creationId xmlns:a16="http://schemas.microsoft.com/office/drawing/2014/main" id="{17D96928-E2AE-D003-F394-876B2319D13F}"/>
              </a:ext>
            </a:extLst>
          </p:cNvPr>
          <p:cNvSpPr>
            <a:spLocks noGrp="1"/>
          </p:cNvSpPr>
          <p:nvPr>
            <p:ph idx="1"/>
          </p:nvPr>
        </p:nvSpPr>
        <p:spPr>
          <a:xfrm>
            <a:off x="649891" y="634180"/>
            <a:ext cx="9438005" cy="865240"/>
          </a:xfrm>
        </p:spPr>
        <p:txBody>
          <a:bodyPr>
            <a:noAutofit/>
          </a:bodyPr>
          <a:lstStyle/>
          <a:p>
            <a:pPr marL="0" indent="0" algn="just">
              <a:buNone/>
            </a:pPr>
            <a:r>
              <a:rPr lang="tr-TR" sz="1400" b="1" u="sng" dirty="0"/>
              <a:t>Genel Olarak</a:t>
            </a:r>
            <a:r>
              <a:rPr lang="tr-TR" sz="1400" b="1" dirty="0"/>
              <a:t>: Kanada halk kütüphaneleri, erişilebilir kaynaklar, kültürel programlar, dijital katılım ve topluluk katılımı yoluyla göçmen entegrasyonunu destekleyen, sosyal uyum ve katılımın teşvik edilmesinde önemli bir rol oynayan önemli kurumlardır (</a:t>
            </a:r>
            <a:r>
              <a:rPr lang="tr-TR" sz="1400" b="1" dirty="0" err="1"/>
              <a:t>Jose</a:t>
            </a:r>
            <a:r>
              <a:rPr lang="tr-TR" sz="1400" b="1" dirty="0"/>
              <a:t>, 2023). </a:t>
            </a:r>
          </a:p>
        </p:txBody>
      </p:sp>
      <p:pic>
        <p:nvPicPr>
          <p:cNvPr id="4" name="Resim 3">
            <a:extLst>
              <a:ext uri="{FF2B5EF4-FFF2-40B4-BE49-F238E27FC236}">
                <a16:creationId xmlns:a16="http://schemas.microsoft.com/office/drawing/2014/main" id="{23FE66F7-201F-ADC5-BAF2-DF6746F633C5}"/>
              </a:ext>
            </a:extLst>
          </p:cNvPr>
          <p:cNvPicPr>
            <a:picLocks noChangeAspect="1"/>
          </p:cNvPicPr>
          <p:nvPr/>
        </p:nvPicPr>
        <p:blipFill>
          <a:blip r:embed="rId2"/>
          <a:stretch>
            <a:fillRect/>
          </a:stretch>
        </p:blipFill>
        <p:spPr>
          <a:xfrm>
            <a:off x="1047135" y="1548579"/>
            <a:ext cx="8377084" cy="4355691"/>
          </a:xfrm>
          <a:prstGeom prst="rect">
            <a:avLst/>
          </a:prstGeom>
        </p:spPr>
      </p:pic>
      <p:sp>
        <p:nvSpPr>
          <p:cNvPr id="6" name="Metin kutusu 5">
            <a:extLst>
              <a:ext uri="{FF2B5EF4-FFF2-40B4-BE49-F238E27FC236}">
                <a16:creationId xmlns:a16="http://schemas.microsoft.com/office/drawing/2014/main" id="{F8B9582A-6D0C-BB27-B0BA-E631536E6EFB}"/>
              </a:ext>
            </a:extLst>
          </p:cNvPr>
          <p:cNvSpPr txBox="1"/>
          <p:nvPr/>
        </p:nvSpPr>
        <p:spPr>
          <a:xfrm>
            <a:off x="1189703" y="5997903"/>
            <a:ext cx="7929716" cy="276999"/>
          </a:xfrm>
          <a:prstGeom prst="rect">
            <a:avLst/>
          </a:prstGeom>
          <a:noFill/>
        </p:spPr>
        <p:txBody>
          <a:bodyPr wrap="square">
            <a:spAutoFit/>
          </a:bodyPr>
          <a:lstStyle/>
          <a:p>
            <a:r>
              <a:rPr lang="en-US" sz="1200" b="1" dirty="0"/>
              <a:t>Free books and digital services in public libraries help newcomers, job seekers, and students </a:t>
            </a:r>
            <a:r>
              <a:rPr lang="tr-TR" sz="1200" b="1" dirty="0"/>
              <a:t>(</a:t>
            </a:r>
            <a:r>
              <a:rPr lang="tr-TR" sz="1200" b="1" dirty="0" err="1"/>
              <a:t>Jose</a:t>
            </a:r>
            <a:r>
              <a:rPr lang="tr-TR" sz="1200" b="1" dirty="0"/>
              <a:t>, 2023). </a:t>
            </a:r>
          </a:p>
        </p:txBody>
      </p:sp>
    </p:spTree>
    <p:extLst>
      <p:ext uri="{BB962C8B-B14F-4D97-AF65-F5344CB8AC3E}">
        <p14:creationId xmlns:p14="http://schemas.microsoft.com/office/powerpoint/2010/main" val="4096859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7C352-FD31-979A-99A9-8D0930CCF14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A660A9F-46ED-3873-A0F2-B5C77F64735F}"/>
              </a:ext>
            </a:extLst>
          </p:cNvPr>
          <p:cNvSpPr>
            <a:spLocks noGrp="1"/>
          </p:cNvSpPr>
          <p:nvPr>
            <p:ph type="title"/>
          </p:nvPr>
        </p:nvSpPr>
        <p:spPr>
          <a:xfrm>
            <a:off x="775658" y="44244"/>
            <a:ext cx="8596668" cy="806246"/>
          </a:xfrm>
        </p:spPr>
        <p:txBody>
          <a:bodyPr>
            <a:normAutofit fontScale="90000"/>
          </a:bodyPr>
          <a:lstStyle/>
          <a:p>
            <a:pPr algn="ctr"/>
            <a:r>
              <a:rPr lang="tr-TR" sz="2400" b="1" dirty="0"/>
              <a:t>Kanada ve Diğer Ülkelerin Çok Kültürlü Kütüphane Hizmetleri Yaklaşımları Karşılaştırması</a:t>
            </a:r>
            <a:endParaRPr lang="en-US" sz="2400" b="1" dirty="0"/>
          </a:p>
        </p:txBody>
      </p:sp>
      <p:graphicFrame>
        <p:nvGraphicFramePr>
          <p:cNvPr id="4" name="İçerik Yer Tutucusu 3">
            <a:extLst>
              <a:ext uri="{FF2B5EF4-FFF2-40B4-BE49-F238E27FC236}">
                <a16:creationId xmlns:a16="http://schemas.microsoft.com/office/drawing/2014/main" id="{E5BF0E41-7F4F-4385-66A9-FA1FC7712F03}"/>
              </a:ext>
            </a:extLst>
          </p:cNvPr>
          <p:cNvGraphicFramePr>
            <a:graphicFrameLocks noGrp="1"/>
          </p:cNvGraphicFramePr>
          <p:nvPr>
            <p:ph idx="1"/>
            <p:extLst>
              <p:ext uri="{D42A27DB-BD31-4B8C-83A1-F6EECF244321}">
                <p14:modId xmlns:p14="http://schemas.microsoft.com/office/powerpoint/2010/main" val="1750204846"/>
              </p:ext>
            </p:extLst>
          </p:nvPr>
        </p:nvGraphicFramePr>
        <p:xfrm>
          <a:off x="869592" y="1103619"/>
          <a:ext cx="8596312" cy="442468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4190616571"/>
                    </a:ext>
                  </a:extLst>
                </a:gridCol>
                <a:gridCol w="2149078">
                  <a:extLst>
                    <a:ext uri="{9D8B030D-6E8A-4147-A177-3AD203B41FA5}">
                      <a16:colId xmlns:a16="http://schemas.microsoft.com/office/drawing/2014/main" val="3060603784"/>
                    </a:ext>
                  </a:extLst>
                </a:gridCol>
                <a:gridCol w="2149078">
                  <a:extLst>
                    <a:ext uri="{9D8B030D-6E8A-4147-A177-3AD203B41FA5}">
                      <a16:colId xmlns:a16="http://schemas.microsoft.com/office/drawing/2014/main" val="4110317932"/>
                    </a:ext>
                  </a:extLst>
                </a:gridCol>
                <a:gridCol w="2149078">
                  <a:extLst>
                    <a:ext uri="{9D8B030D-6E8A-4147-A177-3AD203B41FA5}">
                      <a16:colId xmlns:a16="http://schemas.microsoft.com/office/drawing/2014/main" val="263577001"/>
                    </a:ext>
                  </a:extLst>
                </a:gridCol>
              </a:tblGrid>
              <a:tr h="370840">
                <a:tc>
                  <a:txBody>
                    <a:bodyPr/>
                    <a:lstStyle/>
                    <a:p>
                      <a:r>
                        <a:rPr lang="tr-TR" sz="1100" b="1" dirty="0"/>
                        <a:t>Konu	</a:t>
                      </a:r>
                    </a:p>
                  </a:txBody>
                  <a:tcPr/>
                </a:tc>
                <a:tc>
                  <a:txBody>
                    <a:bodyPr/>
                    <a:lstStyle/>
                    <a:p>
                      <a:r>
                        <a:rPr lang="tr-TR" sz="1100" b="1" dirty="0"/>
                        <a:t>Kanada Yaklaşımı	</a:t>
                      </a:r>
                    </a:p>
                  </a:txBody>
                  <a:tcPr/>
                </a:tc>
                <a:tc>
                  <a:txBody>
                    <a:bodyPr/>
                    <a:lstStyle/>
                    <a:p>
                      <a:r>
                        <a:rPr lang="tr-TR" sz="1100" b="1" dirty="0"/>
                        <a:t>Diğer Ülkelerin Yaklaşımları	</a:t>
                      </a:r>
                    </a:p>
                  </a:txBody>
                  <a:tcPr/>
                </a:tc>
                <a:tc>
                  <a:txBody>
                    <a:bodyPr/>
                    <a:lstStyle/>
                    <a:p>
                      <a:r>
                        <a:rPr lang="tr-TR" sz="1100" b="1" dirty="0"/>
                        <a:t>	Açıklama</a:t>
                      </a:r>
                    </a:p>
                  </a:txBody>
                  <a:tcPr/>
                </a:tc>
                <a:extLst>
                  <a:ext uri="{0D108BD9-81ED-4DB2-BD59-A6C34878D82A}">
                    <a16:rowId xmlns:a16="http://schemas.microsoft.com/office/drawing/2014/main" val="352858779"/>
                  </a:ext>
                </a:extLst>
              </a:tr>
              <a:tr h="370840">
                <a:tc>
                  <a:txBody>
                    <a:bodyPr/>
                    <a:lstStyle/>
                    <a:p>
                      <a:r>
                        <a:rPr lang="tr-TR" sz="1100" b="1" dirty="0"/>
                        <a:t>Politika ve Kılavuzluk	</a:t>
                      </a:r>
                    </a:p>
                  </a:txBody>
                  <a:tcPr/>
                </a:tc>
                <a:tc>
                  <a:txBody>
                    <a:bodyPr/>
                    <a:lstStyle/>
                    <a:p>
                      <a:r>
                        <a:rPr lang="tr-TR" sz="1100" b="1" dirty="0"/>
                        <a:t>Kanada’da federal ve eyalet düzeyinde resmi politikalar ve kılavuzlar (</a:t>
                      </a:r>
                      <a:r>
                        <a:rPr lang="tr-TR" sz="1100" b="1" dirty="0" err="1"/>
                        <a:t>örn</a:t>
                      </a:r>
                      <a:r>
                        <a:rPr lang="tr-TR" sz="1100" b="1" dirty="0"/>
                        <a:t>. Kanada Çok Kültürlülük Politikası) bulunur.</a:t>
                      </a:r>
                    </a:p>
                  </a:txBody>
                  <a:tcPr/>
                </a:tc>
                <a:tc>
                  <a:txBody>
                    <a:bodyPr/>
                    <a:lstStyle/>
                    <a:p>
                      <a:r>
                        <a:rPr lang="tr-TR" sz="1100" b="1" dirty="0"/>
                        <a:t>ABD, Avustralya, İngiltere gibi ülkelerde de resmi politikalar ve uluslararası standartlar mevcuttur. Örneğin, ABD’de Amerikan Kütüphane Birliği’nin yönergeleri ve Avustralya’da devlet destekli standartlar vardır.</a:t>
                      </a:r>
                    </a:p>
                  </a:txBody>
                  <a:tcPr/>
                </a:tc>
                <a:tc>
                  <a:txBody>
                    <a:bodyPr/>
                    <a:lstStyle/>
                    <a:p>
                      <a:r>
                        <a:rPr lang="tr-TR" sz="1100" b="1" dirty="0"/>
                        <a:t>Her ülkenin kendi kültürel ve politik bağlamına uygun, belirli kılavuzlar ve standartlar geliştirilmiştir.</a:t>
                      </a:r>
                    </a:p>
                  </a:txBody>
                  <a:tcPr/>
                </a:tc>
                <a:extLst>
                  <a:ext uri="{0D108BD9-81ED-4DB2-BD59-A6C34878D82A}">
                    <a16:rowId xmlns:a16="http://schemas.microsoft.com/office/drawing/2014/main" val="277506013"/>
                  </a:ext>
                </a:extLst>
              </a:tr>
              <a:tr h="370840">
                <a:tc>
                  <a:txBody>
                    <a:bodyPr/>
                    <a:lstStyle/>
                    <a:p>
                      <a:r>
                        <a:rPr lang="tr-TR" sz="1100" b="1" dirty="0"/>
                        <a:t>Kapsam ve Uygulama	</a:t>
                      </a:r>
                    </a:p>
                  </a:txBody>
                  <a:tcPr/>
                </a:tc>
                <a:tc>
                  <a:txBody>
                    <a:bodyPr/>
                    <a:lstStyle/>
                    <a:p>
                      <a:r>
                        <a:rPr lang="tr-TR" sz="1100" b="1" dirty="0"/>
                        <a:t>Kanada’da toplulukların dil ve kültürlerine uygun dermeler ve hizmetler geliştirilir, topluluklarla doğrudan iletişim ve işbirliği teşvik edilir.</a:t>
                      </a:r>
                    </a:p>
                  </a:txBody>
                  <a:tcPr/>
                </a:tc>
                <a:tc>
                  <a:txBody>
                    <a:bodyPr/>
                    <a:lstStyle/>
                    <a:p>
                      <a:r>
                        <a:rPr lang="tr-TR" sz="1100" b="1" dirty="0"/>
                        <a:t>Avustralya, Birleşik Krallık ve Almanya gibi ülkeler de topluluk temelli hizmetler ve çok kültürlü programlara önem verir.	</a:t>
                      </a:r>
                    </a:p>
                  </a:txBody>
                  <a:tcPr/>
                </a:tc>
                <a:tc>
                  <a:txBody>
                    <a:bodyPr/>
                    <a:lstStyle/>
                    <a:p>
                      <a:r>
                        <a:rPr lang="tr-TR" sz="1100" b="1" dirty="0"/>
                        <a:t>Bu ülkelerde de topluluk katılımı ve yerel gereksinimlere göre hizmet geliştirme ön plandadır.</a:t>
                      </a:r>
                    </a:p>
                  </a:txBody>
                  <a:tcPr/>
                </a:tc>
                <a:extLst>
                  <a:ext uri="{0D108BD9-81ED-4DB2-BD59-A6C34878D82A}">
                    <a16:rowId xmlns:a16="http://schemas.microsoft.com/office/drawing/2014/main" val="2596894961"/>
                  </a:ext>
                </a:extLst>
              </a:tr>
              <a:tr h="370840">
                <a:tc>
                  <a:txBody>
                    <a:bodyPr/>
                    <a:lstStyle/>
                    <a:p>
                      <a:r>
                        <a:rPr lang="tr-TR" sz="1100" b="1" dirty="0"/>
                        <a:t>Dil ve Dermeler	</a:t>
                      </a:r>
                    </a:p>
                  </a:txBody>
                  <a:tcPr/>
                </a:tc>
                <a:tc>
                  <a:txBody>
                    <a:bodyPr/>
                    <a:lstStyle/>
                    <a:p>
                      <a:r>
                        <a:rPr lang="tr-TR" sz="1100" b="1" dirty="0"/>
                        <a:t>Kanada, çok dilli dermeler ve çok kültürlü materyal erişimini destekler.</a:t>
                      </a:r>
                    </a:p>
                  </a:txBody>
                  <a:tcPr/>
                </a:tc>
                <a:tc>
                  <a:txBody>
                    <a:bodyPr/>
                    <a:lstStyle/>
                    <a:p>
                      <a:r>
                        <a:rPr lang="tr-TR" sz="1100" b="1" dirty="0"/>
                        <a:t>Avustralya ve Hollanda gibi ülkelerde de çok dilli dermeler ve dilsel çeşitlilik ön plandadır.</a:t>
                      </a:r>
                    </a:p>
                  </a:txBody>
                  <a:tcPr/>
                </a:tc>
                <a:tc>
                  <a:txBody>
                    <a:bodyPr/>
                    <a:lstStyle/>
                    <a:p>
                      <a:r>
                        <a:rPr lang="tr-TR" sz="1100" b="1" dirty="0"/>
                        <a:t>Bu ülkelerde de dermelerin çeşitliliği ve erişilebilirliği önemli bir politikadır.</a:t>
                      </a:r>
                    </a:p>
                  </a:txBody>
                  <a:tcPr/>
                </a:tc>
                <a:extLst>
                  <a:ext uri="{0D108BD9-81ED-4DB2-BD59-A6C34878D82A}">
                    <a16:rowId xmlns:a16="http://schemas.microsoft.com/office/drawing/2014/main" val="959161553"/>
                  </a:ext>
                </a:extLst>
              </a:tr>
              <a:tr h="370840">
                <a:tc>
                  <a:txBody>
                    <a:bodyPr/>
                    <a:lstStyle/>
                    <a:p>
                      <a:r>
                        <a:rPr lang="tr-TR" sz="1100" b="1" dirty="0"/>
                        <a:t>Personel Eğitimi ve Farkındalık	</a:t>
                      </a:r>
                    </a:p>
                  </a:txBody>
                  <a:tcPr/>
                </a:tc>
                <a:tc>
                  <a:txBody>
                    <a:bodyPr/>
                    <a:lstStyle/>
                    <a:p>
                      <a:r>
                        <a:rPr lang="tr-TR" sz="1100" b="1" dirty="0"/>
                        <a:t>Kanada’da personel eğitimleri, kültürel farkındalık ve iletişim becerileri üzerine odaklanır.</a:t>
                      </a:r>
                    </a:p>
                  </a:txBody>
                  <a:tcPr/>
                </a:tc>
                <a:tc>
                  <a:txBody>
                    <a:bodyPr/>
                    <a:lstStyle/>
                    <a:p>
                      <a:r>
                        <a:rPr lang="tr-TR" sz="1100" b="1" dirty="0"/>
                        <a:t>İngiltere ve Almanya’da da personel için kültürlerarası iletişim ve çeşitlilik eğitimi zorunludur veya teşvik edilir.</a:t>
                      </a:r>
                    </a:p>
                  </a:txBody>
                  <a:tcPr/>
                </a:tc>
                <a:tc>
                  <a:txBody>
                    <a:bodyPr/>
                    <a:lstStyle/>
                    <a:p>
                      <a:r>
                        <a:rPr lang="tr-TR" sz="1100" b="1" dirty="0"/>
                        <a:t>Personel eğitimleri, hizmet kalitesini artırmak ve kültürel duyarlılığı geliştirmek amacıyla yaygındır.</a:t>
                      </a:r>
                    </a:p>
                  </a:txBody>
                  <a:tcPr/>
                </a:tc>
                <a:extLst>
                  <a:ext uri="{0D108BD9-81ED-4DB2-BD59-A6C34878D82A}">
                    <a16:rowId xmlns:a16="http://schemas.microsoft.com/office/drawing/2014/main" val="4107597674"/>
                  </a:ext>
                </a:extLst>
              </a:tr>
            </a:tbl>
          </a:graphicData>
        </a:graphic>
      </p:graphicFrame>
      <p:sp>
        <p:nvSpPr>
          <p:cNvPr id="6" name="Metin kutusu 5">
            <a:extLst>
              <a:ext uri="{FF2B5EF4-FFF2-40B4-BE49-F238E27FC236}">
                <a16:creationId xmlns:a16="http://schemas.microsoft.com/office/drawing/2014/main" id="{14AF1247-F856-7822-5C9F-18430ECAAE4A}"/>
              </a:ext>
            </a:extLst>
          </p:cNvPr>
          <p:cNvSpPr txBox="1"/>
          <p:nvPr/>
        </p:nvSpPr>
        <p:spPr>
          <a:xfrm>
            <a:off x="1917291" y="5658317"/>
            <a:ext cx="7069394" cy="246221"/>
          </a:xfrm>
          <a:prstGeom prst="rect">
            <a:avLst/>
          </a:prstGeom>
          <a:noFill/>
        </p:spPr>
        <p:txBody>
          <a:bodyPr wrap="square">
            <a:spAutoFit/>
          </a:bodyPr>
          <a:lstStyle/>
          <a:p>
            <a:r>
              <a:rPr lang="en-US" sz="1000" b="1" dirty="0"/>
              <a:t>A World of İnformation: Creating multicultural collections and programs in Canadian public libraries</a:t>
            </a:r>
            <a:r>
              <a:rPr lang="tr-TR" sz="1000" b="1" dirty="0"/>
              <a:t> (</a:t>
            </a:r>
            <a:r>
              <a:rPr lang="tr-TR" sz="1000" b="1" dirty="0" err="1"/>
              <a:t>Godin</a:t>
            </a:r>
            <a:r>
              <a:rPr lang="tr-TR" sz="1000" b="1" dirty="0"/>
              <a:t>, 1994).</a:t>
            </a:r>
          </a:p>
        </p:txBody>
      </p:sp>
    </p:spTree>
    <p:extLst>
      <p:ext uri="{BB962C8B-B14F-4D97-AF65-F5344CB8AC3E}">
        <p14:creationId xmlns:p14="http://schemas.microsoft.com/office/powerpoint/2010/main" val="127770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D02D-42F7-5BB4-CA54-818BA6F51DA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760A921-4606-783D-C728-59C57E405C0C}"/>
              </a:ext>
            </a:extLst>
          </p:cNvPr>
          <p:cNvSpPr>
            <a:spLocks noGrp="1"/>
          </p:cNvSpPr>
          <p:nvPr>
            <p:ph type="title"/>
          </p:nvPr>
        </p:nvSpPr>
        <p:spPr>
          <a:xfrm>
            <a:off x="775658" y="44244"/>
            <a:ext cx="8596668" cy="806246"/>
          </a:xfrm>
        </p:spPr>
        <p:txBody>
          <a:bodyPr>
            <a:normAutofit fontScale="90000"/>
          </a:bodyPr>
          <a:lstStyle/>
          <a:p>
            <a:pPr algn="ctr"/>
            <a:r>
              <a:rPr lang="tr-TR" sz="2400" b="1" dirty="0"/>
              <a:t>Kanada ve Diğer Ülkelerin Çok Kültürlü Kütüphane Hizmetleri Yaklaşımları Karşılaştırması</a:t>
            </a:r>
            <a:endParaRPr lang="en-US" sz="2400" b="1" dirty="0"/>
          </a:p>
        </p:txBody>
      </p:sp>
      <p:graphicFrame>
        <p:nvGraphicFramePr>
          <p:cNvPr id="4" name="İçerik Yer Tutucusu 3">
            <a:extLst>
              <a:ext uri="{FF2B5EF4-FFF2-40B4-BE49-F238E27FC236}">
                <a16:creationId xmlns:a16="http://schemas.microsoft.com/office/drawing/2014/main" id="{04B97858-793B-5B06-DD21-2AF1399365DF}"/>
              </a:ext>
            </a:extLst>
          </p:cNvPr>
          <p:cNvGraphicFramePr>
            <a:graphicFrameLocks noGrp="1"/>
          </p:cNvGraphicFramePr>
          <p:nvPr>
            <p:ph idx="1"/>
            <p:extLst>
              <p:ext uri="{D42A27DB-BD31-4B8C-83A1-F6EECF244321}">
                <p14:modId xmlns:p14="http://schemas.microsoft.com/office/powerpoint/2010/main" val="1675186126"/>
              </p:ext>
            </p:extLst>
          </p:nvPr>
        </p:nvGraphicFramePr>
        <p:xfrm>
          <a:off x="869592" y="1103619"/>
          <a:ext cx="8596312" cy="223012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4190616571"/>
                    </a:ext>
                  </a:extLst>
                </a:gridCol>
                <a:gridCol w="2149078">
                  <a:extLst>
                    <a:ext uri="{9D8B030D-6E8A-4147-A177-3AD203B41FA5}">
                      <a16:colId xmlns:a16="http://schemas.microsoft.com/office/drawing/2014/main" val="3060603784"/>
                    </a:ext>
                  </a:extLst>
                </a:gridCol>
                <a:gridCol w="2149078">
                  <a:extLst>
                    <a:ext uri="{9D8B030D-6E8A-4147-A177-3AD203B41FA5}">
                      <a16:colId xmlns:a16="http://schemas.microsoft.com/office/drawing/2014/main" val="4110317932"/>
                    </a:ext>
                  </a:extLst>
                </a:gridCol>
                <a:gridCol w="2149078">
                  <a:extLst>
                    <a:ext uri="{9D8B030D-6E8A-4147-A177-3AD203B41FA5}">
                      <a16:colId xmlns:a16="http://schemas.microsoft.com/office/drawing/2014/main" val="263577001"/>
                    </a:ext>
                  </a:extLst>
                </a:gridCol>
              </a:tblGrid>
              <a:tr h="370840">
                <a:tc>
                  <a:txBody>
                    <a:bodyPr/>
                    <a:lstStyle/>
                    <a:p>
                      <a:r>
                        <a:rPr lang="tr-TR" sz="1100" b="1" dirty="0"/>
                        <a:t>Konu	</a:t>
                      </a:r>
                    </a:p>
                  </a:txBody>
                  <a:tcPr/>
                </a:tc>
                <a:tc>
                  <a:txBody>
                    <a:bodyPr/>
                    <a:lstStyle/>
                    <a:p>
                      <a:r>
                        <a:rPr lang="tr-TR" sz="1100" b="1" dirty="0"/>
                        <a:t>Kanada Yaklaşımı	</a:t>
                      </a:r>
                    </a:p>
                  </a:txBody>
                  <a:tcPr/>
                </a:tc>
                <a:tc>
                  <a:txBody>
                    <a:bodyPr/>
                    <a:lstStyle/>
                    <a:p>
                      <a:r>
                        <a:rPr lang="tr-TR" sz="1100" b="1" dirty="0"/>
                        <a:t>Diğer Ülkelerin Yaklaşımları	</a:t>
                      </a:r>
                    </a:p>
                  </a:txBody>
                  <a:tcPr/>
                </a:tc>
                <a:tc>
                  <a:txBody>
                    <a:bodyPr/>
                    <a:lstStyle/>
                    <a:p>
                      <a:r>
                        <a:rPr lang="tr-TR" sz="1100" b="1" dirty="0"/>
                        <a:t>	Açıklama</a:t>
                      </a:r>
                    </a:p>
                  </a:txBody>
                  <a:tcPr/>
                </a:tc>
                <a:extLst>
                  <a:ext uri="{0D108BD9-81ED-4DB2-BD59-A6C34878D82A}">
                    <a16:rowId xmlns:a16="http://schemas.microsoft.com/office/drawing/2014/main" val="352858779"/>
                  </a:ext>
                </a:extLst>
              </a:tr>
              <a:tr h="370840">
                <a:tc>
                  <a:txBody>
                    <a:bodyPr/>
                    <a:lstStyle/>
                    <a:p>
                      <a:r>
                        <a:rPr lang="tr-TR" sz="1100" b="1" dirty="0"/>
                        <a:t>Topluluk Katılımı</a:t>
                      </a:r>
                    </a:p>
                  </a:txBody>
                  <a:tcPr/>
                </a:tc>
                <a:tc>
                  <a:txBody>
                    <a:bodyPr/>
                    <a:lstStyle/>
                    <a:p>
                      <a:r>
                        <a:rPr lang="tr-TR" sz="1100" b="1" dirty="0"/>
                        <a:t>Kanada’da doğrudan topluluklar ve temsilcileriyle işbirliği yaygındır; etkinlikler, programlar ve medya kullanımıyla ulaşım sağlanır.</a:t>
                      </a:r>
                    </a:p>
                  </a:txBody>
                  <a:tcPr/>
                </a:tc>
                <a:tc>
                  <a:txBody>
                    <a:bodyPr/>
                    <a:lstStyle/>
                    <a:p>
                      <a:r>
                        <a:rPr lang="tr-TR" sz="1100" b="1" dirty="0"/>
                        <a:t>Avustralya, İngiltere, İsveç gibi ülkelerde de topluluk katılımı ve ortak projeler teşvik edilir.</a:t>
                      </a:r>
                    </a:p>
                  </a:txBody>
                  <a:tcPr/>
                </a:tc>
                <a:tc>
                  <a:txBody>
                    <a:bodyPr/>
                    <a:lstStyle/>
                    <a:p>
                      <a:r>
                        <a:rPr lang="tr-TR" sz="1100" b="1" dirty="0"/>
                        <a:t>Bu ülkelerde de toplulukların gereksinimlerinin belirlenmesi ve katılımın sağlanması temel yaklaşımdır.</a:t>
                      </a:r>
                    </a:p>
                  </a:txBody>
                  <a:tcPr/>
                </a:tc>
                <a:extLst>
                  <a:ext uri="{0D108BD9-81ED-4DB2-BD59-A6C34878D82A}">
                    <a16:rowId xmlns:a16="http://schemas.microsoft.com/office/drawing/2014/main" val="277506013"/>
                  </a:ext>
                </a:extLst>
              </a:tr>
              <a:tr h="370840">
                <a:tc>
                  <a:txBody>
                    <a:bodyPr/>
                    <a:lstStyle/>
                    <a:p>
                      <a:r>
                        <a:rPr lang="tr-TR" sz="1100" b="1" dirty="0"/>
                        <a:t>Medya ve Tanıtım	</a:t>
                      </a:r>
                    </a:p>
                  </a:txBody>
                  <a:tcPr/>
                </a:tc>
                <a:tc>
                  <a:txBody>
                    <a:bodyPr/>
                    <a:lstStyle/>
                    <a:p>
                      <a:r>
                        <a:rPr lang="tr-TR" sz="1100" b="1" dirty="0"/>
                        <a:t>Kanada’da etnik medya ve yerel etkinlikler aracılığıyla tanıtım yapılır; televizyon, radyo ve gazeteler önemli araçlardır.</a:t>
                      </a:r>
                    </a:p>
                  </a:txBody>
                  <a:tcPr/>
                </a:tc>
                <a:tc>
                  <a:txBody>
                    <a:bodyPr/>
                    <a:lstStyle/>
                    <a:p>
                      <a:r>
                        <a:rPr lang="tr-TR" sz="1100" b="1" dirty="0"/>
                        <a:t>ABD ve Hollanda gibi ülkelerde de etnik medya ve topluluk bazlı iletişim stratejileri kullanılır.	</a:t>
                      </a:r>
                    </a:p>
                  </a:txBody>
                  <a:tcPr/>
                </a:tc>
                <a:tc>
                  <a:txBody>
                    <a:bodyPr/>
                    <a:lstStyle/>
                    <a:p>
                      <a:r>
                        <a:rPr lang="tr-TR" sz="1100" b="1" dirty="0"/>
                        <a:t>Bu ülkelerde de medya, hizmetlerin tanıtımı ve farkındalık yaratmada önemli rol oynar.</a:t>
                      </a:r>
                    </a:p>
                  </a:txBody>
                  <a:tcPr/>
                </a:tc>
                <a:extLst>
                  <a:ext uri="{0D108BD9-81ED-4DB2-BD59-A6C34878D82A}">
                    <a16:rowId xmlns:a16="http://schemas.microsoft.com/office/drawing/2014/main" val="2596894961"/>
                  </a:ext>
                </a:extLst>
              </a:tr>
            </a:tbl>
          </a:graphicData>
        </a:graphic>
      </p:graphicFrame>
      <p:pic>
        <p:nvPicPr>
          <p:cNvPr id="6" name="Resim 5">
            <a:extLst>
              <a:ext uri="{FF2B5EF4-FFF2-40B4-BE49-F238E27FC236}">
                <a16:creationId xmlns:a16="http://schemas.microsoft.com/office/drawing/2014/main" id="{942BD3CA-C565-3021-9604-58BE9C1244C4}"/>
              </a:ext>
            </a:extLst>
          </p:cNvPr>
          <p:cNvPicPr>
            <a:picLocks noChangeAspect="1"/>
          </p:cNvPicPr>
          <p:nvPr/>
        </p:nvPicPr>
        <p:blipFill>
          <a:blip r:embed="rId2"/>
          <a:stretch>
            <a:fillRect/>
          </a:stretch>
        </p:blipFill>
        <p:spPr>
          <a:xfrm>
            <a:off x="1801061" y="3446648"/>
            <a:ext cx="7065876" cy="280440"/>
          </a:xfrm>
          <a:prstGeom prst="rect">
            <a:avLst/>
          </a:prstGeom>
        </p:spPr>
      </p:pic>
      <p:sp>
        <p:nvSpPr>
          <p:cNvPr id="8" name="Metin kutusu 7">
            <a:extLst>
              <a:ext uri="{FF2B5EF4-FFF2-40B4-BE49-F238E27FC236}">
                <a16:creationId xmlns:a16="http://schemas.microsoft.com/office/drawing/2014/main" id="{9CD9BC90-832E-DC8F-C519-57E594D29FAE}"/>
              </a:ext>
            </a:extLst>
          </p:cNvPr>
          <p:cNvSpPr txBox="1"/>
          <p:nvPr/>
        </p:nvSpPr>
        <p:spPr>
          <a:xfrm>
            <a:off x="833182" y="4057140"/>
            <a:ext cx="8723774" cy="1384995"/>
          </a:xfrm>
          <a:prstGeom prst="rect">
            <a:avLst/>
          </a:prstGeom>
          <a:noFill/>
        </p:spPr>
        <p:txBody>
          <a:bodyPr wrap="square">
            <a:spAutoFit/>
          </a:bodyPr>
          <a:lstStyle/>
          <a:p>
            <a:pPr algn="ctr"/>
            <a:r>
              <a:rPr lang="tr-TR" sz="1400" b="1" u="sng" dirty="0"/>
              <a:t>Özet</a:t>
            </a:r>
          </a:p>
          <a:p>
            <a:pPr algn="just"/>
            <a:r>
              <a:rPr lang="tr-TR" sz="1400" b="1" dirty="0"/>
              <a:t>Genel olarak, Kanada’nın çok kültürlü kütüphane hizmetleri, topluluk katılımı, dil çeşitliliğine uygun dermeler ve personel eğitimi gibi alanlarda diğer gelişmiş ülkelerle benzer yaklaşımlar benimser. Ancak, Kanada özellikle federal politikalar ve topluluk odaklı uygulamalar açısından öne çıkar. Ayrıca, farklı ülkelerin uygulama detayları ve politika yaklaşımları, kendi kültürel ve </a:t>
            </a:r>
            <a:r>
              <a:rPr lang="tr-TR" sz="1400" b="1" dirty="0" err="1"/>
              <a:t>sosyo</a:t>
            </a:r>
            <a:r>
              <a:rPr lang="tr-TR" sz="1400" b="1" dirty="0"/>
              <a:t>-politik bağlamlarına göre uyarlanmıştır.</a:t>
            </a:r>
            <a:endParaRPr lang="tr-TR" dirty="0"/>
          </a:p>
        </p:txBody>
      </p:sp>
    </p:spTree>
    <p:extLst>
      <p:ext uri="{BB962C8B-B14F-4D97-AF65-F5344CB8AC3E}">
        <p14:creationId xmlns:p14="http://schemas.microsoft.com/office/powerpoint/2010/main" val="70539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62CE6-958D-3719-591A-E3B928EED7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A9207D8-161D-1540-5687-4E199C1C6429}"/>
              </a:ext>
            </a:extLst>
          </p:cNvPr>
          <p:cNvSpPr>
            <a:spLocks noGrp="1"/>
          </p:cNvSpPr>
          <p:nvPr>
            <p:ph type="title"/>
          </p:nvPr>
        </p:nvSpPr>
        <p:spPr>
          <a:xfrm>
            <a:off x="775658" y="44244"/>
            <a:ext cx="8596668" cy="496530"/>
          </a:xfrm>
        </p:spPr>
        <p:txBody>
          <a:bodyPr>
            <a:normAutofit/>
          </a:bodyPr>
          <a:lstStyle/>
          <a:p>
            <a:pPr algn="ctr"/>
            <a:r>
              <a:rPr lang="tr-TR" sz="2400" b="1" dirty="0"/>
              <a:t>KANADA: TORONTO HALK KÜTÜPHANESİ</a:t>
            </a:r>
            <a:endParaRPr lang="en-US" sz="2400" b="1" dirty="0"/>
          </a:p>
        </p:txBody>
      </p:sp>
      <p:sp>
        <p:nvSpPr>
          <p:cNvPr id="3" name="İçerik Yer Tutucusu 2">
            <a:extLst>
              <a:ext uri="{FF2B5EF4-FFF2-40B4-BE49-F238E27FC236}">
                <a16:creationId xmlns:a16="http://schemas.microsoft.com/office/drawing/2014/main" id="{AC192E3A-DE5C-5FC5-64DC-606CB1D6A94B}"/>
              </a:ext>
            </a:extLst>
          </p:cNvPr>
          <p:cNvSpPr>
            <a:spLocks noGrp="1"/>
          </p:cNvSpPr>
          <p:nvPr>
            <p:ph idx="1"/>
          </p:nvPr>
        </p:nvSpPr>
        <p:spPr>
          <a:xfrm>
            <a:off x="649891" y="634178"/>
            <a:ext cx="9959115" cy="5928854"/>
          </a:xfrm>
        </p:spPr>
        <p:txBody>
          <a:bodyPr>
            <a:noAutofit/>
          </a:bodyPr>
          <a:lstStyle/>
          <a:p>
            <a:pPr marL="0" indent="0" algn="just">
              <a:buNone/>
            </a:pPr>
            <a:r>
              <a:rPr lang="tr-TR" sz="1300" b="1" dirty="0"/>
              <a:t>Toronto Halk Kütüphanesi, 2,5 milyondan fazla nüfusa hizmet veren ve dünyanın en çok kültürlü kentlerinden biri olan Toronto’nun örnek hizmetlerini sunmaktadır. Kentin sakinlerinin yaklaşık yarısı Kanada dışında doğmuştur ve kütüphane, elektronik dahil olmak üzere çeşitli formatlarda ve aktif olarak 40 dilde olmak üzere 100’den fazla dilde materyale sahiptir. </a:t>
            </a:r>
          </a:p>
          <a:p>
            <a:pPr marL="0" indent="0" algn="just">
              <a:buNone/>
            </a:pPr>
            <a:r>
              <a:rPr lang="tr-TR" sz="1300" b="1" dirty="0"/>
              <a:t>2006 yılında, %16’sı İngilizce dışında olan yaklaşık 31 milyon materyal ödünç verilmiştir; çok dilli materyal dolaşımının 2000 yılından itibaren %69 oranında arttığı bilinmektedir. </a:t>
            </a:r>
          </a:p>
          <a:p>
            <a:pPr marL="0" indent="0" algn="just">
              <a:buNone/>
            </a:pPr>
            <a:r>
              <a:rPr lang="tr-TR" sz="1300" b="1" dirty="0"/>
              <a:t>Ayrıca, kütüphane hükümet ve diğer kurumlarla iş birliğiyle desteklenen çeşitli programlar geliştirmiştir. Bunlar (IFLA, 2009, s. 26):</a:t>
            </a:r>
          </a:p>
          <a:p>
            <a:pPr algn="just"/>
            <a:r>
              <a:rPr lang="tr-TR" sz="1300" b="1" dirty="0"/>
              <a:t>English as a Second Language </a:t>
            </a:r>
            <a:r>
              <a:rPr lang="tr-TR" sz="1300" b="1" dirty="0" err="1"/>
              <a:t>Citizenship</a:t>
            </a:r>
            <a:r>
              <a:rPr lang="tr-TR" sz="1300" b="1" dirty="0"/>
              <a:t> </a:t>
            </a:r>
            <a:r>
              <a:rPr lang="tr-TR" sz="1300" b="1" dirty="0" err="1"/>
              <a:t>classes</a:t>
            </a:r>
            <a:r>
              <a:rPr lang="tr-TR" sz="1300" b="1" dirty="0"/>
              <a:t> </a:t>
            </a:r>
          </a:p>
          <a:p>
            <a:pPr algn="just"/>
            <a:r>
              <a:rPr lang="tr-TR" sz="1300" b="1" dirty="0"/>
              <a:t>English </a:t>
            </a:r>
            <a:r>
              <a:rPr lang="tr-TR" sz="1300" b="1" dirty="0" err="1"/>
              <a:t>Conversation</a:t>
            </a:r>
            <a:r>
              <a:rPr lang="tr-TR" sz="1300" b="1" dirty="0"/>
              <a:t> </a:t>
            </a:r>
            <a:r>
              <a:rPr lang="tr-TR" sz="1300" b="1" dirty="0" err="1"/>
              <a:t>Circles</a:t>
            </a:r>
            <a:r>
              <a:rPr lang="tr-TR" sz="1300" b="1" dirty="0"/>
              <a:t> </a:t>
            </a:r>
          </a:p>
          <a:p>
            <a:pPr algn="just"/>
            <a:r>
              <a:rPr lang="tr-TR" sz="1300" b="1" dirty="0"/>
              <a:t>Farklı dillerde “</a:t>
            </a:r>
            <a:r>
              <a:rPr lang="tr-TR" sz="1300" b="1" dirty="0" err="1"/>
              <a:t>Storytimes</a:t>
            </a:r>
            <a:r>
              <a:rPr lang="tr-TR" sz="1300" b="1" dirty="0"/>
              <a:t>” </a:t>
            </a:r>
          </a:p>
          <a:p>
            <a:pPr algn="just"/>
            <a:r>
              <a:rPr lang="tr-TR" sz="1300" b="1" dirty="0"/>
              <a:t>Çocuklar için “English Can Be </a:t>
            </a:r>
            <a:r>
              <a:rPr lang="tr-TR" sz="1300" b="1" dirty="0" err="1"/>
              <a:t>Fun</a:t>
            </a:r>
            <a:r>
              <a:rPr lang="tr-TR" sz="1300" b="1" dirty="0"/>
              <a:t>”</a:t>
            </a:r>
          </a:p>
          <a:p>
            <a:pPr algn="just"/>
            <a:r>
              <a:rPr lang="tr-TR" sz="1300" b="1" dirty="0"/>
              <a:t>Dial-a-</a:t>
            </a:r>
            <a:r>
              <a:rPr lang="tr-TR" sz="1300" b="1" dirty="0" err="1"/>
              <a:t>Story</a:t>
            </a:r>
            <a:endParaRPr lang="tr-TR" sz="1300" b="1" dirty="0"/>
          </a:p>
        </p:txBody>
      </p:sp>
      <p:pic>
        <p:nvPicPr>
          <p:cNvPr id="7" name="Resim 6">
            <a:extLst>
              <a:ext uri="{FF2B5EF4-FFF2-40B4-BE49-F238E27FC236}">
                <a16:creationId xmlns:a16="http://schemas.microsoft.com/office/drawing/2014/main" id="{E9428F3B-13A6-27F0-4F8B-99CE87A7AFFA}"/>
              </a:ext>
            </a:extLst>
          </p:cNvPr>
          <p:cNvPicPr>
            <a:picLocks noChangeAspect="1"/>
          </p:cNvPicPr>
          <p:nvPr/>
        </p:nvPicPr>
        <p:blipFill>
          <a:blip r:embed="rId2"/>
          <a:stretch>
            <a:fillRect/>
          </a:stretch>
        </p:blipFill>
        <p:spPr>
          <a:xfrm>
            <a:off x="3780502" y="2778757"/>
            <a:ext cx="6235673" cy="3295674"/>
          </a:xfrm>
          <a:prstGeom prst="rect">
            <a:avLst/>
          </a:prstGeom>
        </p:spPr>
      </p:pic>
      <p:sp>
        <p:nvSpPr>
          <p:cNvPr id="9" name="Metin kutusu 8">
            <a:extLst>
              <a:ext uri="{FF2B5EF4-FFF2-40B4-BE49-F238E27FC236}">
                <a16:creationId xmlns:a16="http://schemas.microsoft.com/office/drawing/2014/main" id="{A23E9A15-2483-09AE-FDD4-CFC32FEEB7BB}"/>
              </a:ext>
            </a:extLst>
          </p:cNvPr>
          <p:cNvSpPr txBox="1"/>
          <p:nvPr/>
        </p:nvSpPr>
        <p:spPr>
          <a:xfrm>
            <a:off x="4116248" y="6074431"/>
            <a:ext cx="6789174" cy="553998"/>
          </a:xfrm>
          <a:prstGeom prst="rect">
            <a:avLst/>
          </a:prstGeom>
          <a:noFill/>
        </p:spPr>
        <p:txBody>
          <a:bodyPr wrap="square">
            <a:spAutoFit/>
          </a:bodyPr>
          <a:lstStyle/>
          <a:p>
            <a:r>
              <a:rPr lang="tr-TR" sz="1000" b="1" dirty="0"/>
              <a:t>Toronto Halk Kütüphanesi. </a:t>
            </a:r>
          </a:p>
          <a:p>
            <a:r>
              <a:rPr lang="tr-TR" sz="1000" b="1" dirty="0">
                <a:hlinkClick r:id="rId3"/>
              </a:rPr>
              <a:t>http://www.torontopubliclibrary.ca/about-the-library/strategic-plan/2016-2019/consultation.jsp</a:t>
            </a:r>
            <a:endParaRPr lang="tr-TR" sz="1000" b="1" dirty="0"/>
          </a:p>
          <a:p>
            <a:endParaRPr lang="tr-TR" sz="1000" b="1" dirty="0"/>
          </a:p>
        </p:txBody>
      </p:sp>
    </p:spTree>
    <p:extLst>
      <p:ext uri="{BB962C8B-B14F-4D97-AF65-F5344CB8AC3E}">
        <p14:creationId xmlns:p14="http://schemas.microsoft.com/office/powerpoint/2010/main" val="280049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71BEA-6A97-22F2-FDD4-D4960B4CD33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AC4EB2C-EF37-D91A-FF10-AF29D6FFA7DB}"/>
              </a:ext>
            </a:extLst>
          </p:cNvPr>
          <p:cNvSpPr>
            <a:spLocks noGrp="1"/>
          </p:cNvSpPr>
          <p:nvPr>
            <p:ph type="title"/>
          </p:nvPr>
        </p:nvSpPr>
        <p:spPr>
          <a:xfrm>
            <a:off x="775658" y="44244"/>
            <a:ext cx="8596668" cy="496530"/>
          </a:xfrm>
        </p:spPr>
        <p:txBody>
          <a:bodyPr>
            <a:normAutofit/>
          </a:bodyPr>
          <a:lstStyle/>
          <a:p>
            <a:pPr algn="ctr"/>
            <a:r>
              <a:rPr lang="tr-TR" sz="2400" b="1" dirty="0"/>
              <a:t>KANADA: TORONTO HALK KÜTÜPHANESİ</a:t>
            </a:r>
            <a:endParaRPr lang="en-US" sz="2400" b="1" dirty="0"/>
          </a:p>
        </p:txBody>
      </p:sp>
      <p:sp>
        <p:nvSpPr>
          <p:cNvPr id="3" name="İçerik Yer Tutucusu 2">
            <a:extLst>
              <a:ext uri="{FF2B5EF4-FFF2-40B4-BE49-F238E27FC236}">
                <a16:creationId xmlns:a16="http://schemas.microsoft.com/office/drawing/2014/main" id="{DBB97762-25CE-F661-BCF4-3288266AADC7}"/>
              </a:ext>
            </a:extLst>
          </p:cNvPr>
          <p:cNvSpPr>
            <a:spLocks noGrp="1"/>
          </p:cNvSpPr>
          <p:nvPr>
            <p:ph idx="1"/>
          </p:nvPr>
        </p:nvSpPr>
        <p:spPr>
          <a:xfrm>
            <a:off x="649891" y="634178"/>
            <a:ext cx="9959115" cy="5663383"/>
          </a:xfrm>
        </p:spPr>
        <p:txBody>
          <a:bodyPr>
            <a:noAutofit/>
          </a:bodyPr>
          <a:lstStyle/>
          <a:p>
            <a:pPr algn="just"/>
            <a:r>
              <a:rPr lang="tr-TR" sz="1600" b="1" dirty="0"/>
              <a:t>Toronto Halk Kütüphanesi, İngilizce ve Fransızca hizmetleriyle entegre bir sistem geliştirmiştir. </a:t>
            </a:r>
          </a:p>
          <a:p>
            <a:pPr algn="just"/>
            <a:r>
              <a:rPr lang="tr-TR" sz="1600" b="1" dirty="0"/>
              <a:t>Çok Kültürlü Hizmetler Komitesi, kütüphane ve bölümleriyle koordineli çalışırken, tüm dermelerin gelişimi ve kent çapında hizmetlerin planlanması için web tabanlı bir platform ile hizmet verilmektedir; bu platform, çok dilli derme, hizmet ve programlarını tanıtarak dış kaynaklara linkler sağlar ve “</a:t>
            </a:r>
            <a:r>
              <a:rPr lang="tr-TR" sz="1600" b="1" dirty="0" err="1"/>
              <a:t>Termium</a:t>
            </a:r>
            <a:r>
              <a:rPr lang="tr-TR" sz="1600" b="1" dirty="0"/>
              <a:t>” adlı veri tabanıyla sözcük ve ifadelerin çevirisini gerçekleştirir. </a:t>
            </a:r>
          </a:p>
          <a:p>
            <a:pPr algn="just"/>
            <a:r>
              <a:rPr lang="tr-TR" sz="1600" b="1" dirty="0"/>
              <a:t>Kütüphanenin dermeleri 40 aktif dil olmak üzere toplam 100 dile ulaşmakta olup, demografik araştırmalar ve kullanım verileri, hangi dillerde materyal sağlanacağı ve finansmanın nasıl planlanacağı konusunda karar vermede belirleyicidir. </a:t>
            </a:r>
          </a:p>
          <a:p>
            <a:pPr algn="just"/>
            <a:r>
              <a:rPr lang="tr-TR" sz="1600" b="1" dirty="0"/>
              <a:t>Ayrıca, yaklaşık 700 materyale kadar ulaşabilen ve 6 aylık dolaşım süreleriyle çalışan (dolaşıma dayalı) kaynak/derleme modeli (</a:t>
            </a:r>
            <a:r>
              <a:rPr lang="tr-TR" sz="1600" b="1" dirty="0" err="1"/>
              <a:t>resource</a:t>
            </a:r>
            <a:r>
              <a:rPr lang="tr-TR" sz="1600" b="1" dirty="0"/>
              <a:t>/deposit model), yeni dillerde materyal sağlama amacıyla kullanılmaktadır. </a:t>
            </a:r>
          </a:p>
          <a:p>
            <a:pPr algn="just"/>
            <a:r>
              <a:rPr lang="tr-TR" sz="1600" b="1" dirty="0"/>
              <a:t>Bu sistem, Hizmet Planlama ve Destek Bölümü aracılığıyla yürütülmektedir. </a:t>
            </a:r>
          </a:p>
          <a:p>
            <a:pPr algn="just"/>
            <a:r>
              <a:rPr lang="tr-TR" sz="1600" b="1" dirty="0"/>
              <a:t>Kentin çok kültürlü nüfusu nedeniyle, kütüphane elektronik kaynaklar üzerinden yüksek kaliteli hizmetler sunmakta ve “</a:t>
            </a:r>
            <a:r>
              <a:rPr lang="tr-TR" sz="1600" b="1" dirty="0" err="1"/>
              <a:t>NewsConnect</a:t>
            </a:r>
            <a:r>
              <a:rPr lang="tr-TR" sz="1600" b="1" dirty="0"/>
              <a:t>” adlı platform, orijinal etnik dillerdeki uluslararası gazetelere erişim sağlamaktadır (Larsen, Jacobs ve </a:t>
            </a:r>
            <a:r>
              <a:rPr lang="tr-TR" sz="1600" b="1" dirty="0" err="1"/>
              <a:t>Vlimmeren</a:t>
            </a:r>
            <a:r>
              <a:rPr lang="tr-TR" sz="1600" b="1" dirty="0"/>
              <a:t>, 2004, s. 31).</a:t>
            </a:r>
          </a:p>
        </p:txBody>
      </p:sp>
    </p:spTree>
    <p:extLst>
      <p:ext uri="{BB962C8B-B14F-4D97-AF65-F5344CB8AC3E}">
        <p14:creationId xmlns:p14="http://schemas.microsoft.com/office/powerpoint/2010/main" val="60043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34B5-FDAF-F769-4986-4815E851A9E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F06FE46-ADB3-2F6D-C80A-FA2AFBBCF447}"/>
              </a:ext>
            </a:extLst>
          </p:cNvPr>
          <p:cNvSpPr>
            <a:spLocks noGrp="1"/>
          </p:cNvSpPr>
          <p:nvPr>
            <p:ph type="title"/>
          </p:nvPr>
        </p:nvSpPr>
        <p:spPr>
          <a:xfrm>
            <a:off x="775658" y="44244"/>
            <a:ext cx="8596668" cy="496530"/>
          </a:xfrm>
        </p:spPr>
        <p:txBody>
          <a:bodyPr>
            <a:normAutofit/>
          </a:bodyPr>
          <a:lstStyle/>
          <a:p>
            <a:pPr algn="ctr"/>
            <a:r>
              <a:rPr lang="tr-TR" sz="2400" b="1" dirty="0"/>
              <a:t>KANADA: TORONTO HALK KÜTÜPHANESİ</a:t>
            </a:r>
            <a:endParaRPr lang="en-US" sz="2400" b="1" dirty="0"/>
          </a:p>
        </p:txBody>
      </p:sp>
      <p:sp>
        <p:nvSpPr>
          <p:cNvPr id="3" name="İçerik Yer Tutucusu 2">
            <a:extLst>
              <a:ext uri="{FF2B5EF4-FFF2-40B4-BE49-F238E27FC236}">
                <a16:creationId xmlns:a16="http://schemas.microsoft.com/office/drawing/2014/main" id="{7669B53C-6F76-FF94-12A9-7E24BEF011B2}"/>
              </a:ext>
            </a:extLst>
          </p:cNvPr>
          <p:cNvSpPr>
            <a:spLocks noGrp="1"/>
          </p:cNvSpPr>
          <p:nvPr>
            <p:ph idx="1"/>
          </p:nvPr>
        </p:nvSpPr>
        <p:spPr>
          <a:xfrm>
            <a:off x="649891" y="634178"/>
            <a:ext cx="9959115" cy="5810867"/>
          </a:xfrm>
        </p:spPr>
        <p:txBody>
          <a:bodyPr>
            <a:noAutofit/>
          </a:bodyPr>
          <a:lstStyle/>
          <a:p>
            <a:pPr marL="0" indent="0" algn="just">
              <a:buNone/>
            </a:pPr>
            <a:r>
              <a:rPr lang="tr-TR" sz="1500" b="1" dirty="0"/>
              <a:t>Toronto Halk Kütüphanesi'nin (TPL) çok dilli dermelerinin, özellikle güncel demografik verilerle karşılaştırıldığında, topluluğunun dil çeşitliliğini ne kadar iyi yansıttığını değerlendiren bir çalışma, şu bilgileri sunmaktadır (</a:t>
            </a:r>
            <a:r>
              <a:rPr lang="tr-TR" sz="1500" b="1" dirty="0" err="1"/>
              <a:t>Ly</a:t>
            </a:r>
            <a:r>
              <a:rPr lang="tr-TR" sz="1500" b="1" dirty="0"/>
              <a:t>, 2018):</a:t>
            </a:r>
          </a:p>
          <a:p>
            <a:pPr algn="just"/>
            <a:r>
              <a:rPr lang="tr-TR" sz="1500" b="1" dirty="0"/>
              <a:t>Çalışmada, Kasım 2017'de </a:t>
            </a:r>
            <a:r>
              <a:rPr lang="tr-TR" sz="1500" b="1" dirty="0" err="1"/>
              <a:t>TPL'nin</a:t>
            </a:r>
            <a:r>
              <a:rPr lang="tr-TR" sz="1500" b="1" dirty="0"/>
              <a:t> çevrimiçi katalog verileri analiz edilerek, mevcut tüm dillere, özellikle de 2016 nüfus sayımına göre İngilizce, Fransızca ve Toronto'da en çok konuşulan 17 ana dile odaklanılmıştır. </a:t>
            </a:r>
          </a:p>
          <a:p>
            <a:pPr algn="just"/>
            <a:r>
              <a:rPr lang="tr-TR" sz="1500" b="1" dirty="0"/>
              <a:t>Araştırmada, temsiliyet ve çeşitliliği değerlendirmek için derme verileri demografik istatistiklerle karşılaştırılmıştır.</a:t>
            </a:r>
          </a:p>
          <a:p>
            <a:pPr marL="0" indent="0" algn="just">
              <a:buNone/>
            </a:pPr>
            <a:r>
              <a:rPr lang="tr-TR" sz="1500" b="1" u="sng" dirty="0"/>
              <a:t>Temel Bulgular</a:t>
            </a:r>
            <a:r>
              <a:rPr lang="tr-TR" sz="1500" b="1" dirty="0"/>
              <a:t>:</a:t>
            </a:r>
          </a:p>
          <a:p>
            <a:pPr algn="just"/>
            <a:r>
              <a:rPr lang="tr-TR" sz="1500" b="1" dirty="0"/>
              <a:t>TPL 307 dilde içerik barındırmaktadır, ancak dermede ağırlıklı olarak resmi diller (İngilizce ve Fransızca) diğer dillere tercih edilmektedir.</a:t>
            </a:r>
          </a:p>
          <a:p>
            <a:pPr algn="just"/>
            <a:r>
              <a:rPr lang="tr-TR" sz="1500" b="1" dirty="0"/>
              <a:t>Dermelerde, ana topluluk dillerinin oranı ile karşılaştırıldığında, resmi olmayan dillerde önemli ölçüde daha az içerik bulunmaktadır. </a:t>
            </a:r>
          </a:p>
          <a:p>
            <a:pPr algn="just"/>
            <a:r>
              <a:rPr lang="tr-TR" sz="1500" b="1" dirty="0"/>
              <a:t>Derme yüksek dolaşım oranları gösterse de, özellikle birçok resmi olmayan dil için, konuşulan dil başına düşen öge/materyal sayısı bakımından yetersiz kalmaktadır.</a:t>
            </a:r>
          </a:p>
          <a:p>
            <a:pPr algn="just"/>
            <a:r>
              <a:rPr lang="tr-TR" sz="1500" b="1" dirty="0"/>
              <a:t>Materyallerin çoğu basılı formatta olup, resmi olmayan dillerde sınırlı dijital kaynak bulunmaktadır.</a:t>
            </a:r>
          </a:p>
          <a:p>
            <a:pPr algn="just"/>
            <a:r>
              <a:rPr lang="tr-TR" sz="1500" b="1" dirty="0"/>
              <a:t>Fransızca kaynaklar, büyük olasılıkla, devlet desteği ve daha kolay erişim sayesinde orantısız bir şekilde iyi temsil edilmektedir.</a:t>
            </a:r>
          </a:p>
        </p:txBody>
      </p:sp>
    </p:spTree>
    <p:extLst>
      <p:ext uri="{BB962C8B-B14F-4D97-AF65-F5344CB8AC3E}">
        <p14:creationId xmlns:p14="http://schemas.microsoft.com/office/powerpoint/2010/main" val="260007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4974B-B758-E566-7602-D388E6CF097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11762A1-F7BC-8B0A-86CE-145D17F7DE9E}"/>
              </a:ext>
            </a:extLst>
          </p:cNvPr>
          <p:cNvSpPr>
            <a:spLocks noGrp="1"/>
          </p:cNvSpPr>
          <p:nvPr>
            <p:ph type="title"/>
          </p:nvPr>
        </p:nvSpPr>
        <p:spPr>
          <a:xfrm>
            <a:off x="775658" y="44244"/>
            <a:ext cx="8596668" cy="496530"/>
          </a:xfrm>
        </p:spPr>
        <p:txBody>
          <a:bodyPr>
            <a:normAutofit/>
          </a:bodyPr>
          <a:lstStyle/>
          <a:p>
            <a:pPr algn="ctr"/>
            <a:r>
              <a:rPr lang="tr-TR" sz="2400" b="1" dirty="0"/>
              <a:t>KANADA: TORONTO HALK KÜTÜPHANESİ</a:t>
            </a:r>
            <a:endParaRPr lang="en-US" sz="2400" b="1" dirty="0"/>
          </a:p>
        </p:txBody>
      </p:sp>
      <p:sp>
        <p:nvSpPr>
          <p:cNvPr id="3" name="İçerik Yer Tutucusu 2">
            <a:extLst>
              <a:ext uri="{FF2B5EF4-FFF2-40B4-BE49-F238E27FC236}">
                <a16:creationId xmlns:a16="http://schemas.microsoft.com/office/drawing/2014/main" id="{4080B373-536E-B647-4C5E-A612FDEBCE52}"/>
              </a:ext>
            </a:extLst>
          </p:cNvPr>
          <p:cNvSpPr>
            <a:spLocks noGrp="1"/>
          </p:cNvSpPr>
          <p:nvPr>
            <p:ph idx="1"/>
          </p:nvPr>
        </p:nvSpPr>
        <p:spPr>
          <a:xfrm>
            <a:off x="649891" y="634178"/>
            <a:ext cx="9959115" cy="5663383"/>
          </a:xfrm>
        </p:spPr>
        <p:txBody>
          <a:bodyPr>
            <a:noAutofit/>
          </a:bodyPr>
          <a:lstStyle/>
          <a:p>
            <a:pPr marL="0" indent="0" algn="just">
              <a:buNone/>
            </a:pPr>
            <a:r>
              <a:rPr lang="tr-TR" sz="1600" b="1" u="sng" dirty="0"/>
              <a:t>Sonuçlar</a:t>
            </a:r>
            <a:r>
              <a:rPr lang="tr-TR" sz="1600" b="1" dirty="0"/>
              <a:t>:</a:t>
            </a:r>
          </a:p>
          <a:p>
            <a:pPr algn="just"/>
            <a:r>
              <a:rPr lang="tr-TR" sz="1600" b="1" dirty="0"/>
              <a:t>Kapsamlı çok dilli dermelerine karşın, </a:t>
            </a:r>
            <a:r>
              <a:rPr lang="tr-TR" sz="1600" b="1" dirty="0" err="1"/>
              <a:t>TPL'nin</a:t>
            </a:r>
            <a:r>
              <a:rPr lang="tr-TR" sz="1600" b="1" dirty="0"/>
              <a:t> kaynakları topluluk dil demografisiyle orantılı değildir.</a:t>
            </a:r>
          </a:p>
          <a:p>
            <a:pPr algn="just"/>
            <a:r>
              <a:rPr lang="tr-TR" sz="1600" b="1" dirty="0"/>
              <a:t>Kütüphaneler, nüfus sayımı verilerini kullanarak dermelerini topluluk değişimlerine daha duyarlı duruma getirebilir ve geliştirebilir.</a:t>
            </a:r>
          </a:p>
          <a:p>
            <a:pPr algn="just"/>
            <a:r>
              <a:rPr lang="tr-TR" sz="1600" b="1" dirty="0"/>
              <a:t>Derme geliştirmeyi demografik gerçeklerle dengelemek güç olsa da adil hizmet için zorunludur.</a:t>
            </a:r>
          </a:p>
          <a:p>
            <a:pPr algn="just"/>
            <a:r>
              <a:rPr lang="tr-TR" sz="1600" b="1" dirty="0"/>
              <a:t>Çalışma, çok dilli derme geliştirmede sürekli değerlendirme ve stratejik planlamanın önemini vurgulamaktadır.</a:t>
            </a:r>
          </a:p>
          <a:p>
            <a:pPr algn="just"/>
            <a:endParaRPr lang="tr-TR" sz="1600" b="1" dirty="0"/>
          </a:p>
          <a:p>
            <a:pPr marL="0" indent="0" algn="just">
              <a:buNone/>
            </a:pPr>
            <a:r>
              <a:rPr lang="tr-TR" sz="1600" b="1" u="sng" dirty="0"/>
              <a:t>Çıkarımlar</a:t>
            </a:r>
            <a:r>
              <a:rPr lang="tr-TR" sz="1600" b="1" dirty="0"/>
              <a:t>:</a:t>
            </a:r>
          </a:p>
          <a:p>
            <a:pPr algn="just"/>
            <a:r>
              <a:rPr lang="tr-TR" sz="1600" b="1" dirty="0"/>
              <a:t>Halk kütüphaneleri, çok dilli dermelerini topluluk gereksinimleriyle daha iyi uyumlu duruma getirmek için nüfus sayımı verilerini kullanarak demografik değişimleri izlemeli, kaynak kısıtlamalarını ve topluluk çeşitliliğinin değişen doğasını dikkate almalıdır.</a:t>
            </a:r>
          </a:p>
        </p:txBody>
      </p:sp>
    </p:spTree>
    <p:extLst>
      <p:ext uri="{BB962C8B-B14F-4D97-AF65-F5344CB8AC3E}">
        <p14:creationId xmlns:p14="http://schemas.microsoft.com/office/powerpoint/2010/main" val="411708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4EE7C-0FC1-3774-763C-DFE7D382334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DF05444-7900-D2BF-A46D-075E93DE4B9E}"/>
              </a:ext>
            </a:extLst>
          </p:cNvPr>
          <p:cNvSpPr>
            <a:spLocks noGrp="1"/>
          </p:cNvSpPr>
          <p:nvPr>
            <p:ph type="title"/>
          </p:nvPr>
        </p:nvSpPr>
        <p:spPr>
          <a:xfrm>
            <a:off x="775658" y="44244"/>
            <a:ext cx="8596668" cy="717756"/>
          </a:xfrm>
        </p:spPr>
        <p:txBody>
          <a:bodyPr>
            <a:normAutofit fontScale="90000"/>
          </a:bodyPr>
          <a:lstStyle/>
          <a:p>
            <a:pPr algn="ctr"/>
            <a:r>
              <a:rPr lang="tr-TR" sz="2400" b="1" dirty="0"/>
              <a:t>KANADA: British Columbia Kütüphane Derneği'nin Çok Kültürlü Hizmetleri ve Programları</a:t>
            </a:r>
            <a:endParaRPr lang="en-US" sz="2400" b="1" dirty="0"/>
          </a:p>
        </p:txBody>
      </p:sp>
      <p:sp>
        <p:nvSpPr>
          <p:cNvPr id="3" name="İçerik Yer Tutucusu 2">
            <a:extLst>
              <a:ext uri="{FF2B5EF4-FFF2-40B4-BE49-F238E27FC236}">
                <a16:creationId xmlns:a16="http://schemas.microsoft.com/office/drawing/2014/main" id="{DBC51028-5753-5F59-AF00-7BB87E850206}"/>
              </a:ext>
            </a:extLst>
          </p:cNvPr>
          <p:cNvSpPr>
            <a:spLocks noGrp="1"/>
          </p:cNvSpPr>
          <p:nvPr>
            <p:ph idx="1"/>
          </p:nvPr>
        </p:nvSpPr>
        <p:spPr>
          <a:xfrm>
            <a:off x="630227" y="889817"/>
            <a:ext cx="9959115" cy="5663383"/>
          </a:xfrm>
        </p:spPr>
        <p:txBody>
          <a:bodyPr>
            <a:noAutofit/>
          </a:bodyPr>
          <a:lstStyle/>
          <a:p>
            <a:pPr algn="just"/>
            <a:r>
              <a:rPr lang="tr-TR" sz="1600" b="1" dirty="0"/>
              <a:t>Kanada’da Ağustos 2001’de kurulan British Columbia Kütüphane Derneği (BBLC), British Columbia’daki kütüphanelere danışmanlık sağlamanın yanı sıra etnik gruplara yönelik hizmetleri planlamayı ve kılavuzluk etmeyi amaçlamaktadır.</a:t>
            </a:r>
          </a:p>
          <a:p>
            <a:pPr algn="just"/>
            <a:r>
              <a:rPr lang="tr-TR" sz="1600" b="1" dirty="0"/>
              <a:t>Sınırlı bir bütçeyle etkinlik gösteren kuruluş, etkin bir web sitesi aracılığıyla çok dilli materyallerin sağlayıcıları, dil uzmanlarının listesi, kültürlerarası iletişim siteleri ve materyallere ulaşım linkleri gibi kaynaklar sunmaktadır. </a:t>
            </a:r>
          </a:p>
          <a:p>
            <a:pPr algn="just"/>
            <a:r>
              <a:rPr lang="tr-TR" sz="1600" b="1" dirty="0"/>
              <a:t>Ayrıca, topluluklara dil eğitimi, sağlık, finans ve gündelik gereksinimler konusunda yardımcı olmakta ve halk kütüphaneleri, bebeklikten yetişkinliğe kadar çeşitli kültürel aktivitelerle desteklenmektedir. </a:t>
            </a:r>
          </a:p>
          <a:p>
            <a:pPr algn="just"/>
            <a:r>
              <a:rPr lang="tr-TR" sz="1600" b="1" dirty="0"/>
              <a:t>Örneğin, Richmond Halk Kütüphanesi ayda bir Rusça “</a:t>
            </a:r>
            <a:r>
              <a:rPr lang="tr-TR" sz="1600" b="1" dirty="0" err="1"/>
              <a:t>Philosopher’s</a:t>
            </a:r>
            <a:r>
              <a:rPr lang="tr-TR" sz="1600" b="1" dirty="0"/>
              <a:t> </a:t>
            </a:r>
            <a:r>
              <a:rPr lang="tr-TR" sz="1600" b="1" dirty="0" err="1"/>
              <a:t>Cafe</a:t>
            </a:r>
            <a:r>
              <a:rPr lang="tr-TR" sz="1600" b="1" dirty="0"/>
              <a:t>” ve Çince “</a:t>
            </a:r>
            <a:r>
              <a:rPr lang="tr-TR" sz="1600" b="1" dirty="0" err="1"/>
              <a:t>Chinese</a:t>
            </a:r>
            <a:r>
              <a:rPr lang="tr-TR" sz="1600" b="1" dirty="0"/>
              <a:t> </a:t>
            </a:r>
            <a:r>
              <a:rPr lang="tr-TR" sz="1600" b="1" dirty="0" err="1"/>
              <a:t>Book</a:t>
            </a:r>
            <a:r>
              <a:rPr lang="tr-TR" sz="1600" b="1" dirty="0"/>
              <a:t> Club” gibi hikâye zamanları ve kitap kulüpleri düzenlemektedir.  </a:t>
            </a:r>
          </a:p>
          <a:p>
            <a:pPr algn="just"/>
            <a:r>
              <a:rPr lang="tr-TR" sz="1600" b="1" dirty="0"/>
              <a:t>Port </a:t>
            </a:r>
            <a:r>
              <a:rPr lang="tr-TR" sz="1600" b="1" dirty="0" err="1"/>
              <a:t>Coquitlam’de</a:t>
            </a:r>
            <a:r>
              <a:rPr lang="tr-TR" sz="1600" b="1" dirty="0"/>
              <a:t> Port Moody ve Terry Fox Halk kütüphanelerinde ise ESL/eğitimleri verilmektedir; bu oturumlar, yeni gelenlerin İngilizce pratik yapması ve sosyalleşmesi amacıyla düzenlenmektedir. </a:t>
            </a:r>
          </a:p>
          <a:p>
            <a:pPr algn="just"/>
            <a:r>
              <a:rPr lang="tr-TR" sz="1600" b="1" dirty="0"/>
              <a:t>Ayrıca, dünya dillerine ilişkin sergiler, sanat çalışmaları ve kültürel etkinlikler düzenlenmekte, örneğin Çin’in yeni yıl ritüeli olan “</a:t>
            </a:r>
            <a:r>
              <a:rPr lang="tr-TR" sz="1600" b="1" dirty="0" err="1"/>
              <a:t>Lucky</a:t>
            </a:r>
            <a:r>
              <a:rPr lang="tr-TR" sz="1600" b="1" dirty="0"/>
              <a:t> </a:t>
            </a:r>
            <a:r>
              <a:rPr lang="tr-TR" sz="1600" b="1" dirty="0" err="1"/>
              <a:t>Red</a:t>
            </a:r>
            <a:r>
              <a:rPr lang="tr-TR" sz="1600" b="1" dirty="0"/>
              <a:t> </a:t>
            </a:r>
            <a:r>
              <a:rPr lang="tr-TR" sz="1600" b="1" dirty="0" err="1"/>
              <a:t>Envelopes</a:t>
            </a:r>
            <a:r>
              <a:rPr lang="tr-TR" sz="1600" b="1" dirty="0"/>
              <a:t>” gibi etkinlikler yapılmaktadır. </a:t>
            </a:r>
          </a:p>
          <a:p>
            <a:pPr algn="just"/>
            <a:r>
              <a:rPr lang="tr-TR" sz="1600" b="1" dirty="0"/>
              <a:t>Kütüphanenin, üyelik ve kitap iade bilgilerini içeren “</a:t>
            </a:r>
            <a:r>
              <a:rPr lang="tr-TR" sz="1600" b="1" dirty="0" err="1"/>
              <a:t>Welcome</a:t>
            </a:r>
            <a:r>
              <a:rPr lang="tr-TR" sz="1600" b="1" dirty="0"/>
              <a:t> </a:t>
            </a:r>
            <a:r>
              <a:rPr lang="tr-TR" sz="1600" b="1" dirty="0" err="1"/>
              <a:t>Brochures</a:t>
            </a:r>
            <a:r>
              <a:rPr lang="tr-TR" sz="1600" b="1" dirty="0"/>
              <a:t>” gibi kültürlerarası hizmetleri ve Güney Çin Dili/Kanton lehçesiyle her ay düzenlenen kitap konuşmaları (</a:t>
            </a:r>
            <a:r>
              <a:rPr lang="tr-TR" sz="1600" b="1" dirty="0" err="1"/>
              <a:t>booktalk</a:t>
            </a:r>
            <a:r>
              <a:rPr lang="tr-TR" sz="1600" b="1" dirty="0"/>
              <a:t>) hizmeti de bulunmaktadır (</a:t>
            </a:r>
            <a:r>
              <a:rPr lang="tr-TR" sz="1600" b="1" dirty="0" err="1"/>
              <a:t>Smallwood</a:t>
            </a:r>
            <a:r>
              <a:rPr lang="tr-TR" sz="1600" b="1" dirty="0"/>
              <a:t> ve </a:t>
            </a:r>
            <a:r>
              <a:rPr lang="tr-TR" sz="1600" b="1" dirty="0" err="1"/>
              <a:t>Becnel</a:t>
            </a:r>
            <a:r>
              <a:rPr lang="tr-TR" sz="1600" b="1" dirty="0"/>
              <a:t>, 2013, </a:t>
            </a:r>
            <a:r>
              <a:rPr lang="tr-TR" sz="1600" b="1" dirty="0" err="1"/>
              <a:t>ss</a:t>
            </a:r>
            <a:r>
              <a:rPr lang="tr-TR" sz="1600" b="1" dirty="0"/>
              <a:t>. 38-40).</a:t>
            </a:r>
          </a:p>
        </p:txBody>
      </p:sp>
    </p:spTree>
    <p:extLst>
      <p:ext uri="{BB962C8B-B14F-4D97-AF65-F5344CB8AC3E}">
        <p14:creationId xmlns:p14="http://schemas.microsoft.com/office/powerpoint/2010/main" val="86454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634181"/>
          </a:xfrm>
        </p:spPr>
        <p:txBody>
          <a:bodyPr>
            <a:normAutofit fontScale="90000"/>
          </a:bodyPr>
          <a:lstStyle/>
          <a:p>
            <a:pPr algn="ctr"/>
            <a:r>
              <a:rPr lang="tr-TR"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2006744" y="816076"/>
            <a:ext cx="7282008" cy="5122608"/>
          </a:xfrm>
        </p:spPr>
        <p:txBody>
          <a:bodyPr>
            <a:noAutofit/>
          </a:bodyPr>
          <a:lstStyle/>
          <a:p>
            <a:pPr algn="just"/>
            <a:r>
              <a:rPr lang="tr-TR" sz="1500" b="1" noProof="0" dirty="0"/>
              <a:t>Giriş</a:t>
            </a:r>
          </a:p>
          <a:p>
            <a:pPr algn="just"/>
            <a:r>
              <a:rPr lang="tr-TR" sz="1500" b="1" noProof="0" dirty="0"/>
              <a:t>Kanada’nın Coğrafyası, Tarihsel Gelişimi ve Kimlik Yapısı  </a:t>
            </a:r>
          </a:p>
          <a:p>
            <a:pPr algn="just"/>
            <a:r>
              <a:rPr lang="tr-TR" sz="1500" b="1" noProof="0" dirty="0"/>
              <a:t>Çok Kültürlülük Politikası ve Temel İlkeler  </a:t>
            </a:r>
          </a:p>
          <a:p>
            <a:pPr algn="just"/>
            <a:r>
              <a:rPr lang="tr-TR" sz="1500" b="1" noProof="0" dirty="0"/>
              <a:t>Kanada Halk Kütüphanelerinin Tarihçesi ve Gelişimi  </a:t>
            </a:r>
          </a:p>
          <a:p>
            <a:pPr algn="just"/>
            <a:r>
              <a:rPr lang="tr-TR" sz="1500" b="1" noProof="0" dirty="0"/>
              <a:t>Çok Dilli Dermelerin Oluşumu ve Yönetimi  </a:t>
            </a:r>
          </a:p>
          <a:p>
            <a:pPr algn="just"/>
            <a:r>
              <a:rPr lang="tr-TR" sz="1500" b="1" noProof="0" dirty="0"/>
              <a:t>Göçmen Entegrasyonu ve Kütüphanelerin Rolü  </a:t>
            </a:r>
          </a:p>
          <a:p>
            <a:pPr algn="just"/>
            <a:r>
              <a:rPr lang="tr-TR" sz="1500" b="1" noProof="0" dirty="0"/>
              <a:t>Yerli Kültürlerin Korunması ve Desteklenmesi  </a:t>
            </a:r>
          </a:p>
          <a:p>
            <a:pPr algn="just"/>
            <a:r>
              <a:rPr lang="tr-TR" sz="1500" b="1" noProof="0" dirty="0"/>
              <a:t>Çok Kültürlü Kütüphanelerde Topluluk Katılımı ve Programlar  </a:t>
            </a:r>
          </a:p>
          <a:p>
            <a:pPr algn="just"/>
            <a:r>
              <a:rPr lang="tr-TR" sz="1500" b="1" noProof="0" dirty="0"/>
              <a:t>Kanada’nın Bölgesel Uygulamaları: Toronto ve Vancouver Örnekleri  </a:t>
            </a:r>
          </a:p>
          <a:p>
            <a:pPr algn="just"/>
            <a:r>
              <a:rPr lang="tr-TR" sz="1500" b="1" noProof="0" dirty="0"/>
              <a:t>Karşılaştırmalı Yaklaşımlar: Kanada ve Diğer Ülkeler  </a:t>
            </a:r>
          </a:p>
          <a:p>
            <a:pPr algn="just"/>
            <a:r>
              <a:rPr lang="tr-TR" sz="1500" b="1" noProof="0" dirty="0"/>
              <a:t>Karşılaşılan Sorunlar ve Çözüm Önerileri  </a:t>
            </a:r>
          </a:p>
          <a:p>
            <a:pPr algn="just"/>
            <a:r>
              <a:rPr lang="tr-TR" sz="1500" b="1" noProof="0" dirty="0"/>
              <a:t>Sonuç ve Değerlendirme  </a:t>
            </a:r>
            <a:endParaRPr lang="tr-TR" sz="1500" b="1" dirty="0"/>
          </a:p>
          <a:p>
            <a:pPr algn="just"/>
            <a:r>
              <a:rPr lang="tr-TR" sz="1500" b="1" noProof="0" dirty="0"/>
              <a:t>Kaynakça</a:t>
            </a:r>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4AE88-8979-3651-9FE8-27F45D8AC46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C1CD58B-37CF-4252-647C-34926BE45266}"/>
              </a:ext>
            </a:extLst>
          </p:cNvPr>
          <p:cNvSpPr>
            <a:spLocks noGrp="1"/>
          </p:cNvSpPr>
          <p:nvPr>
            <p:ph type="title"/>
          </p:nvPr>
        </p:nvSpPr>
        <p:spPr>
          <a:xfrm>
            <a:off x="775658" y="44244"/>
            <a:ext cx="8596668" cy="481782"/>
          </a:xfrm>
        </p:spPr>
        <p:txBody>
          <a:bodyPr>
            <a:normAutofit/>
          </a:bodyPr>
          <a:lstStyle/>
          <a:p>
            <a:pPr algn="ctr"/>
            <a:r>
              <a:rPr lang="tr-TR" sz="2400" b="1" dirty="0"/>
              <a:t>KANADA: Vancouver</a:t>
            </a:r>
            <a:endParaRPr lang="en-US" sz="2400" b="1" dirty="0"/>
          </a:p>
        </p:txBody>
      </p:sp>
      <p:sp>
        <p:nvSpPr>
          <p:cNvPr id="3" name="İçerik Yer Tutucusu 2">
            <a:extLst>
              <a:ext uri="{FF2B5EF4-FFF2-40B4-BE49-F238E27FC236}">
                <a16:creationId xmlns:a16="http://schemas.microsoft.com/office/drawing/2014/main" id="{FF0E4B4B-D787-6A0F-93C6-6B50A920D75E}"/>
              </a:ext>
            </a:extLst>
          </p:cNvPr>
          <p:cNvSpPr>
            <a:spLocks noGrp="1"/>
          </p:cNvSpPr>
          <p:nvPr>
            <p:ph idx="1"/>
          </p:nvPr>
        </p:nvSpPr>
        <p:spPr>
          <a:xfrm>
            <a:off x="630227" y="889817"/>
            <a:ext cx="9959115" cy="5663383"/>
          </a:xfrm>
        </p:spPr>
        <p:txBody>
          <a:bodyPr>
            <a:noAutofit/>
          </a:bodyPr>
          <a:lstStyle/>
          <a:p>
            <a:pPr marL="0" indent="0" algn="just">
              <a:buNone/>
            </a:pPr>
            <a:r>
              <a:rPr lang="tr-TR" sz="1400" b="1" dirty="0"/>
              <a:t>Vancouver Kütüphanesi’nde düzenlenen bir Çok Kültürlülük Fuarı (</a:t>
            </a:r>
            <a:r>
              <a:rPr lang="tr-TR" sz="1400" b="1" dirty="0" err="1"/>
              <a:t>Library’s</a:t>
            </a:r>
            <a:r>
              <a:rPr lang="tr-TR" sz="1400" b="1" dirty="0"/>
              <a:t> Vancouver </a:t>
            </a:r>
            <a:r>
              <a:rPr lang="tr-TR" sz="1400" b="1" dirty="0" err="1"/>
              <a:t>Library’s</a:t>
            </a:r>
            <a:r>
              <a:rPr lang="tr-TR" sz="1400" b="1" dirty="0"/>
              <a:t> </a:t>
            </a:r>
            <a:r>
              <a:rPr lang="tr-TR" sz="1400" b="1" dirty="0" err="1"/>
              <a:t>Multiculturalism</a:t>
            </a:r>
            <a:r>
              <a:rPr lang="tr-TR" sz="1400" b="1" dirty="0"/>
              <a:t> </a:t>
            </a:r>
            <a:r>
              <a:rPr lang="tr-TR" sz="1400" b="1" dirty="0" err="1"/>
              <a:t>Day</a:t>
            </a:r>
            <a:r>
              <a:rPr lang="tr-TR" sz="1400" b="1" dirty="0"/>
              <a:t> </a:t>
            </a:r>
            <a:r>
              <a:rPr lang="tr-TR" sz="1400" b="1" dirty="0" err="1"/>
              <a:t>Fair</a:t>
            </a:r>
            <a:r>
              <a:rPr lang="tr-TR" sz="1400" b="1" dirty="0"/>
              <a:t>) kapsamındaki etkinlikler ve benzerleri önemli örneklerdir.</a:t>
            </a:r>
          </a:p>
          <a:p>
            <a:pPr marL="0" indent="0" algn="just">
              <a:buNone/>
            </a:pPr>
            <a:r>
              <a:rPr lang="tr-TR" sz="1400" b="1" dirty="0"/>
              <a:t>Kanada </a:t>
            </a:r>
            <a:r>
              <a:rPr lang="tr-TR" sz="1400" b="1" dirty="0" err="1"/>
              <a:t>Vancouver’li</a:t>
            </a:r>
            <a:r>
              <a:rPr lang="tr-TR" sz="1400" b="1" dirty="0"/>
              <a:t> amatör bir Japon Tiyatro grubu olan </a:t>
            </a:r>
            <a:r>
              <a:rPr lang="tr-TR" sz="1400" b="1" dirty="0" err="1"/>
              <a:t>Za</a:t>
            </a:r>
            <a:r>
              <a:rPr lang="tr-TR" sz="1400" b="1" dirty="0"/>
              <a:t> </a:t>
            </a:r>
            <a:r>
              <a:rPr lang="tr-TR" sz="1400" b="1" dirty="0" err="1"/>
              <a:t>Daikon’un</a:t>
            </a:r>
            <a:r>
              <a:rPr lang="tr-TR" sz="1400" b="1" dirty="0"/>
              <a:t> tiyatro ve İranlı bir topluluğun (UBC </a:t>
            </a:r>
            <a:r>
              <a:rPr lang="tr-TR" sz="1400" b="1" dirty="0" err="1"/>
              <a:t>Persian</a:t>
            </a:r>
            <a:r>
              <a:rPr lang="tr-TR" sz="1400" b="1" dirty="0"/>
              <a:t> Music </a:t>
            </a:r>
            <a:r>
              <a:rPr lang="tr-TR" sz="1400" b="1" dirty="0" err="1"/>
              <a:t>Ensemble</a:t>
            </a:r>
            <a:r>
              <a:rPr lang="tr-TR" sz="1400" b="1" dirty="0"/>
              <a:t>) müzik performansları, </a:t>
            </a:r>
            <a:r>
              <a:rPr lang="tr-TR" sz="1400" b="1" dirty="0" err="1"/>
              <a:t>Vancouver’li</a:t>
            </a:r>
            <a:r>
              <a:rPr lang="tr-TR" sz="1400" b="1" dirty="0"/>
              <a:t> Kanton Çincesinde Opera (Vancouver </a:t>
            </a:r>
            <a:r>
              <a:rPr lang="tr-TR" sz="1400" b="1" dirty="0" err="1"/>
              <a:t>Cantonese</a:t>
            </a:r>
            <a:r>
              <a:rPr lang="tr-TR" sz="1400" b="1" dirty="0"/>
              <a:t> Opera) ile hikâye anlatımlarının dahil olduğu halka açık ve ücretsiz fuar, çok kültürcülük algısını yayan önemli bir girişimdir (</a:t>
            </a:r>
            <a:r>
              <a:rPr lang="tr-TR" sz="1400" b="1" dirty="0" err="1"/>
              <a:t>Multiculturalism</a:t>
            </a:r>
            <a:r>
              <a:rPr lang="tr-TR" sz="1400" b="1" dirty="0"/>
              <a:t> </a:t>
            </a:r>
            <a:r>
              <a:rPr lang="tr-TR" sz="1400" b="1" dirty="0" err="1"/>
              <a:t>day</a:t>
            </a:r>
            <a:r>
              <a:rPr lang="tr-TR" sz="1400" b="1" dirty="0"/>
              <a:t> </a:t>
            </a:r>
            <a:r>
              <a:rPr lang="tr-TR" sz="1400" b="1" dirty="0" err="1"/>
              <a:t>fair</a:t>
            </a:r>
            <a:r>
              <a:rPr lang="tr-TR" sz="1400" b="1" dirty="0"/>
              <a:t>, 2011; </a:t>
            </a:r>
            <a:r>
              <a:rPr lang="tr-TR" sz="1400" b="1" dirty="0" err="1"/>
              <a:t>Za</a:t>
            </a:r>
            <a:r>
              <a:rPr lang="tr-TR" sz="1400" b="1" dirty="0"/>
              <a:t> </a:t>
            </a:r>
            <a:r>
              <a:rPr lang="tr-TR" sz="1400" b="1" dirty="0" err="1"/>
              <a:t>Daikon</a:t>
            </a:r>
            <a:r>
              <a:rPr lang="tr-TR" sz="1400" b="1" dirty="0"/>
              <a:t>, 2017).</a:t>
            </a:r>
            <a:endParaRPr lang="tr-TR" sz="1300" b="1" dirty="0"/>
          </a:p>
        </p:txBody>
      </p:sp>
      <p:pic>
        <p:nvPicPr>
          <p:cNvPr id="6" name="Resim 5">
            <a:extLst>
              <a:ext uri="{FF2B5EF4-FFF2-40B4-BE49-F238E27FC236}">
                <a16:creationId xmlns:a16="http://schemas.microsoft.com/office/drawing/2014/main" id="{656FD170-ADC1-106E-3DA6-5EC77CE86F8B}"/>
              </a:ext>
            </a:extLst>
          </p:cNvPr>
          <p:cNvPicPr>
            <a:picLocks noChangeAspect="1"/>
          </p:cNvPicPr>
          <p:nvPr/>
        </p:nvPicPr>
        <p:blipFill>
          <a:blip r:embed="rId2"/>
          <a:stretch>
            <a:fillRect/>
          </a:stretch>
        </p:blipFill>
        <p:spPr>
          <a:xfrm>
            <a:off x="2488153" y="2572968"/>
            <a:ext cx="5829343" cy="3009922"/>
          </a:xfrm>
          <a:prstGeom prst="rect">
            <a:avLst/>
          </a:prstGeom>
        </p:spPr>
      </p:pic>
      <p:sp>
        <p:nvSpPr>
          <p:cNvPr id="8" name="Metin kutusu 7">
            <a:extLst>
              <a:ext uri="{FF2B5EF4-FFF2-40B4-BE49-F238E27FC236}">
                <a16:creationId xmlns:a16="http://schemas.microsoft.com/office/drawing/2014/main" id="{8036B82E-1A9B-92AE-E80F-8EFCDC520A9F}"/>
              </a:ext>
            </a:extLst>
          </p:cNvPr>
          <p:cNvSpPr txBox="1"/>
          <p:nvPr/>
        </p:nvSpPr>
        <p:spPr>
          <a:xfrm>
            <a:off x="2541638" y="5710707"/>
            <a:ext cx="5609303" cy="400110"/>
          </a:xfrm>
          <a:prstGeom prst="rect">
            <a:avLst/>
          </a:prstGeom>
          <a:noFill/>
        </p:spPr>
        <p:txBody>
          <a:bodyPr wrap="square">
            <a:spAutoFit/>
          </a:bodyPr>
          <a:lstStyle/>
          <a:p>
            <a:r>
              <a:rPr lang="en-US" sz="1000" b="1" dirty="0"/>
              <a:t>Za Daikon (2017). Powell Street Festival Society, 41st Annual Powell </a:t>
            </a:r>
          </a:p>
          <a:p>
            <a:r>
              <a:rPr lang="en-US" sz="1000" b="1" dirty="0"/>
              <a:t>Street Festival. </a:t>
            </a:r>
            <a:r>
              <a:rPr lang="en-US" sz="1000" b="1" dirty="0">
                <a:hlinkClick r:id="rId3"/>
              </a:rPr>
              <a:t>http://www.powellstreetfestival.com/artists/community-artist-za-daikon</a:t>
            </a:r>
            <a:endParaRPr lang="en-US" sz="1000" b="1" dirty="0"/>
          </a:p>
        </p:txBody>
      </p:sp>
    </p:spTree>
    <p:extLst>
      <p:ext uri="{BB962C8B-B14F-4D97-AF65-F5344CB8AC3E}">
        <p14:creationId xmlns:p14="http://schemas.microsoft.com/office/powerpoint/2010/main" val="3057201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86D81-606A-CE52-96C1-8143767F3E8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B3AE324-7CF7-1105-3F80-9F7388D6D657}"/>
              </a:ext>
            </a:extLst>
          </p:cNvPr>
          <p:cNvSpPr>
            <a:spLocks noGrp="1"/>
          </p:cNvSpPr>
          <p:nvPr>
            <p:ph type="title"/>
          </p:nvPr>
        </p:nvSpPr>
        <p:spPr>
          <a:xfrm>
            <a:off x="775658" y="44244"/>
            <a:ext cx="8596668" cy="575188"/>
          </a:xfrm>
        </p:spPr>
        <p:txBody>
          <a:bodyPr>
            <a:normAutofit/>
          </a:bodyPr>
          <a:lstStyle/>
          <a:p>
            <a:pPr algn="ctr"/>
            <a:r>
              <a:rPr lang="tr-TR" sz="2400" b="1" dirty="0"/>
              <a:t>Sorunlar</a:t>
            </a:r>
            <a:endParaRPr lang="en-US" sz="2400" b="1" dirty="0"/>
          </a:p>
        </p:txBody>
      </p:sp>
      <p:sp>
        <p:nvSpPr>
          <p:cNvPr id="3" name="İçerik Yer Tutucusu 2">
            <a:extLst>
              <a:ext uri="{FF2B5EF4-FFF2-40B4-BE49-F238E27FC236}">
                <a16:creationId xmlns:a16="http://schemas.microsoft.com/office/drawing/2014/main" id="{C08DA757-076D-C17F-8391-FE1DB1F4732F}"/>
              </a:ext>
            </a:extLst>
          </p:cNvPr>
          <p:cNvSpPr>
            <a:spLocks noGrp="1"/>
          </p:cNvSpPr>
          <p:nvPr>
            <p:ph idx="1"/>
          </p:nvPr>
        </p:nvSpPr>
        <p:spPr>
          <a:xfrm>
            <a:off x="620395" y="673507"/>
            <a:ext cx="9959115" cy="5766622"/>
          </a:xfrm>
        </p:spPr>
        <p:txBody>
          <a:bodyPr>
            <a:noAutofit/>
          </a:bodyPr>
          <a:lstStyle/>
          <a:p>
            <a:pPr algn="just">
              <a:spcBef>
                <a:spcPts val="600"/>
              </a:spcBef>
            </a:pPr>
            <a:r>
              <a:rPr lang="tr-TR" sz="1400" b="1" dirty="0"/>
              <a:t>Kanada’da 1973’te başlatılan Merkezi Çok Dilli Kütüphane Hizmeti (MBS, </a:t>
            </a:r>
            <a:r>
              <a:rPr lang="tr-TR" sz="1400" b="1" dirty="0" err="1"/>
              <a:t>Multilingual</a:t>
            </a:r>
            <a:r>
              <a:rPr lang="tr-TR" sz="1400" b="1" dirty="0"/>
              <a:t> </a:t>
            </a:r>
            <a:r>
              <a:rPr lang="tr-TR" sz="1400" b="1" dirty="0" err="1"/>
              <a:t>Biblioservice</a:t>
            </a:r>
            <a:r>
              <a:rPr lang="tr-TR" sz="1400" b="1" dirty="0"/>
              <a:t>) ile başlangıçta çeşitli dillerde kitaplar sunulurken, yaklaşık 20 yıl sonra kapsam daraltılmış, dermeler ülke genelindeki halk kütüphanelerine devredilmiştir. </a:t>
            </a:r>
          </a:p>
          <a:p>
            <a:pPr algn="just">
              <a:spcBef>
                <a:spcPts val="600"/>
              </a:spcBef>
            </a:pPr>
            <a:r>
              <a:rPr lang="tr-TR" sz="1400" b="1" dirty="0"/>
              <a:t>2000 yılında Ulusal Kütüphane (NLC, </a:t>
            </a:r>
            <a:r>
              <a:rPr lang="en-US" sz="1400" b="1" dirty="0"/>
              <a:t>National Library of Canada</a:t>
            </a:r>
            <a:r>
              <a:rPr lang="tr-TR" sz="1400" b="1" dirty="0"/>
              <a:t>) derme politikalarını gözden geçirerek, çeşitli ML (çok dilli) dermelerin geliştirilmesi için yeni önerilerde bulunmuş ve 21 büyük kütüphane ile anketler yapmıştır. Sonuçlar, büyük kütüphanelerin aktif dillerde materyallerini tutabildiğini, orta ve küçüklerin ise genellikle eski materyallere veya bağışlara bağlı olduğunu göstermektedir. </a:t>
            </a:r>
          </a:p>
          <a:p>
            <a:pPr algn="just">
              <a:spcBef>
                <a:spcPts val="600"/>
              </a:spcBef>
            </a:pPr>
            <a:r>
              <a:rPr lang="tr-TR" sz="1400" b="1" dirty="0"/>
              <a:t>Ayrıca, bütçe kısıtlamaları ve dil uzmanı eksikliği gibi sorunlar ön plana çıkmıştır (</a:t>
            </a:r>
            <a:r>
              <a:rPr lang="tr-TR" sz="1400" b="1" dirty="0" err="1"/>
              <a:t>ss</a:t>
            </a:r>
            <a:r>
              <a:rPr lang="tr-TR" sz="1400" b="1" dirty="0"/>
              <a:t>. 118-119).</a:t>
            </a:r>
          </a:p>
          <a:p>
            <a:pPr algn="just">
              <a:spcBef>
                <a:spcPts val="600"/>
              </a:spcBef>
            </a:pPr>
            <a:r>
              <a:rPr lang="tr-TR" sz="1400" b="1" dirty="0"/>
              <a:t>Kanada’daki halk kütüphanelerinin ML materyallerinin toplam dermelerindeki durumu, talep, bütçe, alan ve erişim gibi etmenlerle sınırlı olup, özellikle azınlık topluluklarının dilinde materyal sağlamada zorluklar yaşanmaktadır. </a:t>
            </a:r>
          </a:p>
          <a:p>
            <a:pPr algn="just">
              <a:spcBef>
                <a:spcPts val="600"/>
              </a:spcBef>
            </a:pPr>
            <a:r>
              <a:rPr lang="tr-TR" sz="1400" b="1" dirty="0"/>
              <a:t>Web sitelerinde ML kaynaklarına bağlantı ve karakter kodlama desteği azdır veya yoktur; bu da ML kullanıcılarına erişimi zorlaştırmaktadır (ss.119-123).</a:t>
            </a:r>
          </a:p>
          <a:p>
            <a:pPr algn="just">
              <a:spcBef>
                <a:spcPts val="600"/>
              </a:spcBef>
            </a:pPr>
            <a:r>
              <a:rPr lang="tr-TR" sz="1400" b="1" dirty="0"/>
              <a:t>Derme geliştirme yöntemleri arasında, yabancı dil yayıncılarının katalogları, satış anlaşmaları ve yerel topluluk üyeleriyle işbirliği gibi yöntemler kullanılırken, pek çok kütüphane bu yöntemleri nadiren kullanmaktadır. Ayrıca, ML topluluklarının katılımını sağlamak ve dermelere katkıda bulunmak için çeşitli stratejiler ve projeler önerilmektedir (</a:t>
            </a:r>
            <a:r>
              <a:rPr lang="tr-TR" sz="1400" b="1" dirty="0" err="1"/>
              <a:t>Dilevko</a:t>
            </a:r>
            <a:r>
              <a:rPr lang="tr-TR" sz="1400" b="1" dirty="0"/>
              <a:t> ve Dali, 2002, </a:t>
            </a:r>
            <a:r>
              <a:rPr lang="tr-TR" sz="1400" b="1" dirty="0" err="1"/>
              <a:t>ss</a:t>
            </a:r>
            <a:r>
              <a:rPr lang="tr-TR" sz="1400" b="1" dirty="0"/>
              <a:t>. 123-126).</a:t>
            </a:r>
          </a:p>
          <a:p>
            <a:pPr marL="0" indent="0" algn="just">
              <a:spcBef>
                <a:spcPts val="600"/>
              </a:spcBef>
              <a:buNone/>
            </a:pPr>
            <a:r>
              <a:rPr lang="tr-TR" sz="1400" b="1" u="sng" dirty="0"/>
              <a:t>Sonuç olarak, </a:t>
            </a:r>
          </a:p>
          <a:p>
            <a:pPr algn="just">
              <a:spcBef>
                <a:spcPts val="600"/>
              </a:spcBef>
            </a:pPr>
            <a:r>
              <a:rPr lang="tr-TR" sz="1400" b="1" dirty="0"/>
              <a:t>Kanada’da ML topluluklarının artmasıyla birlikte, halk kütüphanelerinin bu topluluklara uygun dermeler ve hizmetler sunmaya daha fazla önem vermesi gerektiği vurgulanmaktadır. Bu bağlamda, uzun vadeli finansal destek ve topluluk katılımını artırıcı politikalar geliştirilmelidir. Ayrıca, LIS eğitiminde çok kültürlü ve çok dilli konulara daha fazla yer verilmesi önerilmektedir (</a:t>
            </a:r>
            <a:r>
              <a:rPr lang="tr-TR" sz="1400" b="1" dirty="0" err="1"/>
              <a:t>ss</a:t>
            </a:r>
            <a:r>
              <a:rPr lang="tr-TR" sz="1400" b="1" dirty="0"/>
              <a:t>. 126-130).</a:t>
            </a:r>
          </a:p>
          <a:p>
            <a:pPr algn="just"/>
            <a:endParaRPr lang="tr-TR" sz="1600" b="1" dirty="0"/>
          </a:p>
        </p:txBody>
      </p:sp>
    </p:spTree>
    <p:extLst>
      <p:ext uri="{BB962C8B-B14F-4D97-AF65-F5344CB8AC3E}">
        <p14:creationId xmlns:p14="http://schemas.microsoft.com/office/powerpoint/2010/main" val="1075323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DD6B9-BF5B-34D5-5E62-2DEF24BC649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FFBD252-679A-73A5-D116-3A82CD9E267C}"/>
              </a:ext>
            </a:extLst>
          </p:cNvPr>
          <p:cNvSpPr>
            <a:spLocks noGrp="1"/>
          </p:cNvSpPr>
          <p:nvPr>
            <p:ph type="title"/>
          </p:nvPr>
        </p:nvSpPr>
        <p:spPr>
          <a:xfrm>
            <a:off x="775658" y="44244"/>
            <a:ext cx="8596668" cy="575188"/>
          </a:xfrm>
        </p:spPr>
        <p:txBody>
          <a:bodyPr>
            <a:normAutofit/>
          </a:bodyPr>
          <a:lstStyle/>
          <a:p>
            <a:pPr algn="ctr"/>
            <a:r>
              <a:rPr lang="tr-TR" sz="2400" b="1" dirty="0"/>
              <a:t>Öneriler</a:t>
            </a:r>
            <a:endParaRPr lang="en-US" sz="2400" b="1" dirty="0"/>
          </a:p>
        </p:txBody>
      </p:sp>
      <p:sp>
        <p:nvSpPr>
          <p:cNvPr id="3" name="İçerik Yer Tutucusu 2">
            <a:extLst>
              <a:ext uri="{FF2B5EF4-FFF2-40B4-BE49-F238E27FC236}">
                <a16:creationId xmlns:a16="http://schemas.microsoft.com/office/drawing/2014/main" id="{8A6F9086-F8D6-9FB2-E08D-7FB430710197}"/>
              </a:ext>
            </a:extLst>
          </p:cNvPr>
          <p:cNvSpPr>
            <a:spLocks noGrp="1"/>
          </p:cNvSpPr>
          <p:nvPr>
            <p:ph idx="1"/>
          </p:nvPr>
        </p:nvSpPr>
        <p:spPr>
          <a:xfrm>
            <a:off x="620395" y="673507"/>
            <a:ext cx="9959115" cy="5663383"/>
          </a:xfrm>
        </p:spPr>
        <p:txBody>
          <a:bodyPr>
            <a:noAutofit/>
          </a:bodyPr>
          <a:lstStyle/>
          <a:p>
            <a:pPr algn="just"/>
            <a:r>
              <a:rPr lang="tr-TR" sz="1500" b="1" u="sng" dirty="0"/>
              <a:t>İstikrarlı Finansman ve Bütçe Sağlama</a:t>
            </a:r>
            <a:r>
              <a:rPr lang="tr-TR" sz="1500" b="1" dirty="0"/>
              <a:t>: Bağışlara ve geçici finansman kaynaklarına olan bağımlılığı azaltmak üzere özellikle çok dilli dermeler için ayrılmış, istikrarlı bütçeler sağlamak için federal, eyalet ve belediye düzeylerinde savunuculuk yapılması</a:t>
            </a:r>
          </a:p>
          <a:p>
            <a:pPr algn="just"/>
            <a:r>
              <a:rPr lang="tr-TR" sz="1500" b="1" u="sng" dirty="0"/>
              <a:t>Personelin Dil ve Kültür Yeterliliğini Artırma</a:t>
            </a:r>
            <a:r>
              <a:rPr lang="tr-TR" sz="1500" b="1" dirty="0"/>
              <a:t>: Çok dilli personel ve gönüllüleri işe alma ve derme geliştirme, kullanıcı hizmetleri ve topluluk katılımı alanlarındaki personel kapasitesini artırmak üzere sürekli çeşitlilik ve kültürel farkındalık eğitimi sağlama</a:t>
            </a:r>
          </a:p>
          <a:p>
            <a:pPr algn="just"/>
            <a:r>
              <a:rPr lang="tr-TR" sz="1500" b="1" u="sng" dirty="0"/>
              <a:t>Derme Geliştirme Stratejilerini Genişletme</a:t>
            </a:r>
            <a:r>
              <a:rPr lang="tr-TR" sz="1500" b="1" dirty="0"/>
              <a:t>: Onay planları, topluluk önerilerinin onaylanması, topluluk gruplarıyla ortaklıklar ve daha ilgili ve çeşitli dermeler için çok dilli topluluklara yönelik hedefli erişim gibi çeşitli sağlama yöntemlerini kullanma</a:t>
            </a:r>
          </a:p>
          <a:p>
            <a:pPr algn="just"/>
            <a:r>
              <a:rPr lang="tr-TR" sz="1500" b="1" u="sng" dirty="0"/>
              <a:t>Yerel ve Dijital Kaynaklar Oluşturma</a:t>
            </a:r>
            <a:r>
              <a:rPr lang="tr-TR" sz="1500" b="1" dirty="0"/>
              <a:t>: Özellikle Latin alfabesi olmayan diller için kaynakları erişilebilir ve kullanıcı dostu duruma getirmek amacıyla çok dilli gazetelere, dergilere, resmi belgelere ve karakter kodlama yazılımlarına çevrimiçi bağlantılar geliştirme</a:t>
            </a:r>
          </a:p>
          <a:p>
            <a:pPr algn="just"/>
            <a:r>
              <a:rPr lang="tr-TR" sz="1500" b="1" u="sng" dirty="0"/>
              <a:t>Topluluk Katılımını Güçlendirme</a:t>
            </a:r>
            <a:r>
              <a:rPr lang="tr-TR" sz="1500" b="1" dirty="0"/>
              <a:t>: Dermelerin topluluk gereksinim ve ilgi alanlarını yansıtmasını sağlamak için çok dilli topluluk üyelerini derme geliştirme kararlarına, tanıtım ve programlamaya dahil etme</a:t>
            </a:r>
          </a:p>
          <a:p>
            <a:pPr algn="just"/>
            <a:r>
              <a:rPr lang="tr-TR" sz="1500" b="1" u="sng" dirty="0"/>
              <a:t>Katılımı ve Farkındalığı Artırma</a:t>
            </a:r>
            <a:r>
              <a:rPr lang="tr-TR" sz="1500" b="1" dirty="0"/>
              <a:t>: Çok dilli topluluklar arasında kütüphane hizmetleri konusunda farkındalığı artırma, talep yaratma ve dermelerin daha fazla kullanılmasını sağlamak üzere gereksinim değerlendirmeleri, kullanıcı anketleri ve tanıtım ortaklıkları yürütme (</a:t>
            </a:r>
            <a:r>
              <a:rPr lang="tr-TR" sz="1600" b="1" dirty="0" err="1"/>
              <a:t>Dilevko</a:t>
            </a:r>
            <a:r>
              <a:rPr lang="tr-TR" sz="1600" b="1" dirty="0"/>
              <a:t> ve Dali, 2002).</a:t>
            </a:r>
            <a:endParaRPr lang="tr-TR" sz="1500" b="1" dirty="0"/>
          </a:p>
        </p:txBody>
      </p:sp>
    </p:spTree>
    <p:extLst>
      <p:ext uri="{BB962C8B-B14F-4D97-AF65-F5344CB8AC3E}">
        <p14:creationId xmlns:p14="http://schemas.microsoft.com/office/powerpoint/2010/main" val="227359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79A99-79CC-7E69-A926-82BECB881CC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19387A3-5B42-85F3-6C49-940370B09CEA}"/>
              </a:ext>
            </a:extLst>
          </p:cNvPr>
          <p:cNvSpPr>
            <a:spLocks noGrp="1"/>
          </p:cNvSpPr>
          <p:nvPr>
            <p:ph type="title"/>
          </p:nvPr>
        </p:nvSpPr>
        <p:spPr>
          <a:xfrm>
            <a:off x="775658" y="44244"/>
            <a:ext cx="8596668" cy="575188"/>
          </a:xfrm>
        </p:spPr>
        <p:txBody>
          <a:bodyPr>
            <a:normAutofit/>
          </a:bodyPr>
          <a:lstStyle/>
          <a:p>
            <a:pPr algn="ctr"/>
            <a:r>
              <a:rPr lang="tr-TR" sz="2400" b="1" dirty="0"/>
              <a:t>Öneriler</a:t>
            </a:r>
            <a:endParaRPr lang="en-US" sz="2400" b="1" dirty="0"/>
          </a:p>
        </p:txBody>
      </p:sp>
      <p:sp>
        <p:nvSpPr>
          <p:cNvPr id="3" name="İçerik Yer Tutucusu 2">
            <a:extLst>
              <a:ext uri="{FF2B5EF4-FFF2-40B4-BE49-F238E27FC236}">
                <a16:creationId xmlns:a16="http://schemas.microsoft.com/office/drawing/2014/main" id="{CF79B36D-6D39-C610-EFC8-C6B794031BF4}"/>
              </a:ext>
            </a:extLst>
          </p:cNvPr>
          <p:cNvSpPr>
            <a:spLocks noGrp="1"/>
          </p:cNvSpPr>
          <p:nvPr>
            <p:ph idx="1"/>
          </p:nvPr>
        </p:nvSpPr>
        <p:spPr>
          <a:xfrm>
            <a:off x="649891" y="565352"/>
            <a:ext cx="9959115" cy="5840364"/>
          </a:xfrm>
        </p:spPr>
        <p:txBody>
          <a:bodyPr>
            <a:noAutofit/>
          </a:bodyPr>
          <a:lstStyle/>
          <a:p>
            <a:pPr algn="just"/>
            <a:r>
              <a:rPr lang="tr-TR" sz="1500" b="1" u="sng" dirty="0"/>
              <a:t>Hibelerden ve Topluluk Bağışlarından Yararlanma</a:t>
            </a:r>
            <a:r>
              <a:rPr lang="tr-TR" sz="1500" b="1" dirty="0"/>
              <a:t>: Demografik değişikliklere göre uyarlanmış hibeler araştırma ve kalite ile uygunluğu sağlarken çok dilli dermeleri desteklemek için topluluk bağışlarını teşvik etme</a:t>
            </a:r>
          </a:p>
          <a:p>
            <a:pPr algn="just"/>
            <a:r>
              <a:rPr lang="tr-TR" sz="1500" b="1" u="sng" dirty="0"/>
              <a:t>Çok Kültürlü Eğitimi Kütüphane ve Bilgi Sistemleri Eğitimine Entegre Etme</a:t>
            </a:r>
            <a:r>
              <a:rPr lang="tr-TR" sz="1500" b="1" dirty="0"/>
              <a:t>: Geleceğin kütüphanecilerini çeşitli topluluk gereksinimlerine hazırlamak üzere tüm öğrenciler için zorunlu çok kültürlü ve çok dilli eğitimi içerecek şekilde kütüphanecilik okullarının ders programlarını yeniden düzenleme</a:t>
            </a:r>
          </a:p>
          <a:p>
            <a:pPr algn="just"/>
            <a:r>
              <a:rPr lang="tr-TR" sz="1500" b="1" u="sng" dirty="0"/>
              <a:t>İşbirlikçi ve Kütüphaneler Arası Ödünç Verme Modelleri Oluşturma</a:t>
            </a:r>
            <a:r>
              <a:rPr lang="tr-TR" sz="1500" b="1" dirty="0"/>
              <a:t>: Yerel dermeleri verimli bir şekilde desteklemek için bölgesel veya ulusal işbirlikçi havuzlar ve kaynak paylaşım düzenlemeleri geliştirme</a:t>
            </a:r>
          </a:p>
          <a:p>
            <a:pPr algn="just"/>
            <a:r>
              <a:rPr lang="tr-TR" sz="1500" b="1" u="sng" dirty="0"/>
              <a:t>Çok Dilli Dermeleri Temel Bir Hizmet Olarak Önceliklendirme</a:t>
            </a:r>
            <a:r>
              <a:rPr lang="tr-TR" sz="1500" b="1" dirty="0"/>
              <a:t>: Çok dilli dermeleri ve hizmetleri, isteğe bağlı eklentiler yerine, kütüphanenin kapsayıcılık ve kültürlerarası anlayış misyonunun merkezine alarak benimseme </a:t>
            </a:r>
            <a:r>
              <a:rPr lang="tr-TR" sz="1400" b="1" dirty="0"/>
              <a:t>(</a:t>
            </a:r>
            <a:r>
              <a:rPr lang="tr-TR" sz="1400" b="1" dirty="0" err="1"/>
              <a:t>Dilevko</a:t>
            </a:r>
            <a:r>
              <a:rPr lang="tr-TR" sz="1400" b="1" dirty="0"/>
              <a:t> ve Dali, 2002). </a:t>
            </a:r>
          </a:p>
          <a:p>
            <a:pPr algn="just"/>
            <a:r>
              <a:rPr lang="tr-TR" sz="1400" b="1" dirty="0"/>
              <a:t>Kanada Kütüphane Derneği, çok dilli dermeler için hazırladığı bir kılavuzda, bir kütüphane sisteminde azınlık nüfusunun sayısı 300 veya daha fazla ise bu nüfusun materyal oranının adil ve eşit olması gerektiğini belirtir. Nüfus 300’den azsa, en azından temel referans kitapları ve gazete veya dergi abonelikleri sağlanması önerilir. Ayrıca, merkezi kataloglara başvurmak veya iş birliği anlaşmaları yaparak diğer kütüphanelerden materyal sağlanması uygun görülür. Çok kültürlülük ve çok dilli hizmetlerin geliştirilmesi, diğer kütüphanelere liderlik etme, açık politika belirleme, iş birliği ve kaynak paylaşımı ile kullanıcı memnuniyetini izleme gibi temel ilkeler de kılavuzda vurgulanmaktadır (</a:t>
            </a:r>
            <a:r>
              <a:rPr lang="tr-TR" sz="1400" b="1" dirty="0" err="1"/>
              <a:t>Godin</a:t>
            </a:r>
            <a:r>
              <a:rPr lang="tr-TR" sz="1400" b="1" dirty="0"/>
              <a:t>, 1994, s. 3).</a:t>
            </a:r>
          </a:p>
          <a:p>
            <a:pPr marL="0" indent="0" algn="just">
              <a:buNone/>
            </a:pPr>
            <a:r>
              <a:rPr lang="tr-TR" sz="1500" b="1" u="sng" dirty="0"/>
              <a:t>Sonuç</a:t>
            </a:r>
            <a:r>
              <a:rPr lang="tr-TR" sz="1500" b="1" dirty="0"/>
              <a:t>:</a:t>
            </a:r>
          </a:p>
          <a:p>
            <a:pPr algn="just"/>
            <a:r>
              <a:rPr lang="tr-TR" sz="1500" b="1" dirty="0"/>
              <a:t>Bu önerilerin uygulanması, bütçe, personel, farkındalık ve kaynak kısıtlamalarının üstesinden gelinmesine yardımcı olabilir ve böylece daha etkili ve kapsayıcı çok kültürlü kütüphane hizmetlerinin gelişmesini sağlayabilir.</a:t>
            </a:r>
          </a:p>
        </p:txBody>
      </p:sp>
    </p:spTree>
    <p:extLst>
      <p:ext uri="{BB962C8B-B14F-4D97-AF65-F5344CB8AC3E}">
        <p14:creationId xmlns:p14="http://schemas.microsoft.com/office/powerpoint/2010/main" val="2676248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EEE79-B922-308A-A7C9-C076AC3B79C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E594EE0-15CE-2AD8-69B8-1174349F7B91}"/>
              </a:ext>
            </a:extLst>
          </p:cNvPr>
          <p:cNvSpPr>
            <a:spLocks noGrp="1"/>
          </p:cNvSpPr>
          <p:nvPr>
            <p:ph type="title"/>
          </p:nvPr>
        </p:nvSpPr>
        <p:spPr>
          <a:xfrm>
            <a:off x="696998" y="191730"/>
            <a:ext cx="9462953" cy="486696"/>
          </a:xfrm>
        </p:spPr>
        <p:txBody>
          <a:bodyPr>
            <a:normAutofit fontScale="90000"/>
          </a:bodyPr>
          <a:lstStyle/>
          <a:p>
            <a:pPr algn="ctr"/>
            <a:r>
              <a:rPr lang="tr-TR" sz="2800" b="1" dirty="0"/>
              <a:t>SONUÇ VE DEĞERLENDİRME</a:t>
            </a:r>
            <a:endParaRPr lang="en-US" sz="2800" b="1" dirty="0"/>
          </a:p>
        </p:txBody>
      </p:sp>
      <p:sp>
        <p:nvSpPr>
          <p:cNvPr id="3" name="İçerik Yer Tutucusu 2">
            <a:extLst>
              <a:ext uri="{FF2B5EF4-FFF2-40B4-BE49-F238E27FC236}">
                <a16:creationId xmlns:a16="http://schemas.microsoft.com/office/drawing/2014/main" id="{8DA46982-88FA-9DA0-AEE4-1B3A4014243C}"/>
              </a:ext>
            </a:extLst>
          </p:cNvPr>
          <p:cNvSpPr>
            <a:spLocks noGrp="1"/>
          </p:cNvSpPr>
          <p:nvPr>
            <p:ph idx="1"/>
          </p:nvPr>
        </p:nvSpPr>
        <p:spPr>
          <a:xfrm>
            <a:off x="1203360" y="909482"/>
            <a:ext cx="9071349" cy="5117691"/>
          </a:xfrm>
        </p:spPr>
        <p:txBody>
          <a:bodyPr>
            <a:noAutofit/>
          </a:bodyPr>
          <a:lstStyle/>
          <a:p>
            <a:pPr marL="0" indent="0" algn="just">
              <a:buNone/>
            </a:pPr>
            <a:r>
              <a:rPr lang="tr-TR" sz="1500" b="1" dirty="0"/>
              <a:t>Bu ders kapsamında incelenen Kanada’nın çok kültürlü yapısı ve buna uygun halk kütüphaneleri hizmetleri, ülkedeki kültürel çeşitliliğin ve göçmen entegrasyonunun güçlü bir şekilde desteklenmesine hizmet etmektedir. </a:t>
            </a:r>
          </a:p>
          <a:p>
            <a:pPr marL="0" indent="0" algn="just">
              <a:buNone/>
            </a:pPr>
            <a:r>
              <a:rPr lang="tr-TR" sz="1500" b="1" dirty="0"/>
              <a:t>Kanada’nın bölgesel farklılıklar gösteren uygulamaları ve federal politikaları, çok dilli dermelerin geliştirilmesine ve sürdürülebilirliğine yönelmiş olup, topluluk katılımını ve kültürel çeşitliliği temel alan yaklaşımlarla zenginleştirilmiştir. </a:t>
            </a:r>
          </a:p>
          <a:p>
            <a:pPr marL="0" indent="0" algn="just">
              <a:buNone/>
            </a:pPr>
            <a:r>
              <a:rPr lang="tr-TR" sz="1500" b="1" dirty="0"/>
              <a:t>Toronto ve Vancouver gibi şehirlerdeki örnek uygulamalar, kütüphanelerin sadece bilgi merkezleri olmanın ötesinde, kültürel diyalog ve toplumsal uyumu sağlayan önemli aracılar olduğunu göstermektedir. </a:t>
            </a:r>
          </a:p>
          <a:p>
            <a:pPr marL="0" indent="0" algn="just">
              <a:buNone/>
            </a:pPr>
            <a:r>
              <a:rPr lang="tr-TR" sz="1500" b="1" dirty="0"/>
              <a:t>Ayrıca, karşılaşılan dilsel, finansal ve altyapısal zorluklar, çözüm önerileriyle birlikte ele alınmış ve sürdürülebilir, kapsayıcı hizmetlerin geliştirilmesi için stratejik öneriler sunulmuştur. </a:t>
            </a:r>
          </a:p>
          <a:p>
            <a:pPr marL="0" indent="0" algn="just">
              <a:buNone/>
            </a:pPr>
            <a:r>
              <a:rPr lang="tr-TR" sz="1500" b="1" dirty="0"/>
              <a:t>Bu kapsamda, çok kültürlü kütüphane hizmetlerinin, toplumların kültürel kimliğini koruma, entegrasyon süreçlerini kolaylaştırma ve toplumsal uyumu güçlendirme açısından önemli rol oynadığı sonucuna varılabilir. </a:t>
            </a:r>
          </a:p>
          <a:p>
            <a:pPr marL="0" indent="0" algn="just">
              <a:buNone/>
            </a:pPr>
            <a:r>
              <a:rPr lang="tr-TR" sz="1500" b="1" dirty="0"/>
              <a:t>Ayrıca, diğer ülkelerin uygulamalarıyla karşılaştırmalı analizler, Kanada’nın politika ve uygulamalarındaki güçlü yönleri ve gelişim alanlarını ortaya koyarak, küresel ölçekte çok kültürlü kütüphane hizmetlerinin geliştirilmesine katkı sağlamaktadır. Bu bilgiler ışığında, kültürel çeşitlilik ve çok dillilik alanında yapılan çalışmaların, politika oluşturma, hizmet tasarımı ve uygulama aşamalarında daha etkin duruma getirilmesi gerekmektedir.</a:t>
            </a:r>
          </a:p>
        </p:txBody>
      </p:sp>
    </p:spTree>
    <p:extLst>
      <p:ext uri="{BB962C8B-B14F-4D97-AF65-F5344CB8AC3E}">
        <p14:creationId xmlns:p14="http://schemas.microsoft.com/office/powerpoint/2010/main" val="1603831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0521-832C-1426-861F-D635DC70B97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21EE3AF-004D-3BC0-6408-7DC1C616E1D3}"/>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6628FD27-EE63-D6C3-D7EA-85F32525891E}"/>
              </a:ext>
            </a:extLst>
          </p:cNvPr>
          <p:cNvSpPr>
            <a:spLocks noGrp="1"/>
          </p:cNvSpPr>
          <p:nvPr>
            <p:ph idx="1"/>
          </p:nvPr>
        </p:nvSpPr>
        <p:spPr>
          <a:xfrm>
            <a:off x="634182" y="570271"/>
            <a:ext cx="10781070" cy="5973097"/>
          </a:xfrm>
        </p:spPr>
        <p:txBody>
          <a:bodyPr>
            <a:noAutofit/>
          </a:bodyPr>
          <a:lstStyle/>
          <a:p>
            <a:pPr marL="0" indent="0">
              <a:buNone/>
            </a:pPr>
            <a:r>
              <a:rPr lang="en-US" sz="1100" b="1" dirty="0"/>
              <a:t>Akbar, S</a:t>
            </a:r>
            <a:r>
              <a:rPr lang="tr-TR" sz="1100" b="1" dirty="0"/>
              <a:t>.</a:t>
            </a:r>
            <a:r>
              <a:rPr lang="en-US" sz="1100" b="1" dirty="0"/>
              <a:t> A</a:t>
            </a:r>
            <a:r>
              <a:rPr lang="tr-TR" sz="1100" b="1" dirty="0"/>
              <a:t>. ve </a:t>
            </a:r>
            <a:r>
              <a:rPr lang="en-US" sz="1100" b="1" dirty="0" err="1"/>
              <a:t>Asmiyanto</a:t>
            </a:r>
            <a:r>
              <a:rPr lang="en-US" sz="1100" b="1" dirty="0"/>
              <a:t>, T</a:t>
            </a:r>
            <a:r>
              <a:rPr lang="tr-TR" sz="1100" b="1" dirty="0"/>
              <a:t>. (2021). </a:t>
            </a:r>
            <a:r>
              <a:rPr lang="en-US" sz="1100" b="1" dirty="0"/>
              <a:t>Multicultural perspective in public library services</a:t>
            </a:r>
            <a:r>
              <a:rPr lang="tr-TR" sz="1100" b="1" dirty="0"/>
              <a:t>. </a:t>
            </a:r>
            <a:r>
              <a:rPr lang="en-US" sz="1100" b="1" i="1" dirty="0"/>
              <a:t>Library Philosophy and Practice (e-journal).</a:t>
            </a:r>
            <a:r>
              <a:rPr lang="en-US" sz="1100" b="1" dirty="0"/>
              <a:t> 5291.</a:t>
            </a:r>
            <a:r>
              <a:rPr lang="tr-TR" sz="1100" b="1" dirty="0"/>
              <a:t> </a:t>
            </a:r>
            <a:r>
              <a:rPr lang="en-US" sz="1100" b="1" dirty="0">
                <a:hlinkClick r:id="rId2"/>
              </a:rPr>
              <a:t>https://digitalcommons.unl.edu/libphilprac/5291</a:t>
            </a:r>
            <a:endParaRPr lang="tr-TR" sz="1100" b="1" dirty="0"/>
          </a:p>
          <a:p>
            <a:pPr marL="0" indent="0">
              <a:buNone/>
            </a:pPr>
            <a:r>
              <a:rPr lang="tr-TR" sz="1100" b="1" dirty="0"/>
              <a:t>IFLA (2009). </a:t>
            </a:r>
            <a:r>
              <a:rPr lang="tr-TR" sz="1100" b="1" i="1" dirty="0"/>
              <a:t>Çok kültürlü Topluluklar: Kütüphane Hizmetleri Kılavuzu</a:t>
            </a:r>
            <a:r>
              <a:rPr lang="tr-TR" sz="1100" b="1" dirty="0"/>
              <a:t>. 3.bs. (G. Demir, Çev.) </a:t>
            </a:r>
            <a:r>
              <a:rPr lang="tr-TR" sz="1100" b="1" dirty="0">
                <a:hlinkClick r:id="rId3"/>
              </a:rPr>
              <a:t>http://www.ifla.org/files/assets/library-ser </a:t>
            </a:r>
            <a:r>
              <a:rPr lang="tr-TR" sz="1100" b="1" dirty="0" err="1">
                <a:hlinkClick r:id="rId3"/>
              </a:rPr>
              <a:t>vices-to-multicultural-populations</a:t>
            </a:r>
            <a:r>
              <a:rPr lang="tr-TR" sz="1100" b="1" dirty="0">
                <a:hlinkClick r:id="rId3"/>
              </a:rPr>
              <a:t>/</a:t>
            </a:r>
            <a:r>
              <a:rPr lang="tr-TR" sz="1100" b="1" dirty="0" err="1">
                <a:hlinkClick r:id="rId3"/>
              </a:rPr>
              <a:t>publications</a:t>
            </a:r>
            <a:r>
              <a:rPr lang="tr-TR" sz="1100" b="1" dirty="0">
                <a:hlinkClick r:id="rId3"/>
              </a:rPr>
              <a:t>/</a:t>
            </a:r>
            <a:r>
              <a:rPr lang="tr-TR" sz="1100" b="1" dirty="0" err="1">
                <a:hlinkClick r:id="rId3"/>
              </a:rPr>
              <a:t>multicultural-communi</a:t>
            </a:r>
            <a:r>
              <a:rPr lang="tr-TR" sz="1100" b="1" dirty="0">
                <a:hlinkClick r:id="rId3"/>
              </a:rPr>
              <a:t> ties-tr.pdf</a:t>
            </a:r>
            <a:endParaRPr lang="tr-TR" sz="1100" b="1" dirty="0"/>
          </a:p>
          <a:p>
            <a:pPr marL="0" indent="0">
              <a:buNone/>
            </a:pPr>
            <a:r>
              <a:rPr lang="tr-TR" sz="1100" b="1" dirty="0"/>
              <a:t>Demir, G. (2017). </a:t>
            </a:r>
            <a:r>
              <a:rPr lang="tr-TR" sz="1100" b="1" i="1" dirty="0"/>
              <a:t>Dünyada ve Türkiye’de halk kütüphanesi hizmetlerinde çok kültürlülük</a:t>
            </a:r>
            <a:r>
              <a:rPr lang="tr-TR" sz="1100" b="1" dirty="0"/>
              <a:t>. Türk Kütüphaneciler Derneği. </a:t>
            </a:r>
          </a:p>
          <a:p>
            <a:pPr marL="0" indent="0">
              <a:buNone/>
            </a:pPr>
            <a:r>
              <a:rPr lang="tr-TR" sz="1100" b="1" dirty="0" err="1"/>
              <a:t>Dilevko</a:t>
            </a:r>
            <a:r>
              <a:rPr lang="tr-TR" sz="1100" b="1" dirty="0"/>
              <a:t>, J. ve Dali, K. (2002). </a:t>
            </a:r>
            <a:r>
              <a:rPr lang="en-US" sz="1100" b="1" dirty="0"/>
              <a:t>The challenge of</a:t>
            </a:r>
            <a:r>
              <a:rPr lang="tr-TR" sz="1100" b="1" dirty="0"/>
              <a:t> </a:t>
            </a:r>
            <a:r>
              <a:rPr lang="en-US" sz="1100" b="1" dirty="0"/>
              <a:t>building multilingual</a:t>
            </a:r>
            <a:r>
              <a:rPr lang="tr-TR" sz="1100" b="1" dirty="0"/>
              <a:t> </a:t>
            </a:r>
            <a:r>
              <a:rPr lang="en-US" sz="1100" b="1" dirty="0"/>
              <a:t>collections in</a:t>
            </a:r>
            <a:r>
              <a:rPr lang="tr-TR" sz="1100" b="1" dirty="0"/>
              <a:t> C</a:t>
            </a:r>
            <a:r>
              <a:rPr lang="en-US" sz="1100" b="1" dirty="0" err="1"/>
              <a:t>anadian</a:t>
            </a:r>
            <a:r>
              <a:rPr lang="en-US" sz="1100" b="1" dirty="0"/>
              <a:t> public</a:t>
            </a:r>
            <a:r>
              <a:rPr lang="tr-TR" sz="1100" b="1" dirty="0"/>
              <a:t> </a:t>
            </a:r>
            <a:r>
              <a:rPr lang="en-US" sz="1100" b="1" dirty="0"/>
              <a:t>libraries</a:t>
            </a:r>
            <a:r>
              <a:rPr lang="tr-TR" sz="1100" b="1" dirty="0"/>
              <a:t>.</a:t>
            </a:r>
            <a:r>
              <a:rPr lang="en-US" sz="1100" b="1" dirty="0"/>
              <a:t> </a:t>
            </a:r>
            <a:r>
              <a:rPr lang="en-US" sz="1100" b="1" i="1" dirty="0"/>
              <a:t>LRTS</a:t>
            </a:r>
            <a:r>
              <a:rPr lang="tr-TR" sz="1100" b="1" dirty="0"/>
              <a:t>,</a:t>
            </a:r>
            <a:r>
              <a:rPr lang="en-US" sz="1100" b="1" dirty="0"/>
              <a:t> 46(4)</a:t>
            </a:r>
            <a:r>
              <a:rPr lang="tr-TR" sz="1100" b="1" dirty="0"/>
              <a:t>, 116-137. </a:t>
            </a:r>
            <a:r>
              <a:rPr lang="tr-TR" sz="1100" b="1" dirty="0">
                <a:hlinkClick r:id="rId4"/>
              </a:rPr>
              <a:t>https://scispace.com/pdf/the-challenge-of-building-multilingual-collections-in-3gidb9c1x0.pdf</a:t>
            </a:r>
            <a:endParaRPr lang="tr-TR" sz="1100" b="1" dirty="0"/>
          </a:p>
          <a:p>
            <a:pPr marL="0" indent="0">
              <a:buNone/>
            </a:pPr>
            <a:r>
              <a:rPr lang="en-US" sz="1100" b="1" dirty="0"/>
              <a:t>Godin, J. (1994)</a:t>
            </a:r>
            <a:r>
              <a:rPr lang="en-US" sz="1100" b="1" i="1" dirty="0"/>
              <a:t>. A World of İnformation: </a:t>
            </a:r>
            <a:r>
              <a:rPr lang="tr-TR" sz="1100" b="1" i="1" dirty="0"/>
              <a:t>C</a:t>
            </a:r>
            <a:r>
              <a:rPr lang="en-US" sz="1100" b="1" i="1" dirty="0" err="1"/>
              <a:t>reating</a:t>
            </a:r>
            <a:r>
              <a:rPr lang="en-US" sz="1100" b="1" i="1" dirty="0"/>
              <a:t> multicultural collections and programs in Canadian public libraries</a:t>
            </a:r>
            <a:r>
              <a:rPr lang="en-US" sz="1100" b="1" dirty="0"/>
              <a:t>. Library and Archives Canada.</a:t>
            </a:r>
            <a:r>
              <a:rPr lang="tr-TR" sz="1100" b="1" dirty="0"/>
              <a:t> </a:t>
            </a:r>
            <a:r>
              <a:rPr lang="tr-TR" sz="1100" b="1" dirty="0">
                <a:hlinkClick r:id="rId5"/>
              </a:rPr>
              <a:t>https://www.lac-bac.gc.ca/obj/005007/f2/005007-210.1-e.pdf</a:t>
            </a:r>
            <a:endParaRPr lang="tr-TR" sz="1100" b="1" dirty="0"/>
          </a:p>
          <a:p>
            <a:pPr marL="0" indent="0">
              <a:buNone/>
            </a:pPr>
            <a:r>
              <a:rPr lang="tr-TR" sz="1100" b="1" dirty="0" err="1"/>
              <a:t>Jose</a:t>
            </a:r>
            <a:r>
              <a:rPr lang="tr-TR" sz="1100" b="1" dirty="0"/>
              <a:t>, S. (2023, 25 Ocak). </a:t>
            </a:r>
            <a:r>
              <a:rPr lang="en-US" sz="1100" b="1" i="1" dirty="0"/>
              <a:t>Canadian libraries play key role in integration of immigrants</a:t>
            </a:r>
            <a:r>
              <a:rPr lang="tr-TR" sz="1100" b="1" dirty="0"/>
              <a:t>. </a:t>
            </a:r>
            <a:r>
              <a:rPr lang="tr-TR" sz="1100" b="1" dirty="0">
                <a:hlinkClick r:id="rId6"/>
              </a:rPr>
              <a:t>https://www.newcanadianmedia.ca/canadian-libraries-play-key-role-in-integration-of-immigrants/</a:t>
            </a:r>
            <a:endParaRPr lang="tr-TR" sz="1100" b="1" dirty="0"/>
          </a:p>
          <a:p>
            <a:pPr marL="0" indent="0">
              <a:buNone/>
            </a:pPr>
            <a:r>
              <a:rPr lang="tr-TR" sz="1100" b="1" dirty="0"/>
              <a:t>Larsen, J. I., Jacobs, D. L. </a:t>
            </a:r>
            <a:r>
              <a:rPr lang="tr-TR" sz="1100" b="1" dirty="0" err="1"/>
              <a:t>and</a:t>
            </a:r>
            <a:r>
              <a:rPr lang="tr-TR" sz="1100" b="1" dirty="0"/>
              <a:t> </a:t>
            </a:r>
            <a:r>
              <a:rPr lang="tr-TR" sz="1100" b="1" dirty="0" err="1"/>
              <a:t>Vlimmeren</a:t>
            </a:r>
            <a:r>
              <a:rPr lang="tr-TR" sz="1100" b="1" dirty="0"/>
              <a:t>, T. (2004). </a:t>
            </a:r>
            <a:r>
              <a:rPr lang="tr-TR" sz="1100" b="1" dirty="0" err="1"/>
              <a:t>Cultural</a:t>
            </a:r>
            <a:r>
              <a:rPr lang="tr-TR" sz="1100" b="1" dirty="0"/>
              <a:t> </a:t>
            </a:r>
            <a:r>
              <a:rPr lang="tr-TR" sz="1100" b="1" dirty="0" err="1"/>
              <a:t>diversity</a:t>
            </a:r>
            <a:r>
              <a:rPr lang="tr-TR" sz="1100" b="1" dirty="0"/>
              <a:t>: How </a:t>
            </a:r>
            <a:r>
              <a:rPr lang="tr-TR" sz="1100" b="1" dirty="0" err="1"/>
              <a:t>public</a:t>
            </a:r>
            <a:r>
              <a:rPr lang="tr-TR" sz="1100" b="1" dirty="0"/>
              <a:t> </a:t>
            </a:r>
            <a:r>
              <a:rPr lang="tr-TR" sz="1100" b="1" dirty="0" err="1"/>
              <a:t>libraries</a:t>
            </a:r>
            <a:r>
              <a:rPr lang="tr-TR" sz="1100" b="1" dirty="0"/>
              <a:t> can </a:t>
            </a:r>
            <a:r>
              <a:rPr lang="tr-TR" sz="1100" b="1" dirty="0" err="1"/>
              <a:t>serve</a:t>
            </a:r>
            <a:r>
              <a:rPr lang="tr-TR" sz="1100" b="1" dirty="0"/>
              <a:t> </a:t>
            </a:r>
            <a:r>
              <a:rPr lang="tr-TR" sz="1100" b="1" dirty="0" err="1"/>
              <a:t>the</a:t>
            </a:r>
            <a:r>
              <a:rPr lang="tr-TR" sz="1100" b="1" dirty="0"/>
              <a:t> </a:t>
            </a:r>
            <a:r>
              <a:rPr lang="tr-TR" sz="1100" b="1" dirty="0" err="1"/>
              <a:t>diversity</a:t>
            </a:r>
            <a:r>
              <a:rPr lang="tr-TR" sz="1100" b="1" dirty="0"/>
              <a:t> in </a:t>
            </a:r>
            <a:r>
              <a:rPr lang="tr-TR" sz="1100" b="1" dirty="0" err="1"/>
              <a:t>the</a:t>
            </a:r>
            <a:r>
              <a:rPr lang="tr-TR" sz="1100" b="1" dirty="0"/>
              <a:t> </a:t>
            </a:r>
            <a:r>
              <a:rPr lang="tr-TR" sz="1100" b="1" dirty="0" err="1"/>
              <a:t>community</a:t>
            </a:r>
            <a:r>
              <a:rPr lang="tr-TR" sz="1100" b="1" dirty="0"/>
              <a:t>. </a:t>
            </a:r>
            <a:r>
              <a:rPr lang="tr-TR" sz="1100" b="1" dirty="0" err="1"/>
              <a:t>In</a:t>
            </a:r>
            <a:r>
              <a:rPr lang="tr-TR" sz="1100" b="1" dirty="0"/>
              <a:t> </a:t>
            </a:r>
            <a:r>
              <a:rPr lang="tr-TR" sz="1100" b="1" i="1" dirty="0"/>
              <a:t>ALIA 2004 </a:t>
            </a:r>
            <a:r>
              <a:rPr lang="tr-TR" sz="1100" b="1" i="1" dirty="0" err="1"/>
              <a:t>Biennial</a:t>
            </a:r>
            <a:r>
              <a:rPr lang="tr-TR" sz="1100" b="1" i="1" dirty="0"/>
              <a:t> Conference: </a:t>
            </a:r>
            <a:r>
              <a:rPr lang="tr-TR" sz="1100" b="1" i="1" dirty="0" err="1"/>
              <a:t>Challenging</a:t>
            </a:r>
            <a:r>
              <a:rPr lang="tr-TR" sz="1100" b="1" i="1" dirty="0"/>
              <a:t> </a:t>
            </a:r>
            <a:r>
              <a:rPr lang="tr-TR" sz="1100" b="1" i="1" dirty="0" err="1"/>
              <a:t>Ideas</a:t>
            </a:r>
            <a:r>
              <a:rPr lang="tr-TR" sz="1100" b="1" dirty="0"/>
              <a:t>. </a:t>
            </a:r>
            <a:r>
              <a:rPr lang="tr-TR" sz="1100" b="1" u="sng" dirty="0">
                <a:solidFill>
                  <a:schemeClr val="accent1"/>
                </a:solidFill>
              </a:rPr>
              <a:t>http://conferences. alia.org.au/alia2004/</a:t>
            </a:r>
            <a:r>
              <a:rPr lang="tr-TR" sz="1100" b="1" u="sng" dirty="0" err="1">
                <a:solidFill>
                  <a:schemeClr val="accent1"/>
                </a:solidFill>
              </a:rPr>
              <a:t>pdfs</a:t>
            </a:r>
            <a:r>
              <a:rPr lang="tr-TR" sz="1100" b="1" u="sng" dirty="0">
                <a:solidFill>
                  <a:schemeClr val="accent1"/>
                </a:solidFill>
              </a:rPr>
              <a:t>/vlimmeren.t.paper.pdf</a:t>
            </a:r>
          </a:p>
          <a:p>
            <a:pPr marL="0" indent="0">
              <a:buNone/>
            </a:pPr>
            <a:r>
              <a:rPr lang="en-US" sz="1100" b="1" dirty="0"/>
              <a:t>Ly, Valentina (2018). Assessment of multilingual collections in public libraries: A case study of the Toronto Public Library</a:t>
            </a:r>
            <a:r>
              <a:rPr lang="en-US" sz="1100" b="1" i="1" dirty="0"/>
              <a:t>. Evidence Based Library and Information Practice</a:t>
            </a:r>
            <a:r>
              <a:rPr lang="en-US" sz="1100" b="1" dirty="0"/>
              <a:t>. </a:t>
            </a:r>
            <a:r>
              <a:rPr lang="tr-TR" sz="1100" b="1" dirty="0"/>
              <a:t>(</a:t>
            </a:r>
            <a:r>
              <a:rPr lang="en-US" sz="1100" b="1" dirty="0"/>
              <a:t>13</a:t>
            </a:r>
            <a:r>
              <a:rPr lang="tr-TR" sz="1100" b="1" dirty="0"/>
              <a:t>),</a:t>
            </a:r>
            <a:r>
              <a:rPr lang="en-US" sz="1100" b="1" dirty="0"/>
              <a:t> 17-31. 10.18438/eblip29408. </a:t>
            </a:r>
            <a:r>
              <a:rPr lang="en-US" sz="1100" b="1" dirty="0">
                <a:hlinkClick r:id="rId7"/>
              </a:rPr>
              <a:t>https://www.researchgate.net/publication/327750089_Assessment_of_Multilingual_Collections_in_Public_Libraries_A_Case_Study_of_the_Toronto_Public_Library</a:t>
            </a:r>
            <a:endParaRPr lang="tr-TR" sz="1100" b="1" dirty="0"/>
          </a:p>
          <a:p>
            <a:pPr marL="0" indent="0">
              <a:buNone/>
            </a:pPr>
            <a:r>
              <a:rPr lang="en-US" sz="1100" b="1" dirty="0"/>
              <a:t>Multiculturalism day fair. (2011, 23 Haziran). </a:t>
            </a:r>
            <a:r>
              <a:rPr lang="en-US" sz="1100" b="1" i="1" dirty="0"/>
              <a:t>Filipino Post</a:t>
            </a:r>
            <a:r>
              <a:rPr lang="en-US" sz="1100" b="1" dirty="0"/>
              <a:t>. </a:t>
            </a:r>
            <a:r>
              <a:rPr lang="en-US" sz="1100" b="1" dirty="0" err="1"/>
              <a:t>Veritabanı</a:t>
            </a:r>
            <a:r>
              <a:rPr lang="en-US" sz="1100" b="1" dirty="0"/>
              <a:t>: Newspaper Source Plus.</a:t>
            </a:r>
            <a:endParaRPr lang="tr-TR" sz="1100" b="1" dirty="0"/>
          </a:p>
          <a:p>
            <a:pPr marL="0" indent="0">
              <a:buNone/>
            </a:pPr>
            <a:r>
              <a:rPr lang="tr-TR" sz="1100" b="1" dirty="0"/>
              <a:t>New </a:t>
            </a:r>
            <a:r>
              <a:rPr lang="tr-TR" sz="1100" b="1" dirty="0" err="1"/>
              <a:t>Canadians</a:t>
            </a:r>
            <a:r>
              <a:rPr lang="tr-TR" sz="1100" b="1" dirty="0"/>
              <a:t> </a:t>
            </a:r>
            <a:r>
              <a:rPr lang="tr-TR" sz="1100" b="1" dirty="0" err="1"/>
              <a:t>Centre</a:t>
            </a:r>
            <a:r>
              <a:rPr lang="tr-TR" sz="1100" b="1" dirty="0"/>
              <a:t> (2025, 20 Mart). </a:t>
            </a:r>
            <a:r>
              <a:rPr lang="en-US" sz="1100" b="1" i="1" dirty="0"/>
              <a:t>International Day for the Elimination of Racial Discrimination: Taking Action for a More Inclusive Future</a:t>
            </a:r>
            <a:r>
              <a:rPr lang="tr-TR" sz="1100" b="1" dirty="0"/>
              <a:t>. </a:t>
            </a:r>
            <a:r>
              <a:rPr lang="tr-TR" sz="1100" b="1" dirty="0">
                <a:hlinkClick r:id="rId8"/>
              </a:rPr>
              <a:t>https://nccpeterborough.ca/international-day-for-the-elimination-of-racial-discrimination-taking-action-for-a-more-inclusive-future/</a:t>
            </a:r>
            <a:endParaRPr lang="tr-TR" sz="1100" b="1" dirty="0"/>
          </a:p>
          <a:p>
            <a:pPr marL="0" indent="0">
              <a:buNone/>
            </a:pPr>
            <a:r>
              <a:rPr lang="en-US" sz="1100" b="1" dirty="0"/>
              <a:t>Richter, M. V. (2011). </a:t>
            </a:r>
            <a:r>
              <a:rPr lang="en-US" sz="1100" b="1" i="1" dirty="0"/>
              <a:t>Creating the national mosaic: </a:t>
            </a:r>
            <a:r>
              <a:rPr lang="tr-TR" sz="1100" b="1" i="1" dirty="0"/>
              <a:t>M</a:t>
            </a:r>
            <a:r>
              <a:rPr lang="en-US" sz="1100" b="1" i="1" dirty="0" err="1"/>
              <a:t>ulticulturalism</a:t>
            </a:r>
            <a:r>
              <a:rPr lang="en-US" sz="1100" b="1" i="1" dirty="0"/>
              <a:t> in Canadian children’s literature from 1950 to 1994. </a:t>
            </a:r>
            <a:r>
              <a:rPr lang="en-US" sz="1100" b="1" dirty="0" err="1"/>
              <a:t>Rodopi</a:t>
            </a:r>
            <a:r>
              <a:rPr lang="en-US" sz="1100" b="1" dirty="0"/>
              <a:t>.</a:t>
            </a:r>
            <a:endParaRPr lang="tr-TR" sz="1100" b="1" dirty="0"/>
          </a:p>
          <a:p>
            <a:pPr marL="0" indent="0">
              <a:buNone/>
            </a:pPr>
            <a:r>
              <a:rPr lang="en-US" sz="1100" b="1" dirty="0"/>
              <a:t>Smallwood, C. </a:t>
            </a:r>
            <a:r>
              <a:rPr lang="tr-TR" sz="1100" b="1" dirty="0"/>
              <a:t>ve</a:t>
            </a:r>
            <a:r>
              <a:rPr lang="en-US" sz="1100" b="1" dirty="0"/>
              <a:t> Becnel, K. (Ed). (2013). </a:t>
            </a:r>
            <a:r>
              <a:rPr lang="en-US" sz="1100" b="1" i="1" dirty="0"/>
              <a:t>Library Services for multicultural patrons: </a:t>
            </a:r>
            <a:r>
              <a:rPr lang="tr-TR" sz="1100" b="1" i="1" dirty="0"/>
              <a:t>S</a:t>
            </a:r>
            <a:r>
              <a:rPr lang="en-US" sz="1100" b="1" i="1" dirty="0" err="1"/>
              <a:t>trategies</a:t>
            </a:r>
            <a:r>
              <a:rPr lang="en-US" sz="1100" b="1" i="1" dirty="0"/>
              <a:t> to encourage library use</a:t>
            </a:r>
            <a:r>
              <a:rPr lang="en-US" sz="1100" b="1" dirty="0"/>
              <a:t>. The Scarecrow Press</a:t>
            </a:r>
            <a:r>
              <a:rPr lang="tr-TR" sz="1100" b="1" dirty="0"/>
              <a:t>.</a:t>
            </a:r>
          </a:p>
          <a:p>
            <a:pPr marL="0" indent="0">
              <a:buNone/>
            </a:pPr>
            <a:r>
              <a:rPr lang="en-US" sz="1100" b="1" dirty="0"/>
              <a:t>Za Daikon (2017). Powell Street Festival Society, 41st Annual Powell Street Festival. </a:t>
            </a:r>
            <a:r>
              <a:rPr lang="en-US" sz="1100" b="1" dirty="0">
                <a:hlinkClick r:id="rId9"/>
              </a:rPr>
              <a:t>http://www.powellstreetfestival.com/artists/community-artist-za-daikon/</a:t>
            </a:r>
            <a:endParaRPr lang="tr-TR" sz="1100" b="1" dirty="0"/>
          </a:p>
        </p:txBody>
      </p:sp>
    </p:spTree>
    <p:extLst>
      <p:ext uri="{BB962C8B-B14F-4D97-AF65-F5344CB8AC3E}">
        <p14:creationId xmlns:p14="http://schemas.microsoft.com/office/powerpoint/2010/main" val="209648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255638"/>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625310" y="973381"/>
            <a:ext cx="9438005" cy="5078374"/>
          </a:xfrm>
        </p:spPr>
        <p:txBody>
          <a:bodyPr>
            <a:noAutofit/>
          </a:bodyPr>
          <a:lstStyle/>
          <a:p>
            <a:pPr marL="0" indent="0" algn="just">
              <a:buNone/>
            </a:pPr>
            <a:r>
              <a:rPr lang="tr-TR" b="1" noProof="0" dirty="0"/>
              <a:t>Önceki derste belirtildiği gibi çok kültürlü hizmetlerde en fazla öne çıkan tür halk kütüphanesi olduğundan, bu ders ve ilerleyen derslerde özellikle halk kütüphanesi bağlamı ve bu çerçevede ülke örnekleri incelenecektir.</a:t>
            </a:r>
          </a:p>
          <a:p>
            <a:pPr marL="0" indent="0" algn="just">
              <a:buNone/>
            </a:pPr>
            <a:r>
              <a:rPr lang="tr-TR" b="1" noProof="0" dirty="0"/>
              <a:t>Bu dersin amacı, Kanada’nın çok kültürlü yapısının ve bu yapıya uygun halk kütüphaneleri hizmetlerinin temel ilkelerinin bütüncül bir bakış açısıyla analiz edilmesi ve karşılaştırmalı olarak diğer ülkelerin yaklaşımlarıyla beraber değerlendirilmesidir. </a:t>
            </a:r>
          </a:p>
          <a:p>
            <a:pPr marL="0" indent="0" algn="just">
              <a:buNone/>
            </a:pPr>
            <a:r>
              <a:rPr lang="tr-TR" b="1" noProof="0" dirty="0"/>
              <a:t>Kanada’nın coğrafi, tarihsel ve kültürel özelliklerinin kütüphane hizmetlerine yansımasının anlaşılması ve bu hizmetlerin toplumsal uyum, göçmen entegrasyonu ve kültürel çeşitlilik açısından öneminin kavranması hedeflenmektedir. </a:t>
            </a:r>
          </a:p>
          <a:p>
            <a:pPr marL="0" indent="0" algn="just">
              <a:buNone/>
            </a:pPr>
            <a:r>
              <a:rPr lang="tr-TR" b="1" noProof="0" dirty="0"/>
              <a:t>Ayrıca, Kanada’daki farklı bölgesel uygulamalar ve politikaların, uluslararası standartlar ve en iyi uygulamalarla uyumunun incelenmesi, çok kültürlü kütüphanelerin gelişiminde karşılaşılan sorunlar ve çözüm önerileri üzerinde durulması da amaçlanmaktadır.</a:t>
            </a:r>
          </a:p>
        </p:txBody>
      </p:sp>
    </p:spTree>
    <p:extLst>
      <p:ext uri="{BB962C8B-B14F-4D97-AF65-F5344CB8AC3E}">
        <p14:creationId xmlns:p14="http://schemas.microsoft.com/office/powerpoint/2010/main" val="298861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BCE0E-1B58-2B55-0199-054F6CDC02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53FCD3D-66F0-8C5E-88DB-03305B1F7F6C}"/>
              </a:ext>
            </a:extLst>
          </p:cNvPr>
          <p:cNvSpPr>
            <a:spLocks noGrp="1"/>
          </p:cNvSpPr>
          <p:nvPr>
            <p:ph type="title"/>
          </p:nvPr>
        </p:nvSpPr>
        <p:spPr>
          <a:xfrm>
            <a:off x="775658" y="44244"/>
            <a:ext cx="8596668" cy="496530"/>
          </a:xfrm>
        </p:spPr>
        <p:txBody>
          <a:bodyPr>
            <a:normAutofit/>
          </a:bodyPr>
          <a:lstStyle/>
          <a:p>
            <a:pPr algn="ctr"/>
            <a:r>
              <a:rPr lang="tr-TR" sz="2400" b="1" dirty="0"/>
              <a:t>KANADA: GENEL ÇERÇEVE</a:t>
            </a:r>
            <a:endParaRPr lang="en-US" sz="2400" b="1" dirty="0"/>
          </a:p>
        </p:txBody>
      </p:sp>
      <p:sp>
        <p:nvSpPr>
          <p:cNvPr id="3" name="İçerik Yer Tutucusu 2">
            <a:extLst>
              <a:ext uri="{FF2B5EF4-FFF2-40B4-BE49-F238E27FC236}">
                <a16:creationId xmlns:a16="http://schemas.microsoft.com/office/drawing/2014/main" id="{33464F05-4C70-CCBA-74DF-64C72133F028}"/>
              </a:ext>
            </a:extLst>
          </p:cNvPr>
          <p:cNvSpPr>
            <a:spLocks noGrp="1"/>
          </p:cNvSpPr>
          <p:nvPr>
            <p:ph idx="1"/>
          </p:nvPr>
        </p:nvSpPr>
        <p:spPr>
          <a:xfrm>
            <a:off x="649891" y="634179"/>
            <a:ext cx="9438005" cy="5225846"/>
          </a:xfrm>
        </p:spPr>
        <p:txBody>
          <a:bodyPr>
            <a:noAutofit/>
          </a:bodyPr>
          <a:lstStyle/>
          <a:p>
            <a:pPr marL="0" indent="0" algn="just">
              <a:buNone/>
            </a:pPr>
            <a:r>
              <a:rPr lang="tr-TR" sz="1400" b="1" u="sng" dirty="0"/>
              <a:t>Coğrafya ve Topraklar:</a:t>
            </a:r>
          </a:p>
          <a:p>
            <a:pPr algn="just"/>
            <a:r>
              <a:rPr lang="tr-TR" sz="1400" b="1" dirty="0"/>
              <a:t>Kuzey Amerika'da, </a:t>
            </a:r>
            <a:r>
              <a:rPr lang="tr-TR" sz="1400" b="1" dirty="0" err="1"/>
              <a:t>Newfoundland</a:t>
            </a:r>
            <a:r>
              <a:rPr lang="tr-TR" sz="1400" b="1" dirty="0"/>
              <a:t>, </a:t>
            </a:r>
            <a:r>
              <a:rPr lang="tr-TR" sz="1400" b="1" dirty="0" err="1"/>
              <a:t>Prince</a:t>
            </a:r>
            <a:r>
              <a:rPr lang="tr-TR" sz="1400" b="1" dirty="0"/>
              <a:t> Edward Island, Nova </a:t>
            </a:r>
            <a:r>
              <a:rPr lang="tr-TR" sz="1400" b="1" dirty="0" err="1"/>
              <a:t>Scotia</a:t>
            </a:r>
            <a:r>
              <a:rPr lang="tr-TR" sz="1400" b="1" dirty="0"/>
              <a:t>, New </a:t>
            </a:r>
            <a:r>
              <a:rPr lang="tr-TR" sz="1400" b="1" dirty="0" err="1"/>
              <a:t>Brunswick</a:t>
            </a:r>
            <a:r>
              <a:rPr lang="tr-TR" sz="1400" b="1" dirty="0"/>
              <a:t>, </a:t>
            </a:r>
            <a:r>
              <a:rPr lang="tr-TR" sz="1400" b="1" dirty="0" err="1"/>
              <a:t>Quebec</a:t>
            </a:r>
            <a:r>
              <a:rPr lang="tr-TR" sz="1400" b="1" dirty="0"/>
              <a:t>, Ontario, </a:t>
            </a:r>
            <a:r>
              <a:rPr lang="tr-TR" sz="1400" b="1" dirty="0" err="1"/>
              <a:t>Manitoba</a:t>
            </a:r>
            <a:r>
              <a:rPr lang="tr-TR" sz="1400" b="1" dirty="0"/>
              <a:t>, </a:t>
            </a:r>
            <a:r>
              <a:rPr lang="tr-TR" sz="1400" b="1" dirty="0" err="1"/>
              <a:t>Saskatchewan</a:t>
            </a:r>
            <a:r>
              <a:rPr lang="tr-TR" sz="1400" b="1" dirty="0"/>
              <a:t>, Alberta ve British Columbia gibi eyaletler ile </a:t>
            </a:r>
            <a:r>
              <a:rPr lang="tr-TR" sz="1400" b="1" dirty="0" err="1"/>
              <a:t>Northwest</a:t>
            </a:r>
            <a:r>
              <a:rPr lang="tr-TR" sz="1400" b="1" dirty="0"/>
              <a:t>, </a:t>
            </a:r>
            <a:r>
              <a:rPr lang="tr-TR" sz="1400" b="1" dirty="0" err="1"/>
              <a:t>Yukon</a:t>
            </a:r>
            <a:r>
              <a:rPr lang="tr-TR" sz="1400" b="1" dirty="0"/>
              <a:t> ve </a:t>
            </a:r>
            <a:r>
              <a:rPr lang="tr-TR" sz="1400" b="1" dirty="0" err="1"/>
              <a:t>Nunavut</a:t>
            </a:r>
            <a:r>
              <a:rPr lang="tr-TR" sz="1400" b="1" dirty="0"/>
              <a:t> bölgesinden oluşur.</a:t>
            </a:r>
          </a:p>
          <a:p>
            <a:pPr algn="just"/>
            <a:r>
              <a:rPr lang="tr-TR" sz="1400" b="1" dirty="0"/>
              <a:t>Başkenti </a:t>
            </a:r>
            <a:r>
              <a:rPr lang="tr-TR" sz="1400" b="1" dirty="0" err="1"/>
              <a:t>Ottawa'dır</a:t>
            </a:r>
            <a:r>
              <a:rPr lang="tr-TR" sz="1400" b="1" dirty="0"/>
              <a:t>; resmi diller İngilizce ve Fransızcadır.</a:t>
            </a:r>
          </a:p>
          <a:p>
            <a:pPr algn="just"/>
            <a:r>
              <a:rPr lang="tr-TR" sz="1400" b="1" dirty="0"/>
              <a:t>Toprakları doğudan batıya 4000 mil, kuzeyden güneye 3000 milden fazladır.</a:t>
            </a:r>
          </a:p>
          <a:p>
            <a:pPr algn="just"/>
            <a:r>
              <a:rPr lang="tr-TR" sz="1400" b="1" dirty="0"/>
              <a:t>Alanı 3.850.000 km² ile Rusya'dan sonra dünyanın ikinci en büyük ülkesidir.</a:t>
            </a:r>
          </a:p>
          <a:p>
            <a:pPr algn="just"/>
            <a:r>
              <a:rPr lang="tr-TR" sz="1400" b="1" dirty="0"/>
              <a:t>Nüfusunun büyük bölümü (yüzde 90'dan fazlası) Amerika Birleşik Devletleri sınırına yakın bölgelerde yaşar.</a:t>
            </a:r>
          </a:p>
          <a:p>
            <a:pPr marL="0" indent="0" algn="just">
              <a:buNone/>
            </a:pPr>
            <a:r>
              <a:rPr lang="tr-TR" sz="1400" b="1" u="sng" dirty="0"/>
              <a:t>Nüfus ve Kökenler:</a:t>
            </a:r>
          </a:p>
          <a:p>
            <a:pPr algn="just"/>
            <a:r>
              <a:rPr lang="tr-TR" sz="1400" b="1" dirty="0"/>
              <a:t>15. yüzyıl sonunda yaklaşık 500.000 yerli nüfusun yaşadığı tahmin edilmektedir.</a:t>
            </a:r>
          </a:p>
          <a:p>
            <a:pPr algn="just"/>
            <a:r>
              <a:rPr lang="tr-TR" sz="1400" b="1" dirty="0"/>
              <a:t>Yerli halklar arasında Eskimo (</a:t>
            </a:r>
            <a:r>
              <a:rPr lang="tr-TR" sz="1400" b="1" dirty="0" err="1"/>
              <a:t>Inuit</a:t>
            </a:r>
            <a:r>
              <a:rPr lang="tr-TR" sz="1400" b="1" dirty="0"/>
              <a:t>) ve çeşitli etnik gruplar bulunur.</a:t>
            </a:r>
          </a:p>
          <a:p>
            <a:pPr algn="just"/>
            <a:r>
              <a:rPr lang="tr-TR" sz="1400" b="1" dirty="0"/>
              <a:t>Avrupa kökenli ilk Avrupalılar 1001’de </a:t>
            </a:r>
            <a:r>
              <a:rPr lang="tr-TR" sz="1400" b="1" dirty="0" err="1"/>
              <a:t>Leif</a:t>
            </a:r>
            <a:r>
              <a:rPr lang="tr-TR" sz="1400" b="1" dirty="0"/>
              <a:t> </a:t>
            </a:r>
            <a:r>
              <a:rPr lang="tr-TR" sz="1400" b="1" dirty="0" err="1"/>
              <a:t>Eriksson</a:t>
            </a:r>
            <a:r>
              <a:rPr lang="tr-TR" sz="1400" b="1" dirty="0"/>
              <a:t> tarafından keşfedilmiş, ardından 1497’de John </a:t>
            </a:r>
            <a:r>
              <a:rPr lang="tr-TR" sz="1400" b="1" dirty="0" err="1"/>
              <a:t>Cabot</a:t>
            </a:r>
            <a:r>
              <a:rPr lang="tr-TR" sz="1400" b="1" dirty="0"/>
              <a:t> </a:t>
            </a:r>
            <a:r>
              <a:rPr lang="tr-TR" sz="1400" b="1" dirty="0" err="1"/>
              <a:t>Newfoundland’a</a:t>
            </a:r>
            <a:r>
              <a:rPr lang="tr-TR" sz="1400" b="1" dirty="0"/>
              <a:t> ulaşmıştır.</a:t>
            </a:r>
          </a:p>
          <a:p>
            <a:pPr algn="just"/>
            <a:r>
              <a:rPr lang="tr-TR" sz="1400" b="1" dirty="0"/>
              <a:t>Fransızlar 1534’te </a:t>
            </a:r>
            <a:r>
              <a:rPr lang="tr-TR" sz="1400" b="1" dirty="0" err="1"/>
              <a:t>Cartier</a:t>
            </a:r>
            <a:r>
              <a:rPr lang="tr-TR" sz="1400" b="1" dirty="0"/>
              <a:t> ile bölgeye yerleşmeye başlamış; 1608’de </a:t>
            </a:r>
            <a:r>
              <a:rPr lang="tr-TR" sz="1400" b="1" dirty="0" err="1"/>
              <a:t>Quebec</a:t>
            </a:r>
            <a:r>
              <a:rPr lang="tr-TR" sz="1400" b="1" dirty="0"/>
              <a:t> kurulmuştur.</a:t>
            </a:r>
          </a:p>
          <a:p>
            <a:pPr algn="just"/>
            <a:r>
              <a:rPr lang="tr-TR" sz="1400" b="1" dirty="0"/>
              <a:t>18. yüzyılda İngiltere ve Fransa arasındaki savaşlar, İngiltere’nin bölge üzerinde hakimiyet kurmasını sağlamıştır (Demir, 2017, </a:t>
            </a:r>
            <a:r>
              <a:rPr lang="tr-TR" sz="1400" b="1" dirty="0" err="1"/>
              <a:t>ss</a:t>
            </a:r>
            <a:r>
              <a:rPr lang="tr-TR" sz="1400" b="1" dirty="0"/>
              <a:t>. 147-152).</a:t>
            </a:r>
          </a:p>
        </p:txBody>
      </p:sp>
    </p:spTree>
    <p:extLst>
      <p:ext uri="{BB962C8B-B14F-4D97-AF65-F5344CB8AC3E}">
        <p14:creationId xmlns:p14="http://schemas.microsoft.com/office/powerpoint/2010/main" val="44046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BB3A4-EA6B-FB1A-4144-9735A58BF0C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1EE1CCB-AA88-06D2-38ED-D45AA13F2F92}"/>
              </a:ext>
            </a:extLst>
          </p:cNvPr>
          <p:cNvSpPr>
            <a:spLocks noGrp="1"/>
          </p:cNvSpPr>
          <p:nvPr>
            <p:ph type="title"/>
          </p:nvPr>
        </p:nvSpPr>
        <p:spPr>
          <a:xfrm>
            <a:off x="775658" y="44244"/>
            <a:ext cx="8596668" cy="496530"/>
          </a:xfrm>
        </p:spPr>
        <p:txBody>
          <a:bodyPr>
            <a:normAutofit/>
          </a:bodyPr>
          <a:lstStyle/>
          <a:p>
            <a:pPr algn="ctr"/>
            <a:r>
              <a:rPr lang="tr-TR" sz="2400" b="1" dirty="0"/>
              <a:t>KANADA: GENEL ÇERÇEVE</a:t>
            </a:r>
            <a:endParaRPr lang="en-US" sz="2400" b="1" dirty="0"/>
          </a:p>
        </p:txBody>
      </p:sp>
      <p:sp>
        <p:nvSpPr>
          <p:cNvPr id="3" name="İçerik Yer Tutucusu 2">
            <a:extLst>
              <a:ext uri="{FF2B5EF4-FFF2-40B4-BE49-F238E27FC236}">
                <a16:creationId xmlns:a16="http://schemas.microsoft.com/office/drawing/2014/main" id="{66B4162C-0D6D-6B8D-3512-C631D284DDF7}"/>
              </a:ext>
            </a:extLst>
          </p:cNvPr>
          <p:cNvSpPr>
            <a:spLocks noGrp="1"/>
          </p:cNvSpPr>
          <p:nvPr>
            <p:ph idx="1"/>
          </p:nvPr>
        </p:nvSpPr>
        <p:spPr>
          <a:xfrm>
            <a:off x="649891" y="634179"/>
            <a:ext cx="9438005" cy="5225846"/>
          </a:xfrm>
        </p:spPr>
        <p:txBody>
          <a:bodyPr>
            <a:noAutofit/>
          </a:bodyPr>
          <a:lstStyle/>
          <a:p>
            <a:pPr marL="0" indent="0" algn="just">
              <a:buNone/>
            </a:pPr>
            <a:r>
              <a:rPr lang="tr-TR" sz="1400" b="1" u="sng" dirty="0"/>
              <a:t>Tarihsel Gelişmeler:</a:t>
            </a:r>
          </a:p>
          <a:p>
            <a:pPr algn="just"/>
            <a:r>
              <a:rPr lang="tr-TR" sz="1400" b="1" dirty="0"/>
              <a:t>1867’de Kanada Konfederasyonu kurulmuş; Nova </a:t>
            </a:r>
            <a:r>
              <a:rPr lang="tr-TR" sz="1400" b="1" dirty="0" err="1"/>
              <a:t>Scotia</a:t>
            </a:r>
            <a:r>
              <a:rPr lang="tr-TR" sz="1400" b="1" dirty="0"/>
              <a:t>, New </a:t>
            </a:r>
            <a:r>
              <a:rPr lang="tr-TR" sz="1400" b="1" dirty="0" err="1"/>
              <a:t>Brunswick</a:t>
            </a:r>
            <a:r>
              <a:rPr lang="tr-TR" sz="1400" b="1" dirty="0"/>
              <a:t>, </a:t>
            </a:r>
            <a:r>
              <a:rPr lang="tr-TR" sz="1400" b="1" dirty="0" err="1"/>
              <a:t>Quebec</a:t>
            </a:r>
            <a:r>
              <a:rPr lang="tr-TR" sz="1400" b="1" dirty="0"/>
              <a:t> ve Ontario ilk eyaletler oluşmuştur.</a:t>
            </a:r>
          </a:p>
          <a:p>
            <a:pPr algn="just"/>
            <a:r>
              <a:rPr lang="tr-TR" sz="1400" b="1" dirty="0"/>
              <a:t>1931’de Westminster Tüzüğü ile bağımsızlık kazanılmış; 1982’de yeni anayasa kabul edilmiştir.</a:t>
            </a:r>
          </a:p>
          <a:p>
            <a:pPr algn="just"/>
            <a:r>
              <a:rPr lang="tr-TR" sz="1400" b="1" dirty="0"/>
              <a:t>20. yüzyıl boyunca çeşitli politik gelişmeler ve ulusal birlik sağlanmıştır.</a:t>
            </a:r>
          </a:p>
          <a:p>
            <a:pPr algn="just"/>
            <a:endParaRPr lang="tr-TR" sz="1400" b="1" dirty="0"/>
          </a:p>
          <a:p>
            <a:pPr marL="0" indent="0" algn="just">
              <a:buNone/>
            </a:pPr>
            <a:r>
              <a:rPr lang="tr-TR" sz="1400" b="1" u="sng" dirty="0"/>
              <a:t>Çok Kültürlülük ve Kimlik:</a:t>
            </a:r>
          </a:p>
          <a:p>
            <a:pPr algn="just"/>
            <a:r>
              <a:rPr lang="tr-TR" sz="1400" b="1" dirty="0"/>
              <a:t>Kanada, 1971’de Çok Kültürlülük Politikasını resmi olarak kabul eden ilk ülkedir.</a:t>
            </a:r>
          </a:p>
          <a:p>
            <a:pPr algn="just"/>
            <a:r>
              <a:rPr lang="tr-TR" sz="1400" b="1" dirty="0" err="1"/>
              <a:t>Trudeau</a:t>
            </a:r>
            <a:r>
              <a:rPr lang="tr-TR" sz="1400" b="1" dirty="0"/>
              <a:t> döneminde göç serbest bırakılmış ve çok kültürlü politikalar teşvik edilmiştir.</a:t>
            </a:r>
          </a:p>
          <a:p>
            <a:pPr algn="just"/>
            <a:r>
              <a:rPr lang="tr-TR" sz="1400" b="1" dirty="0"/>
              <a:t>Kanada Haklar ve Özgürlükler Bildirgesi (1982) ile anayasal güvence altına alınmıştır.</a:t>
            </a:r>
          </a:p>
          <a:p>
            <a:pPr algn="just"/>
            <a:r>
              <a:rPr lang="tr-TR" sz="1400" b="1" dirty="0"/>
              <a:t>Çok kültürlülük Yasası (1988) ile çeşitli toplulukların eşit haklar ve kültürel devamlılıkları güvence altına alınmıştır.</a:t>
            </a:r>
          </a:p>
          <a:p>
            <a:pPr algn="just"/>
            <a:r>
              <a:rPr lang="tr-TR" sz="1400" b="1" dirty="0"/>
              <a:t>Toronto, dünyadaki en çeşitli şehirlerden biri olup, nüfusunun yarısından fazlası yurtdışında doğmuştur.</a:t>
            </a:r>
          </a:p>
          <a:p>
            <a:pPr algn="just"/>
            <a:r>
              <a:rPr lang="tr-TR" sz="1400" b="1" dirty="0"/>
              <a:t>Kanada’nın çok kültürlü yapısı, göçmenlerin entegrasyonunu ve ulusal kimliğin güçlenmesini sağlamaktadır (Demir, 2017, </a:t>
            </a:r>
            <a:r>
              <a:rPr lang="tr-TR" sz="1400" b="1" dirty="0" err="1"/>
              <a:t>ss</a:t>
            </a:r>
            <a:r>
              <a:rPr lang="tr-TR" sz="1400" b="1" dirty="0"/>
              <a:t>. 147-152).</a:t>
            </a:r>
          </a:p>
        </p:txBody>
      </p:sp>
    </p:spTree>
    <p:extLst>
      <p:ext uri="{BB962C8B-B14F-4D97-AF65-F5344CB8AC3E}">
        <p14:creationId xmlns:p14="http://schemas.microsoft.com/office/powerpoint/2010/main" val="225854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183D2-1061-F493-CE46-C500D266D4D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155EB07-11B4-57AF-DAF5-301568648409}"/>
              </a:ext>
            </a:extLst>
          </p:cNvPr>
          <p:cNvSpPr>
            <a:spLocks noGrp="1"/>
          </p:cNvSpPr>
          <p:nvPr>
            <p:ph type="title"/>
          </p:nvPr>
        </p:nvSpPr>
        <p:spPr>
          <a:xfrm>
            <a:off x="775658" y="44244"/>
            <a:ext cx="8596668" cy="353962"/>
          </a:xfrm>
        </p:spPr>
        <p:txBody>
          <a:bodyPr>
            <a:normAutofit fontScale="90000"/>
          </a:bodyPr>
          <a:lstStyle/>
          <a:p>
            <a:pPr algn="ctr"/>
            <a:r>
              <a:rPr lang="tr-TR" sz="2000" b="1" dirty="0"/>
              <a:t>KANADA: GENEL ÇERÇEVE</a:t>
            </a:r>
            <a:endParaRPr lang="en-US" sz="2000" b="1" dirty="0"/>
          </a:p>
        </p:txBody>
      </p:sp>
      <p:sp>
        <p:nvSpPr>
          <p:cNvPr id="3" name="İçerik Yer Tutucusu 2">
            <a:extLst>
              <a:ext uri="{FF2B5EF4-FFF2-40B4-BE49-F238E27FC236}">
                <a16:creationId xmlns:a16="http://schemas.microsoft.com/office/drawing/2014/main" id="{480063D0-D72F-2D24-71BA-70AC0F1903A4}"/>
              </a:ext>
            </a:extLst>
          </p:cNvPr>
          <p:cNvSpPr>
            <a:spLocks noGrp="1"/>
          </p:cNvSpPr>
          <p:nvPr>
            <p:ph idx="1"/>
          </p:nvPr>
        </p:nvSpPr>
        <p:spPr>
          <a:xfrm>
            <a:off x="775658" y="398206"/>
            <a:ext cx="9438005" cy="2325331"/>
          </a:xfrm>
        </p:spPr>
        <p:txBody>
          <a:bodyPr>
            <a:noAutofit/>
          </a:bodyPr>
          <a:lstStyle/>
          <a:p>
            <a:pPr marL="0" indent="0" algn="just">
              <a:buNone/>
            </a:pPr>
            <a:r>
              <a:rPr lang="tr-TR" sz="1200" b="1" u="sng" dirty="0"/>
              <a:t>Temel İlkeler ve Politikalar:</a:t>
            </a:r>
          </a:p>
          <a:p>
            <a:pPr algn="just"/>
            <a:r>
              <a:rPr lang="tr-TR" sz="1200" b="1" dirty="0"/>
              <a:t>Kültürel farklılıkların devamına izin verme, geliştirme ve toplumsal uyumu sağlama</a:t>
            </a:r>
          </a:p>
          <a:p>
            <a:pPr algn="just"/>
            <a:r>
              <a:rPr lang="tr-TR" sz="1200" b="1" dirty="0"/>
              <a:t>Eğitimde ana dillerin korunması ve desteklenmesi önemli bir öge</a:t>
            </a:r>
          </a:p>
          <a:p>
            <a:pPr algn="just"/>
            <a:r>
              <a:rPr lang="tr-TR" sz="1200" b="1" dirty="0"/>
              <a:t>1971’de kabul edilen Çok kültürlülük Politikası, farklı kültürlerin entegrasyonunu ve desteklenmesini amaçlamakta</a:t>
            </a:r>
          </a:p>
          <a:p>
            <a:pPr marL="0" indent="0" algn="just">
              <a:buNone/>
            </a:pPr>
            <a:r>
              <a:rPr lang="tr-TR" sz="1200" b="1" u="sng" dirty="0"/>
              <a:t>Önemli Sorunlar:</a:t>
            </a:r>
          </a:p>
          <a:p>
            <a:pPr algn="just"/>
            <a:r>
              <a:rPr lang="tr-TR" sz="1200" b="1" dirty="0" err="1"/>
              <a:t>Quebec’in</a:t>
            </a:r>
            <a:r>
              <a:rPr lang="tr-TR" sz="1200" b="1" dirty="0"/>
              <a:t> bağımsızlık talepleri ve kendi kültürel ve hukuki statüsünü talep etmesi, en önemli siyasi konulardan biri.</a:t>
            </a:r>
          </a:p>
          <a:p>
            <a:pPr algn="just"/>
            <a:r>
              <a:rPr lang="tr-TR" sz="1200" b="1" dirty="0" err="1"/>
              <a:t>Quebec’in</a:t>
            </a:r>
            <a:r>
              <a:rPr lang="tr-TR" sz="1200" b="1" dirty="0"/>
              <a:t> Fransızca konuşan halkının ayrı bir ulus olarak tanınması ve bağımsızlık isteği, ülke içi siyasi gerginliklere yol açmaktadır (Demir, 2017, </a:t>
            </a:r>
            <a:r>
              <a:rPr lang="tr-TR" sz="1200" b="1" dirty="0" err="1"/>
              <a:t>ss</a:t>
            </a:r>
            <a:r>
              <a:rPr lang="tr-TR" sz="1200" b="1" dirty="0"/>
              <a:t>. 147-152).</a:t>
            </a:r>
          </a:p>
        </p:txBody>
      </p:sp>
      <p:pic>
        <p:nvPicPr>
          <p:cNvPr id="4" name="Resim 3">
            <a:extLst>
              <a:ext uri="{FF2B5EF4-FFF2-40B4-BE49-F238E27FC236}">
                <a16:creationId xmlns:a16="http://schemas.microsoft.com/office/drawing/2014/main" id="{DD4F16FE-5C81-ECCE-8C6D-36A8413F6C82}"/>
              </a:ext>
            </a:extLst>
          </p:cNvPr>
          <p:cNvPicPr>
            <a:picLocks noChangeAspect="1"/>
          </p:cNvPicPr>
          <p:nvPr/>
        </p:nvPicPr>
        <p:blipFill>
          <a:blip r:embed="rId2"/>
          <a:stretch>
            <a:fillRect/>
          </a:stretch>
        </p:blipFill>
        <p:spPr>
          <a:xfrm>
            <a:off x="2356507" y="2787446"/>
            <a:ext cx="6413957" cy="3746090"/>
          </a:xfrm>
          <a:prstGeom prst="rect">
            <a:avLst/>
          </a:prstGeom>
        </p:spPr>
      </p:pic>
      <p:sp>
        <p:nvSpPr>
          <p:cNvPr id="6" name="Metin kutusu 5">
            <a:extLst>
              <a:ext uri="{FF2B5EF4-FFF2-40B4-BE49-F238E27FC236}">
                <a16:creationId xmlns:a16="http://schemas.microsoft.com/office/drawing/2014/main" id="{74FE12CC-52FC-0967-92AA-C14D93125807}"/>
              </a:ext>
            </a:extLst>
          </p:cNvPr>
          <p:cNvSpPr txBox="1"/>
          <p:nvPr/>
        </p:nvSpPr>
        <p:spPr>
          <a:xfrm>
            <a:off x="2561304" y="6597445"/>
            <a:ext cx="6324326" cy="246221"/>
          </a:xfrm>
          <a:prstGeom prst="rect">
            <a:avLst/>
          </a:prstGeom>
          <a:noFill/>
        </p:spPr>
        <p:txBody>
          <a:bodyPr wrap="square">
            <a:spAutoFit/>
          </a:bodyPr>
          <a:lstStyle/>
          <a:p>
            <a:r>
              <a:rPr lang="tr-TR" sz="1000" b="1" dirty="0" err="1"/>
              <a:t>Map</a:t>
            </a:r>
            <a:r>
              <a:rPr lang="tr-TR" sz="1000" b="1" dirty="0"/>
              <a:t> of </a:t>
            </a:r>
            <a:r>
              <a:rPr lang="tr-TR" sz="1000" b="1" dirty="0" err="1"/>
              <a:t>Canada</a:t>
            </a:r>
            <a:r>
              <a:rPr lang="tr-TR" sz="1000" b="1" dirty="0"/>
              <a:t>… </a:t>
            </a:r>
            <a:r>
              <a:rPr lang="tr-TR" sz="1000" b="1" dirty="0">
                <a:hlinkClick r:id="rId3"/>
              </a:rPr>
              <a:t>https://www.alamy.com/stock-photo/map-of-canada-provinces.html?sortBy=relevant</a:t>
            </a:r>
            <a:endParaRPr lang="tr-TR" sz="1000" b="1" dirty="0"/>
          </a:p>
        </p:txBody>
      </p:sp>
    </p:spTree>
    <p:extLst>
      <p:ext uri="{BB962C8B-B14F-4D97-AF65-F5344CB8AC3E}">
        <p14:creationId xmlns:p14="http://schemas.microsoft.com/office/powerpoint/2010/main" val="195486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13C3C-385A-A3BB-6AB8-61B8011AFCD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59D5CD-405D-7587-F25F-A17D93DD6F6E}"/>
              </a:ext>
            </a:extLst>
          </p:cNvPr>
          <p:cNvSpPr>
            <a:spLocks noGrp="1"/>
          </p:cNvSpPr>
          <p:nvPr>
            <p:ph type="title"/>
          </p:nvPr>
        </p:nvSpPr>
        <p:spPr>
          <a:xfrm>
            <a:off x="775658" y="44244"/>
            <a:ext cx="8596668" cy="496530"/>
          </a:xfrm>
        </p:spPr>
        <p:txBody>
          <a:bodyPr>
            <a:normAutofit/>
          </a:bodyPr>
          <a:lstStyle/>
          <a:p>
            <a:pPr algn="ctr"/>
            <a:r>
              <a:rPr lang="tr-TR" sz="2400" b="1" dirty="0"/>
              <a:t>KANADA: HALK KÜTÜPHANELERİ: TARİHÇE</a:t>
            </a:r>
            <a:endParaRPr lang="en-US" sz="2400" b="1" dirty="0"/>
          </a:p>
        </p:txBody>
      </p:sp>
      <p:sp>
        <p:nvSpPr>
          <p:cNvPr id="3" name="İçerik Yer Tutucusu 2">
            <a:extLst>
              <a:ext uri="{FF2B5EF4-FFF2-40B4-BE49-F238E27FC236}">
                <a16:creationId xmlns:a16="http://schemas.microsoft.com/office/drawing/2014/main" id="{1186911B-D974-92DD-881A-20874D514608}"/>
              </a:ext>
            </a:extLst>
          </p:cNvPr>
          <p:cNvSpPr>
            <a:spLocks noGrp="1"/>
          </p:cNvSpPr>
          <p:nvPr>
            <p:ph idx="1"/>
          </p:nvPr>
        </p:nvSpPr>
        <p:spPr>
          <a:xfrm>
            <a:off x="649891" y="634179"/>
            <a:ext cx="9438005" cy="5225846"/>
          </a:xfrm>
        </p:spPr>
        <p:txBody>
          <a:bodyPr>
            <a:noAutofit/>
          </a:bodyPr>
          <a:lstStyle/>
          <a:p>
            <a:pPr algn="just"/>
            <a:r>
              <a:rPr lang="tr-TR" sz="1400" b="1" dirty="0"/>
              <a:t>Kanada halk kütüphaneleri, 17. yüzyıldan itibaren İngilizce ve Fransızca olmak üzere iki dil ve kültür temelinde gelişmiştir. </a:t>
            </a:r>
            <a:r>
              <a:rPr lang="tr-TR" sz="1400" b="1" dirty="0" err="1"/>
              <a:t>Quebec’te</a:t>
            </a:r>
            <a:r>
              <a:rPr lang="tr-TR" sz="1400" b="1" dirty="0"/>
              <a:t> yaşayan Fransızca konuşan </a:t>
            </a:r>
            <a:r>
              <a:rPr lang="tr-TR" sz="1400" b="1" dirty="0" err="1"/>
              <a:t>Frankofonlar</a:t>
            </a:r>
            <a:r>
              <a:rPr lang="tr-TR" sz="1400" b="1" dirty="0"/>
              <a:t> (</a:t>
            </a:r>
            <a:r>
              <a:rPr lang="tr-TR" sz="1400" b="1" dirty="0" err="1"/>
              <a:t>Francophone</a:t>
            </a:r>
            <a:r>
              <a:rPr lang="tr-TR" sz="1400" b="1" dirty="0"/>
              <a:t>) ile Montreal gibi büyük şehirlerde yoğun olarak bulunan İngilizce konuşan </a:t>
            </a:r>
            <a:r>
              <a:rPr lang="tr-TR" sz="1400" b="1" dirty="0" err="1"/>
              <a:t>Anglofonlar</a:t>
            </a:r>
            <a:r>
              <a:rPr lang="tr-TR" sz="1400" b="1" dirty="0"/>
              <a:t> (</a:t>
            </a:r>
            <a:r>
              <a:rPr lang="tr-TR" sz="1400" b="1" dirty="0" err="1"/>
              <a:t>Anglophone</a:t>
            </a:r>
            <a:r>
              <a:rPr lang="tr-TR" sz="1400" b="1" dirty="0"/>
              <a:t>) arasındaki sosyal, kültürel ve entelektüel farklılıklar, kütüphanelerin yapısına da yansımıştır. Bu farklılıklar, ülkenin çeşitli bölgelerinde farklı kütüphane modellerinin oluşmasına neden olmuştur.</a:t>
            </a:r>
          </a:p>
          <a:p>
            <a:pPr algn="just"/>
            <a:r>
              <a:rPr lang="tr-TR" sz="1400" b="1" dirty="0"/>
              <a:t>1900’lerde, Kanada’da 5.000’den fazla halk, üniversite ve okul kütüphanesi bulunmakta olup, bu büyük sistem gelişimini sürdürmüştür. İngiliz rejiminin ilk dönemlerinde, </a:t>
            </a:r>
            <a:r>
              <a:rPr lang="tr-TR" sz="1400" b="1" dirty="0" err="1"/>
              <a:t>abonelikli</a:t>
            </a:r>
            <a:r>
              <a:rPr lang="tr-TR" sz="1400" b="1" dirty="0"/>
              <a:t>, dolaşım hizmeti veren ve sosyal amaçlı kütüphaneler (örneğin </a:t>
            </a:r>
            <a:r>
              <a:rPr lang="tr-TR" sz="1400" b="1" dirty="0" err="1"/>
              <a:t>Quebec</a:t>
            </a:r>
            <a:r>
              <a:rPr lang="tr-TR" sz="1400" b="1" dirty="0"/>
              <a:t> Şehir Kütüphanesi 1779, Montreal 1796, </a:t>
            </a:r>
            <a:r>
              <a:rPr lang="tr-TR" sz="1400" b="1" dirty="0" err="1"/>
              <a:t>Halifax</a:t>
            </a:r>
            <a:r>
              <a:rPr lang="tr-TR" sz="1400" b="1" dirty="0"/>
              <a:t> 1836) ortaya çıkmış ve özellikle sanayileşme sonrası işçilerin eğitimine katkıda bulunmuştur.</a:t>
            </a:r>
          </a:p>
          <a:p>
            <a:pPr algn="just"/>
            <a:r>
              <a:rPr lang="tr-TR" sz="1400" b="1" dirty="0"/>
              <a:t>1867’de kabul edilen İngiliz Kuzey Amerika Yasası, kütüphanelerle ilgili yasal düzenlemeleri de beraberinde getirerek, vergi destekli ve halka açık ücretsiz kütüphanelerin kurulmasını sağlamıştır. Bu yasal düzenlemeler, Ontario, </a:t>
            </a:r>
            <a:r>
              <a:rPr lang="tr-TR" sz="1400" b="1" dirty="0" err="1"/>
              <a:t>Quebec</a:t>
            </a:r>
            <a:r>
              <a:rPr lang="tr-TR" sz="1400" b="1" dirty="0"/>
              <a:t> ve diğer bölgelerde 20. yüzyıl boyunca güncellenmiş ve geliştirilmiştir. </a:t>
            </a:r>
          </a:p>
          <a:p>
            <a:pPr algn="just"/>
            <a:r>
              <a:rPr lang="tr-TR" sz="1400" b="1" dirty="0"/>
              <a:t>1980’ler ve 1990’larda, özellikle Ontario’da, hizmet kalitesini artırmak ve standartları belirlemek amacıyla stratejik planlar ve akreditasyon sistemleri geliştirilmiştir. </a:t>
            </a:r>
          </a:p>
          <a:p>
            <a:pPr algn="just"/>
            <a:r>
              <a:rPr lang="tr-TR" sz="1400" b="1" dirty="0"/>
              <a:t>1998’de başlayan akreditasyon süreciyle, ilk dört kütüphane sertifika almış ve hizmetlerin iyileştirilmesine yönelik çalışmalar devam etmiştir.</a:t>
            </a:r>
          </a:p>
          <a:p>
            <a:pPr algn="just"/>
            <a:r>
              <a:rPr lang="tr-TR" sz="1400" b="1" dirty="0"/>
              <a:t>Genel olarak, Kanada halk kütüphaneleri, çok kültürlü ve bölgesel farklılıkları gözeterek, yasal çerçevede hizmet kalitesini artırmak ve toplumun gereksinimlerine uygun çözümler geliştirmek amacıyla sürekli gelişim göstermektedir (Demir, 2017, </a:t>
            </a:r>
            <a:r>
              <a:rPr lang="tr-TR" sz="1400" b="1" dirty="0" err="1"/>
              <a:t>ss</a:t>
            </a:r>
            <a:r>
              <a:rPr lang="tr-TR" sz="1400" b="1" dirty="0"/>
              <a:t>. 152-154).</a:t>
            </a:r>
          </a:p>
        </p:txBody>
      </p:sp>
    </p:spTree>
    <p:extLst>
      <p:ext uri="{BB962C8B-B14F-4D97-AF65-F5344CB8AC3E}">
        <p14:creationId xmlns:p14="http://schemas.microsoft.com/office/powerpoint/2010/main" val="296316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3EE3A-8D22-7DC9-1975-48322671D00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B484733-44BD-E692-715D-ECF8D1AAC568}"/>
              </a:ext>
            </a:extLst>
          </p:cNvPr>
          <p:cNvSpPr>
            <a:spLocks noGrp="1"/>
          </p:cNvSpPr>
          <p:nvPr>
            <p:ph type="title"/>
          </p:nvPr>
        </p:nvSpPr>
        <p:spPr>
          <a:xfrm>
            <a:off x="775658" y="44244"/>
            <a:ext cx="8596668" cy="496530"/>
          </a:xfrm>
        </p:spPr>
        <p:txBody>
          <a:bodyPr>
            <a:normAutofit/>
          </a:bodyPr>
          <a:lstStyle/>
          <a:p>
            <a:pPr algn="ctr"/>
            <a:r>
              <a:rPr lang="tr-TR" sz="2400" b="1" dirty="0"/>
              <a:t>KANADA: ÇOK KÜLTÜRLÜ HALK KÜTÜPHANELERİ</a:t>
            </a:r>
            <a:endParaRPr lang="en-US" sz="2400" b="1" dirty="0"/>
          </a:p>
        </p:txBody>
      </p:sp>
      <p:sp>
        <p:nvSpPr>
          <p:cNvPr id="3" name="İçerik Yer Tutucusu 2">
            <a:extLst>
              <a:ext uri="{FF2B5EF4-FFF2-40B4-BE49-F238E27FC236}">
                <a16:creationId xmlns:a16="http://schemas.microsoft.com/office/drawing/2014/main" id="{9E62CF2D-7DF4-C34B-BBF5-5B46825D5EC4}"/>
              </a:ext>
            </a:extLst>
          </p:cNvPr>
          <p:cNvSpPr>
            <a:spLocks noGrp="1"/>
          </p:cNvSpPr>
          <p:nvPr>
            <p:ph idx="1"/>
          </p:nvPr>
        </p:nvSpPr>
        <p:spPr>
          <a:xfrm>
            <a:off x="635142" y="578094"/>
            <a:ext cx="9438005" cy="2718621"/>
          </a:xfrm>
        </p:spPr>
        <p:txBody>
          <a:bodyPr>
            <a:noAutofit/>
          </a:bodyPr>
          <a:lstStyle/>
          <a:p>
            <a:pPr marL="0" indent="0" algn="just">
              <a:buNone/>
            </a:pPr>
            <a:r>
              <a:rPr lang="tr-TR" sz="1300" b="1" dirty="0"/>
              <a:t>Richter (2011, s. 75) Kanada’da çok kültürlülük politikasının resmi olarak benimsenmesiyle birlikte kütüphanelerin kültürel bütünleşmede önemli bir rol üstlendiğini vurgular. 1970’li yıllarda Toronto Halk Kütüphanesi’nde ırkçı içerik taşıyan çocuk kitaplarının ayıklanmasıyla, hem kütüphanecilikteki değişim hem de politik ve toplumsal çoğulculuk yaklaşımındaki dönüşüm açıkça görülür. Bu süreçte, etnik gruplara karşı sömürgeci tutumlardan uzaklaşılarak, eşitlikçi ve kültürel çeşitliliği zenginlik olarak kabul eden bir anlayış benimsenmiştir. Günümüzde de kitap seçimleri, farklı etnik ve kültürel gereksinimlere uygun olarak yapılmakta ve kültürel mirasın çeşitliliği değerli sayılmaktadır.</a:t>
            </a:r>
          </a:p>
          <a:p>
            <a:pPr marL="0" indent="0" algn="just">
              <a:buNone/>
            </a:pPr>
            <a:r>
              <a:rPr lang="tr-TR" sz="1300" b="1" dirty="0"/>
              <a:t>Ancak, bu çabalara ve Kanada'nın çok kültürlü bir toplum olarak tanınmışlığına karşın, ırk ayrımcılığı devam etmekte ve iş yerinde eşitsizlik, ırksal profilleme, konut ve sağlık hizmetlerine sınırlı erişim ve nefret suçları gibi engeller, yerli halklar, göçmenler ve mülteciler gibi ötekileştirilmiş toplulukları etkilemektedir. Yeni Kanadalılar Merkezi (NCC, New </a:t>
            </a:r>
            <a:r>
              <a:rPr lang="tr-TR" sz="1300" b="1" dirty="0" err="1"/>
              <a:t>Canadians</a:t>
            </a:r>
            <a:r>
              <a:rPr lang="tr-TR" sz="1300" b="1" dirty="0"/>
              <a:t> </a:t>
            </a:r>
            <a:r>
              <a:rPr lang="tr-TR" sz="1300" b="1" dirty="0" err="1"/>
              <a:t>Centre</a:t>
            </a:r>
            <a:r>
              <a:rPr lang="tr-TR" sz="1300" b="1" dirty="0"/>
              <a:t>), sistematik ırkçılığa karşı eğitimin, toplumsal katılımın ve eylemin önemini vurgulayarak, Topluluk Eğitim Programı (CTP, </a:t>
            </a:r>
            <a:r>
              <a:rPr lang="tr-TR" sz="1300" b="1" dirty="0" err="1"/>
              <a:t>Community</a:t>
            </a:r>
            <a:r>
              <a:rPr lang="tr-TR" sz="1300" b="1" dirty="0"/>
              <a:t> Training Program) gibi programlar aracılığıyla farkındalığın artırılmasını savunmaktadır. Öz eğitim, adil girişimler ve aktif katılım savunulmaktadır (</a:t>
            </a:r>
            <a:r>
              <a:rPr lang="en-US" sz="1400" b="1" dirty="0"/>
              <a:t>New Canadians Centre</a:t>
            </a:r>
            <a:r>
              <a:rPr lang="tr-TR" sz="1400" b="1" dirty="0"/>
              <a:t>, </a:t>
            </a:r>
            <a:r>
              <a:rPr lang="en-US" sz="1400" b="1" dirty="0"/>
              <a:t>2025</a:t>
            </a:r>
            <a:r>
              <a:rPr lang="tr-TR" sz="1400" b="1" dirty="0"/>
              <a:t>).</a:t>
            </a:r>
            <a:r>
              <a:rPr lang="tr-TR" sz="1300" b="1" dirty="0"/>
              <a:t> </a:t>
            </a:r>
          </a:p>
        </p:txBody>
      </p:sp>
      <p:pic>
        <p:nvPicPr>
          <p:cNvPr id="4" name="Resim 3">
            <a:extLst>
              <a:ext uri="{FF2B5EF4-FFF2-40B4-BE49-F238E27FC236}">
                <a16:creationId xmlns:a16="http://schemas.microsoft.com/office/drawing/2014/main" id="{7612DAC0-1822-0DE4-035C-35D96710B8D9}"/>
              </a:ext>
            </a:extLst>
          </p:cNvPr>
          <p:cNvPicPr>
            <a:picLocks noChangeAspect="1"/>
          </p:cNvPicPr>
          <p:nvPr/>
        </p:nvPicPr>
        <p:blipFill>
          <a:blip r:embed="rId2"/>
          <a:stretch>
            <a:fillRect/>
          </a:stretch>
        </p:blipFill>
        <p:spPr>
          <a:xfrm>
            <a:off x="1410929" y="3352800"/>
            <a:ext cx="7910051" cy="2718622"/>
          </a:xfrm>
          <a:prstGeom prst="rect">
            <a:avLst/>
          </a:prstGeom>
        </p:spPr>
      </p:pic>
      <p:sp>
        <p:nvSpPr>
          <p:cNvPr id="6" name="Metin kutusu 5">
            <a:extLst>
              <a:ext uri="{FF2B5EF4-FFF2-40B4-BE49-F238E27FC236}">
                <a16:creationId xmlns:a16="http://schemas.microsoft.com/office/drawing/2014/main" id="{FE9880E5-F340-B2E2-16DB-B8F4CC8C96E1}"/>
              </a:ext>
            </a:extLst>
          </p:cNvPr>
          <p:cNvSpPr txBox="1"/>
          <p:nvPr/>
        </p:nvSpPr>
        <p:spPr>
          <a:xfrm>
            <a:off x="1248696" y="6108742"/>
            <a:ext cx="8416413" cy="246221"/>
          </a:xfrm>
          <a:prstGeom prst="rect">
            <a:avLst/>
          </a:prstGeom>
          <a:noFill/>
        </p:spPr>
        <p:txBody>
          <a:bodyPr wrap="square">
            <a:spAutoFit/>
          </a:bodyPr>
          <a:lstStyle/>
          <a:p>
            <a:r>
              <a:rPr lang="en-US" sz="1000" b="1" dirty="0"/>
              <a:t>International Day for the Elimination of Racial Discrimination: Taking Action for a More Inclusive Future</a:t>
            </a:r>
            <a:r>
              <a:rPr lang="tr-TR" sz="1000" b="1" dirty="0"/>
              <a:t> (</a:t>
            </a:r>
            <a:r>
              <a:rPr lang="en-US" sz="1000" b="1" dirty="0"/>
              <a:t>New Canadians Centre</a:t>
            </a:r>
            <a:r>
              <a:rPr lang="tr-TR" sz="1000" b="1" dirty="0"/>
              <a:t>, </a:t>
            </a:r>
            <a:r>
              <a:rPr lang="en-US" sz="1000" b="1" dirty="0"/>
              <a:t>2025</a:t>
            </a:r>
            <a:r>
              <a:rPr lang="tr-TR" sz="1000" b="1" dirty="0"/>
              <a:t>).</a:t>
            </a:r>
          </a:p>
        </p:txBody>
      </p:sp>
    </p:spTree>
    <p:extLst>
      <p:ext uri="{BB962C8B-B14F-4D97-AF65-F5344CB8AC3E}">
        <p14:creationId xmlns:p14="http://schemas.microsoft.com/office/powerpoint/2010/main" val="316777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10730-FF5D-84F4-5555-7204B199D4E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75365D5-3383-DC52-0377-954A8EED4BDA}"/>
              </a:ext>
            </a:extLst>
          </p:cNvPr>
          <p:cNvSpPr>
            <a:spLocks noGrp="1"/>
          </p:cNvSpPr>
          <p:nvPr>
            <p:ph type="title"/>
          </p:nvPr>
        </p:nvSpPr>
        <p:spPr>
          <a:xfrm>
            <a:off x="775658" y="44244"/>
            <a:ext cx="8596668" cy="496530"/>
          </a:xfrm>
        </p:spPr>
        <p:txBody>
          <a:bodyPr>
            <a:normAutofit/>
          </a:bodyPr>
          <a:lstStyle/>
          <a:p>
            <a:pPr algn="ctr"/>
            <a:r>
              <a:rPr lang="tr-TR" sz="2400" b="1" dirty="0"/>
              <a:t>KANADA: ÇOK KÜLTÜRLÜ HALK KÜTÜPHANELERİ</a:t>
            </a:r>
            <a:endParaRPr lang="en-US" sz="2400" b="1" dirty="0"/>
          </a:p>
        </p:txBody>
      </p:sp>
      <p:sp>
        <p:nvSpPr>
          <p:cNvPr id="3" name="İçerik Yer Tutucusu 2">
            <a:extLst>
              <a:ext uri="{FF2B5EF4-FFF2-40B4-BE49-F238E27FC236}">
                <a16:creationId xmlns:a16="http://schemas.microsoft.com/office/drawing/2014/main" id="{39AE901B-351B-7290-1453-F469F9260868}"/>
              </a:ext>
            </a:extLst>
          </p:cNvPr>
          <p:cNvSpPr>
            <a:spLocks noGrp="1"/>
          </p:cNvSpPr>
          <p:nvPr>
            <p:ph idx="1"/>
          </p:nvPr>
        </p:nvSpPr>
        <p:spPr>
          <a:xfrm>
            <a:off x="649891" y="634178"/>
            <a:ext cx="9438005" cy="5751873"/>
          </a:xfrm>
        </p:spPr>
        <p:txBody>
          <a:bodyPr>
            <a:noAutofit/>
          </a:bodyPr>
          <a:lstStyle/>
          <a:p>
            <a:pPr marL="0" indent="0" algn="just">
              <a:buNone/>
            </a:pPr>
            <a:r>
              <a:rPr lang="tr-TR" sz="1400" b="1" dirty="0"/>
              <a:t>Kanada'daki halk kütüphaneleri, ülkenin etnik-kültürel çeşitliliğini yansıtarak çok kültürlülüğü teşvik eden önemli merkezler olarak hizmet vermektedir. Kanada'nın göç ve yerli kültürler geçmişi göz önüne alındığında, kütüphaneler entegrasyonu, kültürel korumayı ve kültürlerarası diyaloğu desteklemede önemli bir rol oynamaktadır.</a:t>
            </a:r>
          </a:p>
          <a:p>
            <a:pPr marL="0" indent="0" algn="ctr">
              <a:buNone/>
            </a:pPr>
            <a:r>
              <a:rPr lang="tr-TR" sz="1400" b="1" u="sng" dirty="0"/>
              <a:t>Kanada Halk Kütüphanelerinin Temel Rolleri</a:t>
            </a:r>
          </a:p>
          <a:p>
            <a:pPr marL="0" indent="0" algn="just">
              <a:buNone/>
            </a:pPr>
            <a:r>
              <a:rPr lang="tr-TR" sz="1400" b="1" u="sng" dirty="0"/>
              <a:t>Göçmen Entegrasyonunu Destekleme:</a:t>
            </a:r>
          </a:p>
          <a:p>
            <a:pPr algn="just"/>
            <a:r>
              <a:rPr lang="tr-TR" sz="1400" b="1" dirty="0"/>
              <a:t>Kütüphaneler, yeni gelenlerin kültürel kimliklerini korurken Kanada toplumuna uyum sağlamalarına yardımcı olmak için çok dilli dermeler, dil dersleri ve kültürel programlar gibi özel hizmetler sunar.</a:t>
            </a:r>
          </a:p>
          <a:p>
            <a:pPr marL="0" indent="0" algn="just">
              <a:buNone/>
            </a:pPr>
            <a:r>
              <a:rPr lang="tr-TR" sz="1400" b="1" u="sng" dirty="0"/>
              <a:t>Yerli Kültürlerin Korunması</a:t>
            </a:r>
            <a:r>
              <a:rPr lang="tr-TR" sz="1400" b="1" dirty="0"/>
              <a:t>:</a:t>
            </a:r>
          </a:p>
          <a:p>
            <a:pPr algn="just"/>
            <a:r>
              <a:rPr lang="tr-TR" sz="1400" b="1" dirty="0"/>
              <a:t>Halk kütüphaneleri, özel dermeler, toplum katılımı ve kültürel etkinlikler aracılığıyla yerli dilleri, geleneksel bilgileri ve kültürel ifadeleri korumak üzere aktif olarak çalışır ve yerli halklara saygı ve tanınmayı teşvik eder. </a:t>
            </a:r>
          </a:p>
          <a:p>
            <a:pPr marL="0" indent="0" algn="just">
              <a:buNone/>
            </a:pPr>
            <a:r>
              <a:rPr lang="tr-TR" sz="1400" b="1" u="sng" dirty="0"/>
              <a:t>Kültürlerarası Diyaloğun Geliştirilmesi</a:t>
            </a:r>
            <a:r>
              <a:rPr lang="tr-TR" sz="1400" b="1" dirty="0"/>
              <a:t>:</a:t>
            </a:r>
          </a:p>
          <a:p>
            <a:pPr algn="just"/>
            <a:r>
              <a:rPr lang="tr-TR" sz="1400" b="1" dirty="0"/>
              <a:t>Kütüphaneler, farklı topluluklar arasında karşılıklı anlayışı teşvik etmek ve önyargıları azaltmak için çok kültürlü etkinliklere, dil kafelerine, hikâye anlatımına ve kültür festivallerine ev sahipliği yapar.</a:t>
            </a:r>
          </a:p>
          <a:p>
            <a:pPr marL="0" indent="0" algn="ctr">
              <a:buNone/>
            </a:pPr>
            <a:r>
              <a:rPr lang="tr-TR" sz="1400" b="1" u="sng" dirty="0"/>
              <a:t>Sonuç</a:t>
            </a:r>
            <a:endParaRPr lang="tr-TR" sz="1400" b="1" dirty="0"/>
          </a:p>
          <a:p>
            <a:pPr algn="just"/>
            <a:r>
              <a:rPr lang="tr-TR" sz="1400" b="1" dirty="0"/>
              <a:t>Kanada halk kütüphaneleri, uzmanlaşmış hizmetler, dermeler ve kültürlerarası etkinlikler aracılığıyla kültürel çeşitliliğe yer vererek kapsayıcı bir toplumun gelişmesinde önemli rol oynar. Sadece çok kültürlü bilginin depoları olarak değil, aynı zamanda diyalog, anlayış ve topluluk oluşturma alanları olarak da hizmet verirler ve çeşitlilik, uzlaşı ve insan haklarına yönelik ulusal taahhütlerle uyumludurlar (</a:t>
            </a:r>
            <a:r>
              <a:rPr lang="en-US" sz="1400" b="1" dirty="0"/>
              <a:t>Akbar</a:t>
            </a:r>
            <a:r>
              <a:rPr lang="tr-TR" sz="1400" b="1" dirty="0"/>
              <a:t> ve </a:t>
            </a:r>
            <a:r>
              <a:rPr lang="en-US" sz="1400" b="1" dirty="0" err="1"/>
              <a:t>Asmiyanto</a:t>
            </a:r>
            <a:r>
              <a:rPr lang="en-US" sz="1400" b="1" dirty="0"/>
              <a:t>, </a:t>
            </a:r>
            <a:r>
              <a:rPr lang="tr-TR" sz="1400" b="1" dirty="0"/>
              <a:t>2021). </a:t>
            </a:r>
          </a:p>
        </p:txBody>
      </p:sp>
    </p:spTree>
    <p:extLst>
      <p:ext uri="{BB962C8B-B14F-4D97-AF65-F5344CB8AC3E}">
        <p14:creationId xmlns:p14="http://schemas.microsoft.com/office/powerpoint/2010/main" val="285484976"/>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6842</TotalTime>
  <Words>4741</Words>
  <Application>Microsoft Office PowerPoint</Application>
  <PresentationFormat>Geniş ekran</PresentationFormat>
  <Paragraphs>234</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Trebuchet MS</vt:lpstr>
      <vt:lpstr>Wingdings 3</vt:lpstr>
      <vt:lpstr>Yüzeyler</vt:lpstr>
      <vt:lpstr> ÇOK KÜLTÜRLÜLÜK VE HİZMETLERİ 4. HAFTA ÇOK KÜLTÜRLÜ KÜTÜPHANELER:  KANADA ÖRNEĞİ</vt:lpstr>
      <vt:lpstr>KAPSAM</vt:lpstr>
      <vt:lpstr>GİRİŞ</vt:lpstr>
      <vt:lpstr>KANADA: GENEL ÇERÇEVE</vt:lpstr>
      <vt:lpstr>KANADA: GENEL ÇERÇEVE</vt:lpstr>
      <vt:lpstr>KANADA: GENEL ÇERÇEVE</vt:lpstr>
      <vt:lpstr>KANADA: HALK KÜTÜPHANELERİ: TARİHÇE</vt:lpstr>
      <vt:lpstr>KANADA: ÇOK KÜLTÜRLÜ HALK KÜTÜPHANELERİ</vt:lpstr>
      <vt:lpstr>KANADA: ÇOK KÜLTÜRLÜ HALK KÜTÜPHANELERİ</vt:lpstr>
      <vt:lpstr>KANADA: ÇOK KÜLTÜRLÜ HALK KÜTÜPHANELERİ</vt:lpstr>
      <vt:lpstr>Kanada Halk Kütüphaneleri ve Göçmen Entegrasyonu</vt:lpstr>
      <vt:lpstr>Kanada Halk Kütüphaneleri ve Göçmen Entegrasyonu</vt:lpstr>
      <vt:lpstr>Kanada ve Diğer Ülkelerin Çok Kültürlü Kütüphane Hizmetleri Yaklaşımları Karşılaştırması</vt:lpstr>
      <vt:lpstr>Kanada ve Diğer Ülkelerin Çok Kültürlü Kütüphane Hizmetleri Yaklaşımları Karşılaştırması</vt:lpstr>
      <vt:lpstr>KANADA: TORONTO HALK KÜTÜPHANESİ</vt:lpstr>
      <vt:lpstr>KANADA: TORONTO HALK KÜTÜPHANESİ</vt:lpstr>
      <vt:lpstr>KANADA: TORONTO HALK KÜTÜPHANESİ</vt:lpstr>
      <vt:lpstr>KANADA: TORONTO HALK KÜTÜPHANESİ</vt:lpstr>
      <vt:lpstr>KANADA: British Columbia Kütüphane Derneği'nin Çok Kültürlü Hizmetleri ve Programları</vt:lpstr>
      <vt:lpstr>KANADA: Vancouver</vt:lpstr>
      <vt:lpstr>Sorunlar</vt:lpstr>
      <vt:lpstr>Öneriler</vt:lpstr>
      <vt:lpstr>Öneriler</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pc</cp:lastModifiedBy>
  <cp:revision>28</cp:revision>
  <dcterms:created xsi:type="dcterms:W3CDTF">2025-07-04T07:41:44Z</dcterms:created>
  <dcterms:modified xsi:type="dcterms:W3CDTF">2025-12-05T12:10:30Z</dcterms:modified>
</cp:coreProperties>
</file>