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9" r:id="rId4"/>
    <p:sldId id="260" r:id="rId5"/>
    <p:sldId id="261" r:id="rId6"/>
    <p:sldId id="262" r:id="rId7"/>
    <p:sldId id="282" r:id="rId8"/>
    <p:sldId id="283" r:id="rId9"/>
    <p:sldId id="263" r:id="rId10"/>
    <p:sldId id="271" r:id="rId11"/>
    <p:sldId id="272" r:id="rId12"/>
    <p:sldId id="273" r:id="rId13"/>
    <p:sldId id="284" r:id="rId14"/>
    <p:sldId id="286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70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5" r:id="rId32"/>
    <p:sldId id="294" r:id="rId33"/>
    <p:sldId id="265" r:id="rId34"/>
    <p:sldId id="267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0" autoAdjust="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0EA4C-3CB9-41B9-993F-C5E9FE752049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732D3-B5C6-46FE-A7A4-D7AB75A97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0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183C16-B983-A090-02DD-3A327714FD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DERS</a:t>
            </a:r>
            <a:br>
              <a:rPr lang="tr-TR" dirty="0"/>
            </a:b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EA4D01-3725-4321-55A4-B35FBE578C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HAFTA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C83165B-D989-8151-23EE-E777C9C8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A893-7C0C-4563-A7B3-3AAF4E7619B5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0A4A97C-EC8E-82D0-C4BB-7F183730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1CB181-A1FD-268C-8ED4-25445354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7AED295-D59B-09B4-5BFA-2A4858A94B9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  <p:pic>
        <p:nvPicPr>
          <p:cNvPr id="8" name="Picture 2" descr="Kastamonu Üniversitesi Taşköprü Meslek Yüksekokulu">
            <a:extLst>
              <a:ext uri="{FF2B5EF4-FFF2-40B4-BE49-F238E27FC236}">
                <a16:creationId xmlns:a16="http://schemas.microsoft.com/office/drawing/2014/main" id="{E49264DF-D7EC-DFAA-1227-B39A33FD0A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428" y="58213"/>
            <a:ext cx="2557940" cy="9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1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02F156-400A-90E5-A7C9-9E05BA61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C458E96-9093-DBBA-8D4C-AC6F07AC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D0A213C-EC03-CEEC-1D2A-10DDFA079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8792-112C-4D2E-BF3A-8D7530A05941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26C095-364E-776F-17C0-CE0AF13F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20B3B-DC51-ADF6-D80C-83C469903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7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43C74F6-8890-DF90-10AA-DD0D35C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11D8111-6F95-80E0-D149-9B8750AA0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A0BBE2-E88D-2A28-C6B2-E616A188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C00E-8FAA-43A5-A41E-ACD841201B1F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CB2C068-5E5C-1EF0-BFE9-72D724CD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D20562E-E7D7-682D-3C14-4A86A830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6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1B9ACB-9341-6ABF-F527-A0073888C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6E234E5-AEF1-E78C-9E4F-B14B0C492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13EF8F-B148-565D-A225-56D0439A9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09D099B-73EE-280C-DDB0-173B94BF8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7A15AC2-4B12-53D4-8E7D-1BAC8831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96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DC8647-F32A-CFA5-6EAC-522FA472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1F18EFC-E7A4-2522-5DD1-CB1A6EC7A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E8C32FA-F273-5B4F-4C6D-694D0EF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9CA7EA8-50A1-E323-9D33-450C3E74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DB86F0D-545A-8D1D-643E-2C8764AB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565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086450-734F-D756-C5F5-435D9D9C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87F6EF-8E8C-A9AC-A50E-CAFDA4E8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71B36E-B4FA-AD6A-F70E-E5EA71E1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36BFAC0-CF17-D37F-20F9-DF610025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6EF2D6-94FA-DE3E-4454-48A7533B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1096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B06F8A-7D76-179A-49FE-855471DE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9F24245-439E-B5BC-9AD8-B20A55A07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4622A3D-8688-FBB6-54FB-78E3AEF59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631EC54-AE94-BC55-69BB-8A1E19E1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FC1BEE6-67C2-3221-015B-7922A632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62CEED0-67B7-B03D-3428-FCEB6D91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823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BB72CDF-F43C-9BA0-DD72-81232FBD5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56AE4B6-0687-7911-A70F-3AD9D9076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095ABB-EAD2-4E1C-83CC-BC29A3A0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284F174C-F2D0-6B9F-F3DA-AA1E2F407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703A831-DCE7-7479-73BD-84D917481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8C6109-7F67-493E-3420-B6E4DB2E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AE46383-270F-2CF7-B05E-F665FBD5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3096FB7-6438-74C1-5D65-8ABE7A363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016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41D141-05F2-ACE1-84DB-E3E6CCF1D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6441D00-0E66-956B-8E77-66A40893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DB79452-032D-D2FF-C22D-BD05590D9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FEF24E4-1689-DB56-C4EA-699C2305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996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568CE5D-5E89-0F77-9041-9CC18EB3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7425017-AFAB-88E9-8E05-A38923ED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686E839-3407-8988-783D-47515BD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366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205FA7-0FD4-9C76-C496-64EE61C9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4EDF812-C791-7952-EC89-7D640268D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FF33595-2B8E-81C7-E575-58CFAE7E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C55534C-4534-E10F-C35E-E56B6947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4B669D-95B1-D80E-A214-1155CDA7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A84C5-0BF1-41C8-E0D1-8922F820C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48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E66603-00C2-D304-0F49-DBD968F6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40F2B9-BED7-A6AC-DA50-3E4CCB2B4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A4DF1A-A84F-0FDA-F40D-297E054F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CD19252-AB5E-6EA3-E0B8-149FBD25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811AD6A-7A64-D226-07AA-B81D27F2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6434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5CD60B-B77B-BCC5-61C6-3ED9A00B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9697742-523F-D85C-114C-DA464EDEA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5617908-7BCF-3739-9A82-7EB8F10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060CE51-AD79-409B-DC03-9AA6FD27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EF05653-3957-BF56-FB90-2AB31CBA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4FDD86-E92B-A8A2-7DC4-9BB98FC9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0545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A3106D-E665-028D-ED5B-B08B8B76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1C2C65-99FE-F9EE-F026-9D2B2405E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73A877F-3573-2751-0561-546A738F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F6D856-9200-DC5A-EE21-1AC20D56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4B5CE31-C758-CE15-77D8-1DA746B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342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4110B2-4CAE-A572-F077-DD3E9FF6B8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2D4A9-0FB5-8F7F-AE3A-041DF2EC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6699DA-4364-C8E9-98C5-6CE1D0F3D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0371E0-DFDE-95E1-1D1D-95BBDFDA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48D49F3-1C9B-C23D-F70D-A90D4C3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278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FFA3E6-C620-28D2-3955-B214AA557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1E0D841-1A1A-E8E0-5FD6-C3EC3087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514C637-476D-F3D1-DE9D-2D701735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19CC4-FED9-449D-BCEC-9104E45EF66F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56D0AB-3513-3F58-ECB2-3D3C040D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1FE0E90-8D99-5294-EBBB-49EE9A40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1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BB2CBE-DC94-8057-739F-D4F1AC7F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76134-D3D6-B384-2C25-BF339A5EB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B81846B-0935-EB88-BE32-4AADF3BB9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A9E647-15D9-3529-A510-CB332E1D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6E11F2B-5AFF-0685-481D-7845E8D35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029C08-CF4B-53F5-98E5-D8D3505F2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9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51378-62E5-FD11-7D3D-6395E44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9620259-66F4-680B-EF21-0F38AAAA7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F2E9394-47E0-600B-B2C5-7AF7BC49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AD5C2BC-7A56-033A-613C-9950B355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4B5B5C0-C876-AD3E-BBA6-1431ABB3E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50D5FFB-C8B6-E2C6-6972-35E2F1E4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FE20207-F2AE-B89E-4947-CC05F51B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BE0AC6-BFA3-19CE-89AD-1311EE3E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52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46B43B-B12F-4ADD-0B7C-C87FD8D8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7294FEE-7A8A-BBC0-C3F2-417A2383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A6FF-6278-4042-A2D2-2EB48B45FDC2}" type="datetime1">
              <a:rPr lang="tr-TR" smtClean="0"/>
              <a:t>1.07.2026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CD0CA0E-BED6-C6FD-BEF0-18F6AC68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29496F7-A38F-385C-0B03-AEAB847A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9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459AEC1-9127-AE52-9601-3ED7209F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A50D-93F4-4D4C-9F56-C634CE3364E7}" type="datetime1">
              <a:rPr lang="tr-TR" smtClean="0"/>
              <a:t>1.07.2026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94F2669-6387-1FDA-CD98-18E841C0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21AF9F5-AD89-2C62-88AD-481C8B8C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7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691C1B-918B-B1F8-4ECE-83551E5D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95D609-431F-E148-54C1-97EC5DB95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E71A3DE-E8B2-105E-EC91-EFBB268FD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43D87BB-DEBB-E6BF-C830-9033600F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0030C-6F07-469E-90FE-15247EC78970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A4F310-FE9D-CC16-70B4-D041ACAA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8B96A9E-9BEE-E670-968F-07F2C3880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539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11DA66-4CCE-0CB4-CEDC-B5AA1A2F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018BCED-8DE2-E630-5E15-A3245F1DC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C6CEDD-56D7-BC1D-BDDF-2E1B2B31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4875058-3196-77D7-17DB-F7178CD5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E3729-A6D0-495D-9E61-3AF7C98C397D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44AB686-4DE8-EDCC-5632-54208EED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Öğretim elemanı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D545446-2DBC-404F-F411-E91F31B68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13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D8BB320-C01A-B5BA-12FD-ACB20B5D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Örnek: Yaratıcı Drama Nedir?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128440-113F-0F80-D1AC-FA752BE18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18" y="1825625"/>
            <a:ext cx="10165081" cy="435133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just" rtl="0">
              <a:lnSpc>
                <a:spcPct val="150000"/>
              </a:lnSpc>
            </a:pPr>
            <a:r>
              <a:rPr lang="tr-TR" dirty="0"/>
              <a:t>Öğrencinin yaratıcılığını geliştiren, onu yetiştiren ve hayata hazırlayan drama, eğitimde hem bir alanı hem bir dersi hem de bir öğretim yöntemini ifade etmektedir.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31AEE0-5E25-4FE1-CF64-2294D1C6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F3AAA5-FDBF-4123-A916-9B2C93523EBE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9C75FE-F87C-1F36-7D66-0644FA4FF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tr-TR"/>
              <a:t>Öğretim elemanı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BDA2A62-1CBE-7898-AB5C-1903001AE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1A948-F723-44D0-9112-FAEB9D266EE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22D2BD5-3696-0BBF-09CA-69AB4753533B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84" y="99980"/>
            <a:ext cx="885781" cy="915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27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5D34CA6-FDA0-E955-66CA-DB52D022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Kaynaklar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C7EB061-EB1F-DC63-13F9-FE0326806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1847DA7-9457-2F13-92E2-D3127D3F2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18641-3DC2-4FDE-A7C3-A837FBA3D6E8}" type="datetimeFigureOut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6D99CD-621F-DB9D-2CD9-9C432FFE9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F08739-1DC1-C634-E855-9B80C65B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B77E9-3C67-4C35-BBFC-71181107575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972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65487D-5BCD-F4CC-009E-7744BFF3D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BİLGİSAYARDA DİZGİ TASARIM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A3BE055-7531-60B0-E21B-FEE6BCB91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11. ve 12. HAFTA - Temel HTML komutları</a:t>
            </a:r>
          </a:p>
        </p:txBody>
      </p:sp>
    </p:spTree>
    <p:extLst>
      <p:ext uri="{BB962C8B-B14F-4D97-AF65-F5344CB8AC3E}">
        <p14:creationId xmlns:p14="http://schemas.microsoft.com/office/powerpoint/2010/main" val="405807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A4314CD-EB3E-4780-9A87-5B10B3178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AEFD4EDD-EFE9-47EC-B3E1-22F83E7CA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89" y="1825625"/>
            <a:ext cx="8631459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3F09D0-9703-4428-BDCC-361474A1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1F578D5-20E3-4D70-A1AD-018D9E9B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F1057C-4E52-4BE7-AB05-B6B2A8DE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4900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FD9DF9-B8B5-40F0-867E-1A36554B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845EA305-A652-4F30-A438-417D3076F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19" y="1690688"/>
            <a:ext cx="8695410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F911D6E-B43D-4E5D-B75E-2AE0B827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5768E39-65E7-449F-8C16-412DFDCF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B81811C-EC04-4DBF-94E8-0784C315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759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D3E549-9B98-4486-A8FD-174D5134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4FEDAB2-6F54-4724-8379-69E41167F3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&lt;p </a:t>
            </a:r>
            <a:r>
              <a:rPr lang="tr-TR" dirty="0" err="1"/>
              <a:t>align</a:t>
            </a:r>
            <a:r>
              <a:rPr lang="tr-TR" dirty="0"/>
              <a:t>="</a:t>
            </a:r>
            <a:r>
              <a:rPr lang="tr-TR" dirty="0" err="1"/>
              <a:t>left</a:t>
            </a:r>
            <a:r>
              <a:rPr lang="tr-TR" dirty="0"/>
              <a:t>"&gt;Bu paragrafın içerisindeki metin sola yaslanmış olarak görünecektir.&lt;/p&gt;</a:t>
            </a:r>
          </a:p>
          <a:p>
            <a:r>
              <a:rPr lang="tr-TR" dirty="0"/>
              <a:t>&lt;p </a:t>
            </a:r>
            <a:r>
              <a:rPr lang="tr-TR" dirty="0" err="1"/>
              <a:t>align</a:t>
            </a:r>
            <a:r>
              <a:rPr lang="tr-TR" dirty="0"/>
              <a:t>="</a:t>
            </a:r>
            <a:r>
              <a:rPr lang="tr-TR" dirty="0" err="1"/>
              <a:t>center</a:t>
            </a:r>
            <a:r>
              <a:rPr lang="tr-TR" dirty="0"/>
              <a:t>"&gt;Bu paragrafın içerisindeki metin ortalanmış olarak görünecektir.&lt;/p&gt;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0988CAB-6A4A-43E7-A8A5-456D0D60E1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r-TR" dirty="0"/>
              <a:t>&lt;p </a:t>
            </a:r>
            <a:r>
              <a:rPr lang="tr-TR" dirty="0" err="1"/>
              <a:t>align</a:t>
            </a:r>
            <a:r>
              <a:rPr lang="tr-TR" dirty="0"/>
              <a:t>="</a:t>
            </a:r>
            <a:r>
              <a:rPr lang="tr-TR" dirty="0" err="1"/>
              <a:t>right</a:t>
            </a:r>
            <a:r>
              <a:rPr lang="tr-TR" dirty="0"/>
              <a:t>"&gt;Bu paragrafın içerisindeki metin sağa yaslanmış olarak görünecektir.&lt;/p&gt;</a:t>
            </a:r>
          </a:p>
          <a:p>
            <a:r>
              <a:rPr lang="tr-TR" dirty="0"/>
              <a:t>&lt;p </a:t>
            </a:r>
            <a:r>
              <a:rPr lang="tr-TR" dirty="0" err="1"/>
              <a:t>align</a:t>
            </a:r>
            <a:r>
              <a:rPr lang="tr-TR" dirty="0"/>
              <a:t>="</a:t>
            </a:r>
            <a:r>
              <a:rPr lang="tr-TR" dirty="0" err="1"/>
              <a:t>justify</a:t>
            </a:r>
            <a:r>
              <a:rPr lang="tr-TR" dirty="0"/>
              <a:t>"&gt;Bu paragrafın içerisindeki metni iki yana yasla yapacaktır.&lt;/p&gt;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7C641A1-FA22-43E1-87AD-B5553013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4E7BCD5-4D12-43AB-B4C4-9B9ABF83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AF41002-A9C1-4728-AF64-5FD59AB28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623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C37A1F-7664-4846-8DDC-4C37E4E2B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18" y="914400"/>
            <a:ext cx="10165081" cy="5262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1800" dirty="0"/>
              <a:t>&lt;html&gt;</a:t>
            </a:r>
          </a:p>
          <a:p>
            <a:pPr marL="0" indent="0">
              <a:buNone/>
            </a:pPr>
            <a:r>
              <a:rPr lang="tr-TR" sz="1800" dirty="0"/>
              <a:t>&lt;</a:t>
            </a:r>
            <a:r>
              <a:rPr lang="tr-TR" sz="1800" dirty="0" err="1"/>
              <a:t>head</a:t>
            </a:r>
            <a:r>
              <a:rPr lang="tr-TR" sz="1800" dirty="0"/>
              <a:t>&gt;</a:t>
            </a:r>
          </a:p>
          <a:p>
            <a:pPr marL="0" indent="0">
              <a:buNone/>
            </a:pPr>
            <a:r>
              <a:rPr lang="tr-TR" sz="1800" dirty="0"/>
              <a:t>    &lt;</a:t>
            </a:r>
            <a:r>
              <a:rPr lang="tr-TR" sz="1800" dirty="0" err="1"/>
              <a:t>title</a:t>
            </a:r>
            <a:r>
              <a:rPr lang="tr-TR" sz="1800" dirty="0"/>
              <a:t>&gt;HTML Paragraf Hizalama&lt;/</a:t>
            </a:r>
            <a:r>
              <a:rPr lang="tr-TR" sz="1800" dirty="0" err="1"/>
              <a:t>title</a:t>
            </a:r>
            <a:r>
              <a:rPr lang="tr-TR" sz="1800" dirty="0"/>
              <a:t>&gt;</a:t>
            </a:r>
          </a:p>
          <a:p>
            <a:pPr marL="0" indent="0">
              <a:buNone/>
            </a:pPr>
            <a:r>
              <a:rPr lang="tr-TR" sz="1800" dirty="0"/>
              <a:t>&lt;/</a:t>
            </a:r>
            <a:r>
              <a:rPr lang="tr-TR" sz="1800" dirty="0" err="1"/>
              <a:t>head</a:t>
            </a:r>
            <a:r>
              <a:rPr lang="tr-TR" sz="1800" dirty="0"/>
              <a:t>&gt;</a:t>
            </a:r>
          </a:p>
          <a:p>
            <a:pPr marL="0" indent="0">
              <a:buNone/>
            </a:pPr>
            <a:r>
              <a:rPr lang="tr-TR" sz="1800" dirty="0"/>
              <a:t>&lt;body&gt;</a:t>
            </a:r>
          </a:p>
          <a:p>
            <a:pPr marL="0" indent="0">
              <a:buNone/>
            </a:pPr>
            <a:r>
              <a:rPr lang="tr-TR" sz="1800" dirty="0"/>
              <a:t>    &lt;p </a:t>
            </a:r>
            <a:r>
              <a:rPr lang="tr-TR" sz="1800" dirty="0" err="1"/>
              <a:t>align</a:t>
            </a:r>
            <a:r>
              <a:rPr lang="tr-TR" sz="1800" dirty="0"/>
              <a:t>="</a:t>
            </a:r>
            <a:r>
              <a:rPr lang="tr-TR" sz="1800" dirty="0" err="1"/>
              <a:t>left</a:t>
            </a:r>
            <a:r>
              <a:rPr lang="tr-TR" sz="1800" dirty="0"/>
              <a:t>"&gt;Sola yaslı standart metin.&lt;/p&gt;</a:t>
            </a:r>
          </a:p>
          <a:p>
            <a:pPr marL="0" indent="0">
              <a:buNone/>
            </a:pPr>
            <a:r>
              <a:rPr lang="tr-TR" sz="1800" dirty="0"/>
              <a:t>     &lt;p </a:t>
            </a:r>
            <a:r>
              <a:rPr lang="tr-TR" sz="1800" dirty="0" err="1"/>
              <a:t>align</a:t>
            </a:r>
            <a:r>
              <a:rPr lang="tr-TR" sz="1800" dirty="0"/>
              <a:t>="</a:t>
            </a:r>
            <a:r>
              <a:rPr lang="tr-TR" sz="1800" dirty="0" err="1"/>
              <a:t>center</a:t>
            </a:r>
            <a:r>
              <a:rPr lang="tr-TR" sz="1800" dirty="0"/>
              <a:t>"&gt;Ortalanmış başlık benzeri metin.&lt;/p&gt;</a:t>
            </a:r>
          </a:p>
          <a:p>
            <a:pPr marL="0" indent="0">
              <a:buNone/>
            </a:pPr>
            <a:r>
              <a:rPr lang="tr-TR" sz="1800" dirty="0"/>
              <a:t>    &lt;p </a:t>
            </a:r>
            <a:r>
              <a:rPr lang="tr-TR" sz="1800" dirty="0" err="1"/>
              <a:t>align</a:t>
            </a:r>
            <a:r>
              <a:rPr lang="tr-TR" sz="1800" dirty="0"/>
              <a:t>="</a:t>
            </a:r>
            <a:r>
              <a:rPr lang="tr-TR" sz="1800" dirty="0" err="1"/>
              <a:t>right</a:t>
            </a:r>
            <a:r>
              <a:rPr lang="tr-TR" sz="1800" dirty="0"/>
              <a:t>"&gt;Sağa yaslanmış tarih veya imza metni.&lt;/p&gt;</a:t>
            </a:r>
          </a:p>
          <a:p>
            <a:pPr marL="0" indent="0">
              <a:buNone/>
            </a:pPr>
            <a:r>
              <a:rPr lang="tr-TR" sz="1800" dirty="0"/>
              <a:t>     &lt;p </a:t>
            </a:r>
            <a:r>
              <a:rPr lang="tr-TR" sz="1800" dirty="0" err="1"/>
              <a:t>align</a:t>
            </a:r>
            <a:r>
              <a:rPr lang="tr-TR" sz="1800" dirty="0"/>
              <a:t>="</a:t>
            </a:r>
            <a:r>
              <a:rPr lang="tr-TR" sz="1800" dirty="0" err="1"/>
              <a:t>justify</a:t>
            </a:r>
            <a:r>
              <a:rPr lang="tr-TR" sz="1800" dirty="0"/>
              <a:t>"&gt;İki yana yaslanmış, gazete sütunu görünümünde uzun bir paragraf metni.&lt;/p&gt;</a:t>
            </a:r>
          </a:p>
          <a:p>
            <a:pPr marL="0" indent="0">
              <a:buNone/>
            </a:pPr>
            <a:r>
              <a:rPr lang="tr-TR" sz="1800" dirty="0"/>
              <a:t>&lt;/body&gt;</a:t>
            </a:r>
          </a:p>
          <a:p>
            <a:pPr marL="0" indent="0">
              <a:buNone/>
            </a:pPr>
            <a:r>
              <a:rPr lang="tr-TR" sz="1800" dirty="0"/>
              <a:t>&lt;/html&gt;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51F98B7-B5C5-4C23-88C7-B2C3874D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ABE065E-0F3F-4450-9B65-5192E076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7A85B7-F28F-4917-9DED-FED471C5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5046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129217-D0FF-4A39-91E6-74E67C23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4044BA9-5F9D-4BD9-A4E7-D88E9029D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44" y="2092318"/>
            <a:ext cx="9792549" cy="3817951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4EA8860-59FF-4CAC-8578-7FB7D391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934454F-D521-4BC5-8E26-A45E4336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3EA6F4E-DD5E-43F0-9509-833D75345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560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C49277-1A5B-4418-87FF-A8980FAE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E1593CE7-3566-4002-9978-E35B4264E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44" y="1886560"/>
            <a:ext cx="9571549" cy="4229467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BD02D48-9A9E-48F0-91F9-BCF04E488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2E040B-2E03-439B-8028-DB2F536EF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38C6302-880A-43A5-BE61-FFC92EC9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880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6D11EC-99CC-4B00-9454-5FD74AEA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A612410-0E6D-43FC-90B2-FCECE2FBF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48" y="1825625"/>
            <a:ext cx="9648942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FF171B8-7237-4244-8DAA-63FDE3B1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EB4F2FB-1209-4EF6-AA4A-099A29469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542825-723B-4630-B200-4935BEE3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1160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C794FA-535B-4198-9CAA-E6A902BC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9E3AD44B-188F-4EB8-95CE-DA0E0EDED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40" y="1825625"/>
            <a:ext cx="9333958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0CC04CB-7654-4141-8DCA-AAC0AA13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9C0C26-268D-432D-9FBE-B2798C36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008EC2-1E6B-44DB-9B07-7F23E694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7841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A5AAE8-6EEA-46AE-8C85-C71D985D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308901E9-09FE-4B2C-8411-A36E8354E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34" y="2016112"/>
            <a:ext cx="9579170" cy="397036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775A28B-09BD-4121-9D42-74F6168C0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B9CA109-47DB-44D6-A5A0-B327CA1D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AFDBE3-DD95-4363-9233-371760AC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4742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DBBDDDC-4F7C-4614-B445-048DA8A0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0EBAD7E-D12B-4D85-BDFD-449862E2E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79" y="2134232"/>
            <a:ext cx="9693480" cy="373412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F258400-79DD-46D1-B0E3-8D332036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46791B5-333B-41C2-B093-BCA795C26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C789026-EED8-44D7-AEB4-534E005D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894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5F21411-CC20-1EDC-B019-36002D36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HTML NEDİR?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AF6EBC-B0AD-1BF7-A21E-BCA228DB5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tr-TR" altLang="tr-TR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HTML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tr-TR" altLang="tr-T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HyperText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tr-TR" altLang="tr-T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Markup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Language - </a:t>
            </a:r>
            <a:r>
              <a:rPr kumimoji="0" lang="tr-TR" altLang="tr-T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Hiper</a:t>
            </a:r>
            <a:r>
              <a:rPr kumimoji="0" lang="tr-TR" altLang="tr-T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Tekstil İşaretleme Dili), web sayfalarını oluşturan bir işaretleme dilidir.</a:t>
            </a: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546322-2117-7BF5-3094-0B71443E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BEB0C19-6C6F-E1B5-0440-2BC194D0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54D836-DB8A-42C8-6B7E-8B682DC7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</a:t>
            </a:fld>
            <a:endParaRPr lang="tr-TR"/>
          </a:p>
        </p:txBody>
      </p:sp>
      <p:pic>
        <p:nvPicPr>
          <p:cNvPr id="2050" name="Picture 2" descr="HTML | web.dev">
            <a:extLst>
              <a:ext uri="{FF2B5EF4-FFF2-40B4-BE49-F238E27FC236}">
                <a16:creationId xmlns:a16="http://schemas.microsoft.com/office/drawing/2014/main" id="{D25D5805-CDFF-4B0F-BB44-0AF03162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36" y="3205547"/>
            <a:ext cx="4114801" cy="279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0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62906B-3787-4655-A0CD-649E5781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0546D16-02DA-4588-B00F-0268B945E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17" y="1825625"/>
            <a:ext cx="8542803" cy="435133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82CAAF-621A-4959-8F14-03795D67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39BF29-132E-42B5-B3D5-768FBC27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9BE9B19-DCFB-4516-9CF7-35AC43FC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801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2E0070-14A6-4209-9DF6-F1A5B8E4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597178-AB48-4BCF-8B23-34059ACBC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8F56FB-E6A0-4470-877F-2DE578A0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6AA55A-4A3F-4D45-90F1-8A502B87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21</a:t>
            </a:fld>
            <a:endParaRPr lang="tr-TR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0324ADF-B0AD-4529-8F81-5BA6443832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08186" y="1923805"/>
            <a:ext cx="1034561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Aşağıda açıklamaları ve görsel taslağı verilen "Haftalık Ders Programı" tablosunu oluşturacak HTML kodlarını yazınız.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İstenen Tablo Özellikleri: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Tablonun dış çerçeve kalınlığı border="1" niteliği ile görünür yapılmalıdır.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İlk satır tablonun başlık satırı olacak; Günler, 1. Ders ve 2. Ders başlıklarını içerecektir. Başlıklar için doğru etiket kullanılmalıdır.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İkinci satırda "Pazartesi" gününün dersleri yer alacaktır. Pazartesi günü sırasıyla HTML5 ve CSS3 dersleri vardır.</a:t>
            </a:r>
          </a:p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Üçüncü satırda "Salı" gününün dersleri yer alacaktır. Salı günü her iki ders saatinde de blok olarak </a:t>
            </a:r>
            <a:r>
              <a:rPr kumimoji="0" lang="tr-TR" altLang="tr-TR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dersi işlenmektedir. Bu yüzden "</a:t>
            </a:r>
            <a:r>
              <a:rPr kumimoji="0" lang="tr-TR" altLang="tr-TR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r>
              <a:rPr kumimoji="0" lang="tr-TR" altLang="tr-TR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" hücresi yanındaki hücreyle birleştirilmeli (yatay birleştirme) ve tek bir hücre olarak görünmelidir.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8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C66EE9-9ABE-4166-8BDD-78E0543F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9057B4-DD79-48A4-9FEB-C50A9729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EDFC35A-F253-42E0-B361-24A674F9A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8FCFC1-A2B0-4E55-90BF-A798AD54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22</a:t>
            </a:fld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CE0687BF-864B-46F3-8C21-E25BEB559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910" y="2602158"/>
            <a:ext cx="5094428" cy="23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32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69B77D-7719-4FA7-94C2-EA4DCD15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HTML Listeler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104385C9-7435-4F8F-98AE-73685C222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15" y="2027543"/>
            <a:ext cx="9076207" cy="394750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758195-3D9E-4FC6-A54F-D1D494E49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1513DB6-3988-4DAB-92A6-64356F817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9ED667C-1637-4D44-B7A3-A0249139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0300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9F17122-0890-4E1F-8FD7-F5C3D465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9981F16-0F3C-4D23-868C-BEB68E1FE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6" y="1932971"/>
            <a:ext cx="10548789" cy="3891528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06598F-FE4C-4B3B-8ECA-FEE8AA7DE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6892CCE-564B-4CEC-9D58-1D6F1B5B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E771E66-3CC6-42D6-A9A4-ECF24802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1277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207F9E-7637-49A7-B518-7094CE71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F402C09E-8D20-4CAB-A420-A041BD858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2" y="1899033"/>
            <a:ext cx="10854572" cy="399477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FD1C6A7-A504-4B00-AE95-DEB7638E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7C537A3-8906-4BD6-9192-B008C824D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A4371B-87BD-4176-B173-20CE6550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5869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5B09E3-99A7-454C-978B-F6DA1D244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B06EA4-045B-4004-B531-EFD8C22A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E35673F-5F63-4A20-9D0C-C7429ED4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888A59D-0459-4D4E-A47F-C6A49D29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26</a:t>
            </a:fld>
            <a:endParaRPr lang="tr-TR"/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FB0EF888-FD34-491A-81DE-E393705A1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84" y="1960029"/>
            <a:ext cx="9541378" cy="4000934"/>
          </a:xfrm>
        </p:spPr>
      </p:pic>
    </p:spTree>
    <p:extLst>
      <p:ext uri="{BB962C8B-B14F-4D97-AF65-F5344CB8AC3E}">
        <p14:creationId xmlns:p14="http://schemas.microsoft.com/office/powerpoint/2010/main" val="363020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09EA44-C8AA-4BE1-A341-6E1EAE66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Liste Başlangıç Değiştirme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0BE9285-BEC2-437E-B703-07532C365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33" y="1852268"/>
            <a:ext cx="9358171" cy="429805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D04BD20-E66B-4530-842E-029D60BE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D4EAA8E-CD5E-4676-BB52-ACA9CDCAC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538E67-A0BA-47EC-83E2-7AAD2B43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427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59F44B-B535-4811-B856-BCA2F4CB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İç İçe Listeler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C5A14AB-1AEE-4E97-942D-6DCB03ED0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65" y="2096635"/>
            <a:ext cx="9891978" cy="3863352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F4EC186-267B-4D2C-B93C-73EE5F53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43B5108-A17B-4D0D-9315-EF98617D7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250CFC8-8839-4E0A-A95B-B3EAC8A6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9392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4D7FCD-746E-4A1C-ACD1-A5DE8E537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Resim Eklemek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8ED097-0329-424D-ABB4-1A3EDE608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&lt;</a:t>
            </a:r>
            <a:r>
              <a:rPr lang="tr-TR" dirty="0" err="1"/>
              <a:t>img</a:t>
            </a:r>
            <a:r>
              <a:rPr lang="tr-TR" dirty="0"/>
              <a:t> </a:t>
            </a:r>
            <a:r>
              <a:rPr lang="tr-TR" dirty="0" err="1"/>
              <a:t>src</a:t>
            </a:r>
            <a:r>
              <a:rPr lang="tr-TR" dirty="0"/>
              <a:t>="fotograf.jpg"&gt;</a:t>
            </a:r>
          </a:p>
          <a:p>
            <a:r>
              <a:rPr lang="tr-TR" altLang="tr-TR" dirty="0"/>
              <a:t>Bir resmi sayfada göstermek için en azından </a:t>
            </a:r>
            <a:r>
              <a:rPr lang="tr-TR" altLang="tr-TR" dirty="0" err="1"/>
              <a:t>src</a:t>
            </a:r>
            <a:r>
              <a:rPr lang="tr-TR" altLang="tr-TR" dirty="0"/>
              <a:t> (</a:t>
            </a:r>
            <a:r>
              <a:rPr lang="tr-TR" altLang="tr-TR" dirty="0" err="1"/>
              <a:t>source</a:t>
            </a:r>
            <a:r>
              <a:rPr lang="tr-TR" altLang="tr-TR" dirty="0"/>
              <a:t> - kaynak) niteliğinin yazılması zorunludur. Bu alana resmin bilgisayarınızdaki klasör yolu veya internetteki doğrudan linki (URL) yazılır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D980C1-7851-42E4-A3F3-70B5E3D7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8E99B5-4653-4156-9E54-67F2BDA53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1A11A92-CA5F-47D8-92C7-407D9293E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499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F9D6F7-22D0-6490-1F9D-BDCF64E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HTML'in</a:t>
            </a:r>
            <a:r>
              <a:rPr lang="tr-TR" dirty="0"/>
              <a:t> Temel Mantığı: Etiketler (</a:t>
            </a:r>
            <a:r>
              <a:rPr lang="tr-TR" dirty="0" err="1"/>
              <a:t>Tags</a:t>
            </a:r>
            <a:r>
              <a:rPr lang="tr-TR" dirty="0"/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FBBE60-3E43-3FF3-7E34-0BC74288A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HTML kodları küçüktür 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büyüktür 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işaretleri arasına yazılan 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etiketlerden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oluşur. Çoğu etiket açılır ve kapatılır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Açılış etiketi (Komutu başlatır)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Kapanış etiketi (Komutu bitirir.)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F3EA28B-B8B6-8069-841D-D6691644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48C73EB-9D7D-A7E1-0C79-433EFE38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9BD4906-54E6-C0E8-F2B1-EFCA88D15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</a:t>
            </a:fld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4547374-06A8-40D8-9D9B-B1D44109A332}"/>
              </a:ext>
            </a:extLst>
          </p:cNvPr>
          <p:cNvSpPr/>
          <p:nvPr/>
        </p:nvSpPr>
        <p:spPr>
          <a:xfrm>
            <a:off x="5660010" y="4307665"/>
            <a:ext cx="4986779" cy="15177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&lt;</a:t>
            </a:r>
            <a:r>
              <a:rPr lang="tr-TR" dirty="0" err="1"/>
              <a:t>etiket_adı</a:t>
            </a:r>
            <a:r>
              <a:rPr lang="tr-TR" dirty="0"/>
              <a:t>&gt; İçerik buraya yazılır &lt;/</a:t>
            </a:r>
            <a:r>
              <a:rPr lang="tr-TR" dirty="0" err="1"/>
              <a:t>etiket_adı</a:t>
            </a:r>
            <a:r>
              <a:rPr lang="tr-TR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788982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A56D75-7013-4866-883F-26B5565F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378509"/>
            <a:ext cx="10165080" cy="1325563"/>
          </a:xfrm>
        </p:spPr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BD06D8-3565-4BE6-8849-D1990E00C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28281" cy="4351338"/>
          </a:xfrm>
        </p:spPr>
        <p:txBody>
          <a:bodyPr/>
          <a:lstStyle/>
          <a:p>
            <a:r>
              <a:rPr lang="tr-TR" dirty="0"/>
              <a:t>&lt;</a:t>
            </a:r>
            <a:r>
              <a:rPr lang="tr-TR" dirty="0" err="1"/>
              <a:t>img</a:t>
            </a:r>
            <a:r>
              <a:rPr lang="tr-TR" dirty="0"/>
              <a:t> </a:t>
            </a:r>
            <a:r>
              <a:rPr lang="tr-TR" dirty="0" err="1"/>
              <a:t>src</a:t>
            </a:r>
            <a:r>
              <a:rPr lang="tr-TR" dirty="0"/>
              <a:t>="</a:t>
            </a:r>
            <a:r>
              <a:rPr lang="tr-TR" dirty="0" err="1"/>
              <a:t>gorseller</a:t>
            </a:r>
            <a:r>
              <a:rPr lang="tr-TR" dirty="0"/>
              <a:t>/logo.png" alt="Üniversite Logosu" </a:t>
            </a:r>
            <a:r>
              <a:rPr lang="tr-TR" dirty="0" err="1"/>
              <a:t>width</a:t>
            </a:r>
            <a:r>
              <a:rPr lang="tr-TR" dirty="0"/>
              <a:t>="250" </a:t>
            </a:r>
            <a:r>
              <a:rPr lang="tr-TR" dirty="0" err="1"/>
              <a:t>height</a:t>
            </a:r>
            <a:r>
              <a:rPr lang="tr-TR" dirty="0"/>
              <a:t>="100"&gt;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DEEFE52-0286-4937-B9B6-CC46B989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E88C6-7C08-4873-BD38-E8952F2790FA}" type="datetime1">
              <a:rPr lang="tr-TR" smtClean="0"/>
              <a:t>1.07.2026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5F3A29A-4AFD-4F75-939D-99ECC27E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50893F8-D1C1-41E0-BBF8-C4E3BE33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30</a:t>
            </a:fld>
            <a:endParaRPr lang="tr-T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A02E848-E24D-4FBC-9FEA-DE62FFD9A43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5602148" y="2416243"/>
            <a:ext cx="633135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altLang="tr-TR" sz="2000" dirty="0" err="1"/>
              <a:t>src</a:t>
            </a:r>
            <a:r>
              <a:rPr lang="tr-TR" altLang="tr-TR" sz="2000" dirty="0"/>
              <a:t>: Resmin bulunduğu yeri gösterir. Yukarıdaki örnekte resmin, HTML dosyasının yanındaki </a:t>
            </a:r>
            <a:r>
              <a:rPr lang="tr-TR" altLang="tr-TR" sz="2000" dirty="0" err="1"/>
              <a:t>gorseller</a:t>
            </a:r>
            <a:r>
              <a:rPr lang="tr-TR" altLang="tr-TR" sz="2000" dirty="0"/>
              <a:t> isimli bir klasörün içinde yer aldığı belirtilmiştir.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altLang="tr-TR" sz="2000" dirty="0"/>
              <a:t>alt (</a:t>
            </a:r>
            <a:r>
              <a:rPr lang="tr-TR" altLang="tr-TR" sz="2000" dirty="0" err="1"/>
              <a:t>Alternative</a:t>
            </a:r>
            <a:r>
              <a:rPr lang="tr-TR" altLang="tr-TR" sz="2000" dirty="0"/>
              <a:t> </a:t>
            </a:r>
            <a:r>
              <a:rPr lang="tr-TR" altLang="tr-TR" sz="2000" dirty="0" err="1"/>
              <a:t>Text</a:t>
            </a:r>
            <a:r>
              <a:rPr lang="tr-TR" altLang="tr-TR" sz="2000" dirty="0"/>
              <a:t>): Resim herhangi bir sebeple yüklenemezse (bağlantı kopması, hatalı dosya adı vb.) resmin yerinde görünecek olan alternatif metindir. Ayrıca görme engelli bireylerin kullandığı ekran okuyucu programlar bu metni okur.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altLang="tr-TR" sz="2000" dirty="0" err="1"/>
              <a:t>width</a:t>
            </a:r>
            <a:r>
              <a:rPr lang="tr-TR" altLang="tr-TR" sz="2000" dirty="0"/>
              <a:t>: Resmin genişliğini piksel (</a:t>
            </a:r>
            <a:r>
              <a:rPr lang="tr-TR" altLang="tr-TR" sz="2000" dirty="0" err="1"/>
              <a:t>px</a:t>
            </a:r>
            <a:r>
              <a:rPr lang="tr-TR" altLang="tr-TR" sz="2000" dirty="0"/>
              <a:t>) cinsinden ayarlar.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tr-TR" altLang="tr-TR" sz="2000" dirty="0" err="1"/>
              <a:t>height</a:t>
            </a:r>
            <a:r>
              <a:rPr lang="tr-TR" altLang="tr-TR" sz="2000" dirty="0"/>
              <a:t>: Resmin yüksekliğini piksel (</a:t>
            </a:r>
            <a:r>
              <a:rPr lang="tr-TR" altLang="tr-TR" sz="2000" dirty="0" err="1"/>
              <a:t>px</a:t>
            </a:r>
            <a:r>
              <a:rPr lang="tr-TR" altLang="tr-TR" sz="2000" dirty="0"/>
              <a:t>) cinsinden ayarlar.</a:t>
            </a:r>
          </a:p>
        </p:txBody>
      </p:sp>
    </p:spTree>
    <p:extLst>
      <p:ext uri="{BB962C8B-B14F-4D97-AF65-F5344CB8AC3E}">
        <p14:creationId xmlns:p14="http://schemas.microsoft.com/office/powerpoint/2010/main" val="3089858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6A0989-C108-42DB-8666-68EB6E72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689C854-A413-4FD9-B870-3EC533EC9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39" y="2134232"/>
            <a:ext cx="8763759" cy="3734124"/>
          </a:xfrm>
        </p:spPr>
      </p:pic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610E51-8772-4A1A-82C4-65F392306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BF70A2-DE25-4D74-9068-DE18EC06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7BD9E2-FFEC-4D9C-9D4F-1EB5A032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3727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2B38AA-B24F-023E-52CB-38119C42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KAYNAKLAR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5DD8FA2-F298-9260-8685-28D1E73C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2CEB62-E51C-2677-6717-925F8D7C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FDE5D5-0EF5-52EE-99D5-FF53B628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32</a:t>
            </a:fld>
            <a:endParaRPr lang="tr-TR"/>
          </a:p>
        </p:txBody>
      </p:sp>
      <p:sp>
        <p:nvSpPr>
          <p:cNvPr id="10" name="İçerik Yer Tutucusu 9">
            <a:extLst>
              <a:ext uri="{FF2B5EF4-FFF2-40B4-BE49-F238E27FC236}">
                <a16:creationId xmlns:a16="http://schemas.microsoft.com/office/drawing/2014/main" id="{B116DC20-CC9B-4034-8858-5EFFD3C98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Balaban, E. (2005). </a:t>
            </a:r>
            <a:r>
              <a:rPr lang="tr-TR" i="1" dirty="0"/>
              <a:t>Web tasarım kılavuzu</a:t>
            </a:r>
            <a:r>
              <a:rPr lang="tr-TR" dirty="0"/>
              <a:t>. Pusula Yayıncılık.</a:t>
            </a:r>
          </a:p>
          <a:p>
            <a:r>
              <a:rPr lang="tr-TR" dirty="0"/>
              <a:t>Bu çalışmadaki görseller yapay zeka araçları </a:t>
            </a:r>
            <a:r>
              <a:rPr lang="tr-TR"/>
              <a:t>kullanılarak oluşturulmuştur.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31725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6D8EC20-82C3-82C7-B882-344F5E19DBE7}"/>
              </a:ext>
            </a:extLst>
          </p:cNvPr>
          <p:cNvSpPr txBox="1"/>
          <p:nvPr/>
        </p:nvSpPr>
        <p:spPr>
          <a:xfrm>
            <a:off x="3047189" y="3244334"/>
            <a:ext cx="6515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26573C-4382-81EB-2B22-724D2112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E451C86-62C0-1BD8-BBCC-001DC7CFFF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4" y="161784"/>
            <a:ext cx="883212" cy="877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86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FABAFA-E8FA-16C6-EC4D-08B59852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Standart Bir HTML Sayfası</a:t>
            </a:r>
            <a:endParaRPr lang="tr-TR" sz="66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EA5FD5-E5B8-6F36-CDA4-73CF31892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&lt;html&gt;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tr-TR" sz="180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&lt;</a:t>
            </a:r>
            <a:r>
              <a:rPr lang="tr-TR" sz="180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&gt;Sitemizin Sekme Başlığı&lt;/</a:t>
            </a:r>
            <a:r>
              <a:rPr lang="tr-TR" sz="180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</a:t>
            </a:r>
            <a:r>
              <a:rPr lang="tr-TR" sz="1800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	&lt;body&gt;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&lt;/body&gt;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&lt;/html&gt;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68C1D27-BA44-C66A-CE58-7C732EDC8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49B225-9DAB-11F1-8D3A-BC84DE837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12BD71-D4A6-F666-16EF-273817045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8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46F82E-9A20-E9CF-9614-1D5400D37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34BB17-C4C1-88FD-91B6-02F9A18F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&lt;html&gt;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Bütün kodları içine alan ana çatı etiketidir.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tr-TR" sz="1800" b="1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r>
              <a:rPr lang="tr-TR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Sitenin arka plan bilgileri, arama motoru ayarları ve sekme başlığı buraya yazılır. (Buraya yazılanlar sayfada doğrudan görünmez).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tr-TR" sz="1800" b="1" dirty="0" err="1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title</a:t>
            </a:r>
            <a:r>
              <a:rPr lang="tr-TR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Tarayıcı sekmesinde yazacak olan site adıdır.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tr-TR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&lt;body&gt;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Ziyaretçilerin web sitesinde gördüğü tüm yazılar, resimler, videolar ve butonlar bu iki etiket arasına yazılır.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6B70C00-5AF7-1338-9A71-2C4E4C22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4D7CA3E-AEF2-BDD4-5834-E699194E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0383B3-9CB7-E608-C782-1356BD43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2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D714DD-62C1-41E5-AA12-C78A4995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BBD523-42E1-448D-B91C-438DF68F1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7375"/>
            <a:ext cx="5157787" cy="43322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tr-TR" sz="3400" dirty="0"/>
              <a:t>&lt;html&gt;</a:t>
            </a:r>
          </a:p>
          <a:p>
            <a:pPr marL="0" indent="0">
              <a:buNone/>
            </a:pPr>
            <a:r>
              <a:rPr lang="tr-TR" sz="3400" dirty="0"/>
              <a:t>&lt;</a:t>
            </a:r>
            <a:r>
              <a:rPr lang="tr-TR" sz="3400" dirty="0" err="1"/>
              <a:t>head</a:t>
            </a:r>
            <a:r>
              <a:rPr lang="tr-TR" sz="3400" dirty="0"/>
              <a:t>&gt;</a:t>
            </a:r>
          </a:p>
          <a:p>
            <a:pPr marL="0" indent="0">
              <a:buNone/>
            </a:pPr>
            <a:r>
              <a:rPr lang="tr-TR" sz="3400" dirty="0"/>
              <a:t>    &lt;</a:t>
            </a:r>
            <a:r>
              <a:rPr lang="tr-TR" sz="3400" dirty="0" err="1"/>
              <a:t>title</a:t>
            </a:r>
            <a:r>
              <a:rPr lang="tr-TR" sz="3400" dirty="0"/>
              <a:t>&gt;HTML ile Arka Plan Rengi&lt;/</a:t>
            </a:r>
            <a:r>
              <a:rPr lang="tr-TR" sz="3400" dirty="0" err="1"/>
              <a:t>title</a:t>
            </a:r>
            <a:r>
              <a:rPr lang="tr-TR" sz="3400" dirty="0"/>
              <a:t>&gt;</a:t>
            </a:r>
          </a:p>
          <a:p>
            <a:pPr marL="0" indent="0">
              <a:buNone/>
            </a:pPr>
            <a:r>
              <a:rPr lang="tr-TR" sz="3400" dirty="0"/>
              <a:t>&lt;/</a:t>
            </a:r>
            <a:r>
              <a:rPr lang="tr-TR" sz="3400" dirty="0" err="1"/>
              <a:t>head</a:t>
            </a:r>
            <a:r>
              <a:rPr lang="tr-TR" sz="3400" dirty="0"/>
              <a:t>&gt;</a:t>
            </a:r>
          </a:p>
          <a:p>
            <a:pPr marL="0" indent="0">
              <a:buNone/>
            </a:pPr>
            <a:r>
              <a:rPr lang="tr-TR" sz="3400" dirty="0"/>
              <a:t>&lt;!-- Sayfa arka planını sarı yapar --&gt;</a:t>
            </a:r>
          </a:p>
          <a:p>
            <a:pPr marL="0" indent="0">
              <a:buNone/>
            </a:pPr>
            <a:r>
              <a:rPr lang="tr-TR" sz="3400" dirty="0"/>
              <a:t>&lt;body </a:t>
            </a:r>
            <a:r>
              <a:rPr lang="tr-TR" sz="3400" dirty="0" err="1"/>
              <a:t>bgcolor</a:t>
            </a:r>
            <a:r>
              <a:rPr lang="tr-TR" sz="3400" dirty="0"/>
              <a:t>="</a:t>
            </a:r>
            <a:r>
              <a:rPr lang="tr-TR" sz="3400" dirty="0" err="1"/>
              <a:t>yellow</a:t>
            </a:r>
            <a:r>
              <a:rPr lang="tr-TR" sz="3400" dirty="0"/>
              <a:t>"&gt;</a:t>
            </a:r>
          </a:p>
          <a:p>
            <a:pPr marL="0" indent="0">
              <a:buNone/>
            </a:pPr>
            <a:endParaRPr lang="tr-TR" sz="3400" dirty="0"/>
          </a:p>
          <a:p>
            <a:pPr marL="0" indent="0">
              <a:buNone/>
            </a:pPr>
            <a:r>
              <a:rPr lang="tr-TR" sz="3400" dirty="0"/>
              <a:t>&lt;/body&gt;</a:t>
            </a:r>
          </a:p>
          <a:p>
            <a:pPr marL="0" indent="0">
              <a:buNone/>
            </a:pPr>
            <a:r>
              <a:rPr lang="tr-TR" sz="3400" dirty="0"/>
              <a:t>&lt;/html&gt;</a:t>
            </a:r>
          </a:p>
          <a:p>
            <a:endParaRPr lang="tr-TR" dirty="0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BB0B682-1F23-4C6D-9751-1ED93396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BFFC62A-4722-4F79-AFBA-396B4851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CAACDEA-E006-405E-BE97-627E0E7E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6</a:t>
            </a:fld>
            <a:endParaRPr lang="tr-TR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712B2D34-42EB-48A6-A10B-DDEE0915564B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 bwMode="auto">
          <a:xfrm>
            <a:off x="6172200" y="3361800"/>
            <a:ext cx="4956243" cy="1323439"/>
          </a:xfrm>
          <a:prstGeom prst="rect">
            <a:avLst/>
          </a:prstGeom>
          <a:solidFill>
            <a:srgbClr val="F2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Sayfanın arka plan rengini değiştirmek için </a:t>
            </a:r>
            <a:r>
              <a:rPr kumimoji="0" lang="tr-TR" altLang="tr-T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&lt;body&gt;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 etiketinin içerisine </a:t>
            </a:r>
            <a:r>
              <a:rPr kumimoji="0" lang="tr-TR" altLang="tr-TR" sz="1100" b="1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</a:rPr>
              <a:t>bgcolor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 niteliği yazılır. Bu alana İngilizce renk isimleri (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red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, 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blue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, 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yellow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, </a:t>
            </a:r>
            <a:r>
              <a:rPr kumimoji="0" lang="tr-TR" altLang="tr-TR" sz="1600" b="0" i="0" u="none" strike="noStrike" cap="none" normalizeH="0" baseline="0" dirty="0" err="1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green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) veya renklerin HEX kodları (örneğin beyaz için #ffffff, siyah için #000000) </a:t>
            </a:r>
            <a:r>
              <a:rPr lang="tr-TR" altLang="tr-TR" sz="1600" dirty="0">
                <a:solidFill>
                  <a:srgbClr val="1F1F1F"/>
                </a:solidFill>
                <a:latin typeface="Google Sans Flex"/>
              </a:rPr>
              <a:t>girilebilir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D88315C-BE0A-4A55-B302-3F6E3E026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2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17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D714DD-62C1-41E5-AA12-C78A4995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5BBD523-42E1-448D-B91C-438DF68F1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57375"/>
            <a:ext cx="5157787" cy="43322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tr-TR" sz="3400" dirty="0"/>
              <a:t>&lt;html&gt;</a:t>
            </a:r>
          </a:p>
          <a:p>
            <a:pPr marL="0" indent="0">
              <a:buNone/>
            </a:pPr>
            <a:r>
              <a:rPr lang="tr-TR" sz="3400" dirty="0"/>
              <a:t>&lt;</a:t>
            </a:r>
            <a:r>
              <a:rPr lang="tr-TR" sz="3400" dirty="0" err="1"/>
              <a:t>head</a:t>
            </a:r>
            <a:r>
              <a:rPr lang="tr-TR" sz="3400" dirty="0"/>
              <a:t>&gt;</a:t>
            </a:r>
          </a:p>
          <a:p>
            <a:pPr marL="0" indent="0">
              <a:buNone/>
            </a:pPr>
            <a:r>
              <a:rPr lang="tr-TR" sz="3400" dirty="0"/>
              <a:t>    &lt;</a:t>
            </a:r>
            <a:r>
              <a:rPr lang="tr-TR" sz="3400" dirty="0" err="1"/>
              <a:t>title</a:t>
            </a:r>
            <a:r>
              <a:rPr lang="tr-TR" sz="3400" dirty="0"/>
              <a:t>&gt;HTML ile Arka Plan Resmi&lt;/</a:t>
            </a:r>
            <a:r>
              <a:rPr lang="tr-TR" sz="3400" dirty="0" err="1"/>
              <a:t>title</a:t>
            </a:r>
            <a:r>
              <a:rPr lang="tr-TR" sz="3400" dirty="0"/>
              <a:t>&gt;</a:t>
            </a:r>
          </a:p>
          <a:p>
            <a:pPr marL="0" indent="0">
              <a:buNone/>
            </a:pPr>
            <a:r>
              <a:rPr lang="tr-TR" sz="3400" dirty="0"/>
              <a:t>&lt;/</a:t>
            </a:r>
            <a:r>
              <a:rPr lang="tr-TR" sz="3400" dirty="0" err="1"/>
              <a:t>head</a:t>
            </a:r>
            <a:r>
              <a:rPr lang="tr-TR" sz="3400" dirty="0"/>
              <a:t>&gt;</a:t>
            </a:r>
          </a:p>
          <a:p>
            <a:pPr marL="0" indent="0">
              <a:buNone/>
            </a:pPr>
            <a:r>
              <a:rPr lang="tr-TR" sz="3400" dirty="0"/>
              <a:t>&lt;!-- Sayfa arka planına manzara.jpg görselini yerleştirir --&gt;</a:t>
            </a:r>
          </a:p>
          <a:p>
            <a:pPr marL="0" indent="0">
              <a:buNone/>
            </a:pPr>
            <a:r>
              <a:rPr lang="tr-TR" sz="3400" dirty="0"/>
              <a:t>&lt;body background="manzara.jpg"&gt;</a:t>
            </a:r>
          </a:p>
          <a:p>
            <a:pPr marL="0" indent="0">
              <a:buNone/>
            </a:pPr>
            <a:endParaRPr lang="tr-TR" sz="3400" dirty="0"/>
          </a:p>
          <a:p>
            <a:pPr marL="0" indent="0">
              <a:buNone/>
            </a:pPr>
            <a:r>
              <a:rPr lang="tr-TR" sz="3400" dirty="0"/>
              <a:t>&lt;/body&gt;</a:t>
            </a:r>
          </a:p>
          <a:p>
            <a:pPr marL="0" indent="0">
              <a:buNone/>
            </a:pPr>
            <a:r>
              <a:rPr lang="tr-TR" sz="3400" dirty="0"/>
              <a:t>&lt;/html&gt;</a:t>
            </a:r>
            <a:endParaRPr lang="tr-TR" dirty="0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BB0B682-1F23-4C6D-9751-1ED93396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C05CB-9D74-4EB3-B932-F2415694B02B}" type="datetime1">
              <a:rPr lang="tr-TR" smtClean="0"/>
              <a:t>1.07.2026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BFFC62A-4722-4F79-AFBA-396B4851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CAACDEA-E006-405E-BE97-627E0E7E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7</a:t>
            </a:fld>
            <a:endParaRPr lang="tr-TR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712B2D34-42EB-48A6-A10B-DDEE0915564B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 bwMode="auto">
          <a:xfrm>
            <a:off x="6172200" y="3484910"/>
            <a:ext cx="4956243" cy="1077218"/>
          </a:xfrm>
          <a:prstGeom prst="rect">
            <a:avLst/>
          </a:prstGeom>
          <a:solidFill>
            <a:srgbClr val="F2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Sayfanın arka planına komple bir görsel yerleştirmek için </a:t>
            </a:r>
            <a:r>
              <a:rPr kumimoji="0" lang="tr-TR" altLang="tr-T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&lt;body&gt;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 etiketinin içerisine </a:t>
            </a:r>
            <a:r>
              <a:rPr kumimoji="0" lang="tr-TR" altLang="tr-TR" sz="1100" b="1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Arial Unicode MS"/>
              </a:rPr>
              <a:t>background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 niteliği yazılır. Bu niteliğin içerisine bilgisayarınızdaki resmin adı (örnek: </a:t>
            </a:r>
            <a:r>
              <a:rPr kumimoji="0" lang="tr-TR" altLang="tr-T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resim.jpg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Google Sans Flex"/>
              </a:rPr>
              <a:t>) veya internetteki bir resmin tam adresi yazılır.</a:t>
            </a:r>
            <a:r>
              <a:rPr kumimoji="0" lang="tr-TR" altLang="tr-T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D88315C-BE0A-4A55-B302-3F6E3E026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2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8B6DEF8-10C4-4C08-8174-F72144FD9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2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78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4EFC2D-ECEC-8E8C-8D2D-1649C874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Başlık Etiketleri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433753-07B5-CA08-ADA5-655D94AA4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Sayfaya başlık eklemek için kullanılır. Önem sırasına göre 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&lt;h1&gt;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'den 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&lt;h6&gt;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'ya kadar gider. 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&lt;h1&gt;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büyük ve en önemli başlıktır, </a:t>
            </a: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&lt;h6&gt;</a:t>
            </a: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ise en küçüğüdür.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HTML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&lt;h1&gt;Ana Başlık (En Büyük)&lt;/h1&gt;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&lt;h2&gt;Alt Başlık&lt;/h2&gt;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r-TR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&lt;h3&gt;Daha Küçük Başlık&lt;/h3&gt;</a:t>
            </a:r>
            <a:endParaRPr lang="tr-T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EED18E0-8B04-7B6E-647C-0102D04C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5FBC83-A75A-8DD8-7ECD-1B98DCD2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B0AF24-5300-0626-F40D-F423BBD3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4423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0C71EC-9894-4D27-9898-D83E9043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09808A2-9523-484D-8CC0-26E672875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052371-A504-4EA3-9DC9-DD131ABF8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90D86-E4F3-47A9-909E-6E10B582C4B6}" type="datetime1">
              <a:rPr lang="tr-TR" smtClean="0"/>
              <a:t>1.07.2026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2B260A-B6E0-452D-AF34-614B469F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err="1"/>
              <a:t>Öğr</a:t>
            </a:r>
            <a:r>
              <a:rPr lang="tr-TR" dirty="0"/>
              <a:t>. Gör. Ali OLUK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7B0FCC8-BCCB-4394-A18F-B32013BA3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1A948-F723-44D0-9112-FAEB9D266EE7}" type="slidenum">
              <a:rPr lang="tr-TR" smtClean="0"/>
              <a:t>9</a:t>
            </a:fld>
            <a:endParaRPr lang="tr-T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4A3A165-FC4F-4421-B742-67A7BDCC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7"/>
          <a:stretch/>
        </p:blipFill>
        <p:spPr>
          <a:xfrm>
            <a:off x="1091442" y="681037"/>
            <a:ext cx="10743562" cy="57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45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1133</Words>
  <Application>Microsoft Office PowerPoint</Application>
  <PresentationFormat>Geniş ekran</PresentationFormat>
  <Paragraphs>177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33</vt:i4>
      </vt:variant>
    </vt:vector>
  </HeadingPairs>
  <TitlesOfParts>
    <vt:vector size="44" baseType="lpstr">
      <vt:lpstr>Aptos</vt:lpstr>
      <vt:lpstr>Aptos Display</vt:lpstr>
      <vt:lpstr>Arial</vt:lpstr>
      <vt:lpstr>Arial Unicode MS</vt:lpstr>
      <vt:lpstr>Calibri</vt:lpstr>
      <vt:lpstr>Courier New</vt:lpstr>
      <vt:lpstr>Google Sans Flex</vt:lpstr>
      <vt:lpstr>Symbol</vt:lpstr>
      <vt:lpstr>Times New Roman</vt:lpstr>
      <vt:lpstr>Office Teması</vt:lpstr>
      <vt:lpstr>Özel Tasarım</vt:lpstr>
      <vt:lpstr>BİLGİSAYARDA DİZGİ TASARIM</vt:lpstr>
      <vt:lpstr>HTML NEDİR?</vt:lpstr>
      <vt:lpstr>HTML'in Temel Mantığı: Etiketler (Tags)</vt:lpstr>
      <vt:lpstr>Standart Bir HTML Sayfası</vt:lpstr>
      <vt:lpstr>PowerPoint Sunusu</vt:lpstr>
      <vt:lpstr>PowerPoint Sunusu</vt:lpstr>
      <vt:lpstr>PowerPoint Sunusu</vt:lpstr>
      <vt:lpstr>Başlık Etiketleri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HTML Listeler</vt:lpstr>
      <vt:lpstr>PowerPoint Sunusu</vt:lpstr>
      <vt:lpstr>PowerPoint Sunusu</vt:lpstr>
      <vt:lpstr>PowerPoint Sunusu</vt:lpstr>
      <vt:lpstr>Liste Başlangıç Değiştirme</vt:lpstr>
      <vt:lpstr>İç İçe Listeler</vt:lpstr>
      <vt:lpstr>Resim Eklemek</vt:lpstr>
      <vt:lpstr>PowerPoint Sunusu</vt:lpstr>
      <vt:lpstr>PowerPoint Sunusu</vt:lpstr>
      <vt:lpstr>KAYNAKLAR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BİLGİSAYARDA DİZGİ TASARIM</dc:title>
  <dc:creator>EÖ</dc:creator>
  <cp:lastModifiedBy>ali oluk</cp:lastModifiedBy>
  <cp:revision>15</cp:revision>
  <dcterms:created xsi:type="dcterms:W3CDTF">2026-04-02T07:47:59Z</dcterms:created>
  <dcterms:modified xsi:type="dcterms:W3CDTF">2026-07-01T11:26:00Z</dcterms:modified>
</cp:coreProperties>
</file>