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36"/>
  </p:notesMasterIdLst>
  <p:sldIdLst>
    <p:sldId id="256" r:id="rId3"/>
    <p:sldId id="259" r:id="rId4"/>
    <p:sldId id="260" r:id="rId5"/>
    <p:sldId id="261" r:id="rId6"/>
    <p:sldId id="262" r:id="rId7"/>
    <p:sldId id="282" r:id="rId8"/>
    <p:sldId id="283" r:id="rId9"/>
    <p:sldId id="263" r:id="rId10"/>
    <p:sldId id="271" r:id="rId11"/>
    <p:sldId id="272" r:id="rId12"/>
    <p:sldId id="273" r:id="rId13"/>
    <p:sldId id="284" r:id="rId14"/>
    <p:sldId id="286" r:id="rId15"/>
    <p:sldId id="269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70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5" r:id="rId32"/>
    <p:sldId id="294" r:id="rId33"/>
    <p:sldId id="265" r:id="rId34"/>
    <p:sldId id="267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1.07.2026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1.07.2026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BİLGİSAYARDA DİZGİ TASARIM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11. ve 12. HAFTA - Temel HTML komutları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4314CD-EB3E-4780-9A87-5B10B3178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AEFD4EDD-EFE9-47EC-B3E1-22F83E7CA2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689" y="1825625"/>
            <a:ext cx="8631459" cy="43513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D3F09D0-9703-4428-BDCC-361474A11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1F578D5-20E3-4D70-A1AD-018D9E9BD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F1057C-4E52-4BE7-AB05-B6B2A8DEA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900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FD9DF9-B8B5-40F0-867E-1A36554BA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845EA305-A652-4F30-A438-417D3076F7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019" y="1690688"/>
            <a:ext cx="8695410" cy="43513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F911D6E-B43D-4E5D-B75E-2AE0B827A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768E39-65E7-449F-8C16-412DFDCF2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81811C-EC04-4DBF-94E8-0784C3150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7597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D3E549-9B98-4486-A8FD-174D51341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FEDAB2-6F54-4724-8379-69E41167F37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&lt;p </a:t>
            </a:r>
            <a:r>
              <a:rPr lang="tr-TR" dirty="0" err="1"/>
              <a:t>align</a:t>
            </a:r>
            <a:r>
              <a:rPr lang="tr-TR" dirty="0"/>
              <a:t>="</a:t>
            </a:r>
            <a:r>
              <a:rPr lang="tr-TR" dirty="0" err="1"/>
              <a:t>left</a:t>
            </a:r>
            <a:r>
              <a:rPr lang="tr-TR" dirty="0"/>
              <a:t>"&gt;Bu paragrafın içerisindeki metin sola yaslanmış olarak görünecektir.&lt;/p&gt;</a:t>
            </a:r>
          </a:p>
          <a:p>
            <a:r>
              <a:rPr lang="tr-TR" dirty="0"/>
              <a:t>&lt;p </a:t>
            </a:r>
            <a:r>
              <a:rPr lang="tr-TR" dirty="0" err="1"/>
              <a:t>align</a:t>
            </a:r>
            <a:r>
              <a:rPr lang="tr-TR" dirty="0"/>
              <a:t>="</a:t>
            </a:r>
            <a:r>
              <a:rPr lang="tr-TR" dirty="0" err="1"/>
              <a:t>center</a:t>
            </a:r>
            <a:r>
              <a:rPr lang="tr-TR" dirty="0"/>
              <a:t>"&gt;Bu paragrafın içerisindeki metin ortalanmış olarak görünecektir.&lt;/p&gt;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0988CAB-6A4A-43E7-A8A5-456D0D60E1A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dirty="0"/>
              <a:t>&lt;p </a:t>
            </a:r>
            <a:r>
              <a:rPr lang="tr-TR" dirty="0" err="1"/>
              <a:t>align</a:t>
            </a:r>
            <a:r>
              <a:rPr lang="tr-TR" dirty="0"/>
              <a:t>="</a:t>
            </a:r>
            <a:r>
              <a:rPr lang="tr-TR" dirty="0" err="1"/>
              <a:t>right</a:t>
            </a:r>
            <a:r>
              <a:rPr lang="tr-TR" dirty="0"/>
              <a:t>"&gt;Bu paragrafın içerisindeki metin sağa yaslanmış olarak görünecektir.&lt;/p&gt;</a:t>
            </a:r>
          </a:p>
          <a:p>
            <a:r>
              <a:rPr lang="tr-TR" dirty="0"/>
              <a:t>&lt;p </a:t>
            </a:r>
            <a:r>
              <a:rPr lang="tr-TR" dirty="0" err="1"/>
              <a:t>align</a:t>
            </a:r>
            <a:r>
              <a:rPr lang="tr-TR" dirty="0"/>
              <a:t>="</a:t>
            </a:r>
            <a:r>
              <a:rPr lang="tr-TR" dirty="0" err="1"/>
              <a:t>justify</a:t>
            </a:r>
            <a:r>
              <a:rPr lang="tr-TR" dirty="0"/>
              <a:t>"&gt;Bu paragrafın içerisindeki metni iki yana yasla yapacaktır.&lt;/p&gt;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7C641A1-FA22-43E1-87AD-B55530137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E7BCD5-4D12-43AB-B4C4-9B9ABF839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AF41002-A9C1-4728-AF64-5FD59AB28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239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C37A1F-7664-4846-8DDC-4C37E4E2B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914400"/>
            <a:ext cx="10165081" cy="52625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sz="1800" dirty="0"/>
              <a:t>&lt;html&gt;</a:t>
            </a:r>
          </a:p>
          <a:p>
            <a:pPr marL="0" indent="0">
              <a:buNone/>
            </a:pPr>
            <a:r>
              <a:rPr lang="tr-TR" sz="1800" dirty="0"/>
              <a:t>&lt;</a:t>
            </a:r>
            <a:r>
              <a:rPr lang="tr-TR" sz="1800" dirty="0" err="1"/>
              <a:t>head</a:t>
            </a:r>
            <a:r>
              <a:rPr lang="tr-TR" sz="1800" dirty="0"/>
              <a:t>&gt;</a:t>
            </a:r>
          </a:p>
          <a:p>
            <a:pPr marL="0" indent="0">
              <a:buNone/>
            </a:pPr>
            <a:r>
              <a:rPr lang="tr-TR" sz="1800" dirty="0"/>
              <a:t>    &lt;</a:t>
            </a:r>
            <a:r>
              <a:rPr lang="tr-TR" sz="1800" dirty="0" err="1"/>
              <a:t>title</a:t>
            </a:r>
            <a:r>
              <a:rPr lang="tr-TR" sz="1800" dirty="0"/>
              <a:t>&gt;HTML Paragraf Hizalama&lt;/</a:t>
            </a:r>
            <a:r>
              <a:rPr lang="tr-TR" sz="1800" dirty="0" err="1"/>
              <a:t>title</a:t>
            </a:r>
            <a:r>
              <a:rPr lang="tr-TR" sz="1800" dirty="0"/>
              <a:t>&gt;</a:t>
            </a:r>
          </a:p>
          <a:p>
            <a:pPr marL="0" indent="0">
              <a:buNone/>
            </a:pPr>
            <a:r>
              <a:rPr lang="tr-TR" sz="1800" dirty="0"/>
              <a:t>&lt;/</a:t>
            </a:r>
            <a:r>
              <a:rPr lang="tr-TR" sz="1800" dirty="0" err="1"/>
              <a:t>head</a:t>
            </a:r>
            <a:r>
              <a:rPr lang="tr-TR" sz="1800" dirty="0"/>
              <a:t>&gt;</a:t>
            </a:r>
          </a:p>
          <a:p>
            <a:pPr marL="0" indent="0">
              <a:buNone/>
            </a:pPr>
            <a:r>
              <a:rPr lang="tr-TR" sz="1800" dirty="0"/>
              <a:t>&lt;body&gt;</a:t>
            </a:r>
          </a:p>
          <a:p>
            <a:pPr marL="0" indent="0">
              <a:buNone/>
            </a:pPr>
            <a:r>
              <a:rPr lang="tr-TR" sz="1800" dirty="0"/>
              <a:t>    &lt;p </a:t>
            </a:r>
            <a:r>
              <a:rPr lang="tr-TR" sz="1800" dirty="0" err="1"/>
              <a:t>align</a:t>
            </a:r>
            <a:r>
              <a:rPr lang="tr-TR" sz="1800" dirty="0"/>
              <a:t>="</a:t>
            </a:r>
            <a:r>
              <a:rPr lang="tr-TR" sz="1800" dirty="0" err="1"/>
              <a:t>left</a:t>
            </a:r>
            <a:r>
              <a:rPr lang="tr-TR" sz="1800" dirty="0"/>
              <a:t>"&gt;Sola yaslı standart metin.&lt;/p&gt;</a:t>
            </a:r>
          </a:p>
          <a:p>
            <a:pPr marL="0" indent="0">
              <a:buNone/>
            </a:pPr>
            <a:r>
              <a:rPr lang="tr-TR" sz="1800" dirty="0"/>
              <a:t>     &lt;p </a:t>
            </a:r>
            <a:r>
              <a:rPr lang="tr-TR" sz="1800" dirty="0" err="1"/>
              <a:t>align</a:t>
            </a:r>
            <a:r>
              <a:rPr lang="tr-TR" sz="1800" dirty="0"/>
              <a:t>="</a:t>
            </a:r>
            <a:r>
              <a:rPr lang="tr-TR" sz="1800" dirty="0" err="1"/>
              <a:t>center</a:t>
            </a:r>
            <a:r>
              <a:rPr lang="tr-TR" sz="1800" dirty="0"/>
              <a:t>"&gt;Ortalanmış başlık benzeri metin.&lt;/p&gt;</a:t>
            </a:r>
          </a:p>
          <a:p>
            <a:pPr marL="0" indent="0">
              <a:buNone/>
            </a:pPr>
            <a:r>
              <a:rPr lang="tr-TR" sz="1800" dirty="0"/>
              <a:t>    &lt;p </a:t>
            </a:r>
            <a:r>
              <a:rPr lang="tr-TR" sz="1800" dirty="0" err="1"/>
              <a:t>align</a:t>
            </a:r>
            <a:r>
              <a:rPr lang="tr-TR" sz="1800" dirty="0"/>
              <a:t>="</a:t>
            </a:r>
            <a:r>
              <a:rPr lang="tr-TR" sz="1800" dirty="0" err="1"/>
              <a:t>right</a:t>
            </a:r>
            <a:r>
              <a:rPr lang="tr-TR" sz="1800" dirty="0"/>
              <a:t>"&gt;Sağa yaslanmış tarih veya imza metni.&lt;/p&gt;</a:t>
            </a:r>
          </a:p>
          <a:p>
            <a:pPr marL="0" indent="0">
              <a:buNone/>
            </a:pPr>
            <a:r>
              <a:rPr lang="tr-TR" sz="1800" dirty="0"/>
              <a:t>     &lt;p </a:t>
            </a:r>
            <a:r>
              <a:rPr lang="tr-TR" sz="1800" dirty="0" err="1"/>
              <a:t>align</a:t>
            </a:r>
            <a:r>
              <a:rPr lang="tr-TR" sz="1800" dirty="0"/>
              <a:t>="</a:t>
            </a:r>
            <a:r>
              <a:rPr lang="tr-TR" sz="1800" dirty="0" err="1"/>
              <a:t>justify</a:t>
            </a:r>
            <a:r>
              <a:rPr lang="tr-TR" sz="1800" dirty="0"/>
              <a:t>"&gt;İki yana yaslanmış, gazete sütunu görünümünde uzun bir paragraf metni.&lt;/p&gt;</a:t>
            </a:r>
          </a:p>
          <a:p>
            <a:pPr marL="0" indent="0">
              <a:buNone/>
            </a:pPr>
            <a:r>
              <a:rPr lang="tr-TR" sz="1800" dirty="0"/>
              <a:t>&lt;/body&gt;</a:t>
            </a:r>
          </a:p>
          <a:p>
            <a:pPr marL="0" indent="0">
              <a:buNone/>
            </a:pPr>
            <a:r>
              <a:rPr lang="tr-TR" sz="1800" dirty="0"/>
              <a:t>&lt;/html&gt;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1F98B7-B5C5-4C23-88C7-B2C3874D1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ABE065E-0F3F-4450-9B65-5192E0763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D7A85B7-F28F-4917-9DED-FED471C53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5046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129217-D0FF-4A39-91E6-74E67C23C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E4044BA9-5F9D-4BD9-A4E7-D88E9029DC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144" y="2092318"/>
            <a:ext cx="9792549" cy="3817951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4EA8860-59FF-4CAC-8578-7FB7D391B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34454F-D521-4BC5-8E26-A45E43366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EA6F4E-DD5E-43F0-9509-833D75345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560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C49277-1A5B-4418-87FF-A8980FAEB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E1593CE7-3566-4002-9978-E35B4264EC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644" y="1886560"/>
            <a:ext cx="9571549" cy="4229467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D02D48-9A9E-48F0-91F9-BCF04E488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2E040B-2E03-439B-8028-DB2F536EF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38C6302-880A-43A5-BE61-FFC92EC9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7880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6D11EC-99CC-4B00-9454-5FD74AEAD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0A612410-0E6D-43FC-90B2-FCECE2FBF8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948" y="1825625"/>
            <a:ext cx="9648942" cy="43513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F171B8-7237-4244-8DAA-63FDE3B1D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EB4F2FB-1209-4EF6-AA4A-099A29469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542825-723B-4630-B200-4935BEE3B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1160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C794FA-535B-4198-9CAA-E6A902BC6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E3AD44B-188F-4EB8-95CE-DA0E0EDED9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440" y="1825625"/>
            <a:ext cx="9333958" cy="43513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CC04CB-7654-4141-8DCA-AAC0AA138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9C0C26-268D-432D-9FBE-B2798C362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0008EC2-1E6B-44DB-9B07-7F23E6941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7841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A5AAE8-6EEA-46AE-8C85-C71D985D5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308901E9-09FE-4B2C-8411-A36E8354E7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834" y="2016112"/>
            <a:ext cx="9579170" cy="3970364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75A28B-09BD-4121-9D42-74F6168C0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B9CA109-47DB-44D6-A5A0-B327CA1D9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AFDBE3-DD95-4363-9233-371760ACD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742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BBDDDC-4F7C-4614-B445-048DA8A0F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20EBAD7E-D12B-4D85-BDFD-449862E2EF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679" y="2134232"/>
            <a:ext cx="9693480" cy="3734124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258400-79DD-46D1-B0E3-8D332036D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46791B5-333B-41C2-B093-BCA795C26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789026-EED8-44D7-AEB4-534E005DA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943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HTML NEDİR?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0" lang="tr-TR" altLang="tr-T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HTML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HyperText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Markup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Language - </a:t>
            </a: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Hiper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Tekstil İşaretleme Dili), web sayfalarını oluşturan bir işaretleme dilidir.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EB0C19-6C6F-E1B5-0440-2BC194D0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  <p:pic>
        <p:nvPicPr>
          <p:cNvPr id="2050" name="Picture 2" descr="HTML | web.dev">
            <a:extLst>
              <a:ext uri="{FF2B5EF4-FFF2-40B4-BE49-F238E27FC236}">
                <a16:creationId xmlns:a16="http://schemas.microsoft.com/office/drawing/2014/main" id="{D25D5805-CDFF-4B0F-BB44-0AF03162B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236" y="3205547"/>
            <a:ext cx="4114801" cy="2797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62906B-3787-4655-A0CD-649E57816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20546D16-02DA-4588-B00F-0268B945E6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017" y="1825625"/>
            <a:ext cx="8542803" cy="43513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82CAAF-621A-4959-8F14-03795D67E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39BF29-132E-42B5-B3D5-768FBC27A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9BE9B19-DCFB-4516-9CF7-35AC43FCE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8016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2E0070-14A6-4209-9DF6-F1A5B8E49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C597178-AB48-4BCF-8B23-34059ACBC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8F56FB-E6A0-4470-877F-2DE578A0E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6AA55A-4A3F-4D45-90F1-8A502B87F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21</a:t>
            </a:fld>
            <a:endParaRPr lang="tr-T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A0324ADF-B0AD-4529-8F81-5BA6443832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08186" y="1923805"/>
            <a:ext cx="10345614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Aşağıda açıklamaları ve görsel taslağı verilen "Haftalık Ders Programı" tablosunu oluşturacak HTML kodlarını yazınız.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İstenen Tablo Özellikleri:</a:t>
            </a:r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tr-TR" altLang="tr-TR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Tablonun dış çerçeve kalınlığı border="1" niteliği ile görünür yapılmalıdır.</a:t>
            </a:r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tr-TR" altLang="tr-TR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İlk satır tablonun başlık satırı olacak; Günler, 1. Ders ve 2. Ders başlıklarını içerecektir. Başlıklar için doğru etiket kullanılmalıdır.</a:t>
            </a:r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tr-TR" altLang="tr-TR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İkinci satırda "Pazartesi" gününün dersleri yer alacaktır. Pazartesi günü sırasıyla HTML5 ve CSS3 dersleri vardır.</a:t>
            </a:r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tr-TR" altLang="tr-TR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Üçüncü satırda "Salı" gününün dersleri yer alacaktır. Salı günü her iki ders saatinde de blok olarak </a:t>
            </a:r>
            <a:r>
              <a:rPr kumimoji="0" lang="tr-TR" altLang="tr-TR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JavaScript</a:t>
            </a:r>
            <a:r>
              <a:rPr kumimoji="0" lang="tr-TR" altLang="tr-TR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dersi işlenmektedir. Bu yüzden "</a:t>
            </a:r>
            <a:r>
              <a:rPr kumimoji="0" lang="tr-TR" altLang="tr-TR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JavaScript</a:t>
            </a:r>
            <a:r>
              <a:rPr kumimoji="0" lang="tr-TR" altLang="tr-TR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 hücresi yanındaki hücreyle birleştirilmeli (yatay birleştirme) ve tek bir hücre olarak görünmelidir.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0085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C66EE9-9ABE-4166-8BDD-78E0543F8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9057B4-DD79-48A4-9FEB-C50A97295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EDFC35A-F253-42E0-B361-24A674F9A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08FCFC1-A2B0-4E55-90BF-A798AD546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22</a:t>
            </a:fld>
            <a:endParaRPr lang="tr-TR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CE0687BF-864B-46F3-8C21-E25BEB559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910" y="2602158"/>
            <a:ext cx="5094428" cy="231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326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69B77D-7719-4FA7-94C2-EA4DCD157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HTML Listeler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104385C9-7435-4F8F-98AE-73685C2226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315" y="2027543"/>
            <a:ext cx="9076207" cy="3947502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8758195-3D9E-4FC6-A54F-D1D494E49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513DB6-3988-4DAB-92A6-64356F817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9ED667C-1637-4D44-B7A3-A02491398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3007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F17122-0890-4E1F-8FD7-F5C3D4651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29981F16-0F3C-4D23-868C-BEB68E1FE7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46" y="1932971"/>
            <a:ext cx="10548789" cy="389152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106598F-FE4C-4B3B-8ECA-FEE8AA7DE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892CCE-564B-4CEC-9D58-1D6F1B5B1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E771E66-3CC6-42D6-A9A4-ECF24802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12772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207F9E-7637-49A7-B518-7094CE711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F402C09E-8D20-4CAB-A420-A041BD8583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42" y="1899033"/>
            <a:ext cx="10854572" cy="3994772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FD1C6A7-A504-4B00-AE95-DEB7638EC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7C537A3-8906-4BD6-9192-B008C824D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0A4371B-87BD-4176-B173-20CE6550C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8692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5B09E3-99A7-454C-978B-F6DA1D244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AB06EA4-045B-4004-B531-EFD8C22A0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E35673F-5F63-4A20-9D0C-C7429ED47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888A59D-0459-4D4E-A47F-C6A49D29E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26</a:t>
            </a:fld>
            <a:endParaRPr lang="tr-TR"/>
          </a:p>
        </p:txBody>
      </p:sp>
      <p:pic>
        <p:nvPicPr>
          <p:cNvPr id="7" name="İçerik Yer Tutucusu 7">
            <a:extLst>
              <a:ext uri="{FF2B5EF4-FFF2-40B4-BE49-F238E27FC236}">
                <a16:creationId xmlns:a16="http://schemas.microsoft.com/office/drawing/2014/main" id="{FB0EF888-FD34-491A-81DE-E393705A1A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84" y="1960029"/>
            <a:ext cx="9541378" cy="4000934"/>
          </a:xfrm>
        </p:spPr>
      </p:pic>
    </p:spTree>
    <p:extLst>
      <p:ext uri="{BB962C8B-B14F-4D97-AF65-F5344CB8AC3E}">
        <p14:creationId xmlns:p14="http://schemas.microsoft.com/office/powerpoint/2010/main" val="36302093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09EA44-C8AA-4BE1-A341-6E1EAE66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Liste Başlangıç Değiştirme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00BE9285-BEC2-437E-B703-07532C3656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333" y="1852268"/>
            <a:ext cx="9358171" cy="4298052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D04BD20-E66B-4530-842E-029D60BE3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D4EAA8E-CD5E-4676-BB52-ACA9CDCAC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7538E67-A0BA-47EC-83E2-7AAD2B438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4272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59F44B-B535-4811-B856-BCA2F4CB3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 İçe Listeler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C5A14AB-1AEE-4E97-942D-6DCB03ED0D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465" y="2096635"/>
            <a:ext cx="9891978" cy="3863352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4EC186-267B-4D2C-B93C-73EE5F53A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43B5108-A17B-4D0D-9315-EF98617D7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250CFC8-8839-4E0A-A95B-B3EAC8A6F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93921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4D7FCD-746E-4A1C-ACD1-A5DE8E537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Resim Eklemek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8ED097-0329-424D-ABB4-1A3EDE6080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&lt;</a:t>
            </a:r>
            <a:r>
              <a:rPr lang="tr-TR" dirty="0" err="1"/>
              <a:t>img</a:t>
            </a:r>
            <a:r>
              <a:rPr lang="tr-TR" dirty="0"/>
              <a:t> </a:t>
            </a:r>
            <a:r>
              <a:rPr lang="tr-TR" dirty="0" err="1"/>
              <a:t>src</a:t>
            </a:r>
            <a:r>
              <a:rPr lang="tr-TR" dirty="0"/>
              <a:t>="fotograf.jpg"&gt;</a:t>
            </a:r>
          </a:p>
          <a:p>
            <a:r>
              <a:rPr lang="tr-TR" altLang="tr-TR" dirty="0"/>
              <a:t>Bir resmi sayfada göstermek için en azından </a:t>
            </a:r>
            <a:r>
              <a:rPr lang="tr-TR" altLang="tr-TR" dirty="0" err="1"/>
              <a:t>src</a:t>
            </a:r>
            <a:r>
              <a:rPr lang="tr-TR" altLang="tr-TR" dirty="0"/>
              <a:t> (</a:t>
            </a:r>
            <a:r>
              <a:rPr lang="tr-TR" altLang="tr-TR" dirty="0" err="1"/>
              <a:t>source</a:t>
            </a:r>
            <a:r>
              <a:rPr lang="tr-TR" altLang="tr-TR" dirty="0"/>
              <a:t> - kaynak) niteliğinin yazılması zorunludur. Bu alana resmin bilgisayarınızdaki klasör yolu veya internetteki doğrudan linki (URL) yazılır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7D980C1-7851-42E4-A3F3-70B5E3D73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C8E99B5-4653-4156-9E54-67F2BDA53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1A11A92-CA5F-47D8-92C7-407D9293E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994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HTML'in</a:t>
            </a:r>
            <a:r>
              <a:rPr lang="tr-TR" dirty="0"/>
              <a:t> Temel Mantığı: Etiketler (</a:t>
            </a:r>
            <a:r>
              <a:rPr lang="tr-TR" dirty="0" err="1"/>
              <a:t>Tags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HTML kodları küçüktür </a:t>
            </a: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 büyüktür </a:t>
            </a: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işaretleri arasına yazılan 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etiketlerden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oluşur. Çoğu etiket açılır ve kapatılır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&lt;&gt;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Açılış etiketi (Komutu başlatır)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&lt;/&gt;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Kapanış etiketi (Komutu bitirir.)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8C73EB-9D7D-A7E1-0C79-433EFE38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64547374-06A8-40D8-9D9B-B1D44109A332}"/>
              </a:ext>
            </a:extLst>
          </p:cNvPr>
          <p:cNvSpPr/>
          <p:nvPr/>
        </p:nvSpPr>
        <p:spPr>
          <a:xfrm>
            <a:off x="5660010" y="4307665"/>
            <a:ext cx="4986779" cy="15177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&lt;</a:t>
            </a:r>
            <a:r>
              <a:rPr lang="tr-TR" dirty="0" err="1"/>
              <a:t>etiket_adı</a:t>
            </a:r>
            <a:r>
              <a:rPr lang="tr-TR" dirty="0"/>
              <a:t>&gt; İçerik buraya yazılır &lt;/</a:t>
            </a:r>
            <a:r>
              <a:rPr lang="tr-TR" dirty="0" err="1"/>
              <a:t>etiket_adı</a:t>
            </a:r>
            <a:r>
              <a:rPr lang="tr-TR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A56D75-7013-4866-883F-26B5565F6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78509"/>
            <a:ext cx="10165080" cy="1325563"/>
          </a:xfrm>
        </p:spPr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BD06D8-3565-4BE6-8849-D1990E00C0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428281" cy="4351338"/>
          </a:xfrm>
        </p:spPr>
        <p:txBody>
          <a:bodyPr/>
          <a:lstStyle/>
          <a:p>
            <a:r>
              <a:rPr lang="tr-TR" dirty="0"/>
              <a:t>&lt;</a:t>
            </a:r>
            <a:r>
              <a:rPr lang="tr-TR" dirty="0" err="1"/>
              <a:t>img</a:t>
            </a:r>
            <a:r>
              <a:rPr lang="tr-TR" dirty="0"/>
              <a:t> </a:t>
            </a:r>
            <a:r>
              <a:rPr lang="tr-TR" dirty="0" err="1"/>
              <a:t>src</a:t>
            </a:r>
            <a:r>
              <a:rPr lang="tr-TR" dirty="0"/>
              <a:t>="</a:t>
            </a:r>
            <a:r>
              <a:rPr lang="tr-TR" dirty="0" err="1"/>
              <a:t>gorseller</a:t>
            </a:r>
            <a:r>
              <a:rPr lang="tr-TR" dirty="0"/>
              <a:t>/logo.png" alt="Üniversite Logosu" </a:t>
            </a:r>
            <a:r>
              <a:rPr lang="tr-TR" dirty="0" err="1"/>
              <a:t>width</a:t>
            </a:r>
            <a:r>
              <a:rPr lang="tr-TR" dirty="0"/>
              <a:t>="250" </a:t>
            </a:r>
            <a:r>
              <a:rPr lang="tr-TR" dirty="0" err="1"/>
              <a:t>height</a:t>
            </a:r>
            <a:r>
              <a:rPr lang="tr-TR" dirty="0"/>
              <a:t>="100"&gt;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EEFE52-0286-4937-B9B6-CC46B9897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5F3A29A-4AFD-4F75-939D-99ECC27E3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50893F8-D1C1-41E0-BBF8-C4E3BE337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30</a:t>
            </a:fld>
            <a:endParaRPr lang="tr-TR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5A02E848-E24D-4FBC-9FEA-DE62FFD9A438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 bwMode="auto">
          <a:xfrm>
            <a:off x="5602148" y="2416243"/>
            <a:ext cx="6331352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tr-TR" altLang="tr-TR" sz="2000" dirty="0" err="1"/>
              <a:t>src</a:t>
            </a:r>
            <a:r>
              <a:rPr lang="tr-TR" altLang="tr-TR" sz="2000" dirty="0"/>
              <a:t>: Resmin bulunduğu yeri gösterir. Yukarıdaki örnekte resmin, HTML dosyasının yanındaki </a:t>
            </a:r>
            <a:r>
              <a:rPr lang="tr-TR" altLang="tr-TR" sz="2000" dirty="0" err="1"/>
              <a:t>gorseller</a:t>
            </a:r>
            <a:r>
              <a:rPr lang="tr-TR" altLang="tr-TR" sz="2000" dirty="0"/>
              <a:t> isimli bir klasörün içinde yer aldığı belirtilmiştir.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tr-TR" altLang="tr-TR" sz="2000" dirty="0"/>
              <a:t>alt (</a:t>
            </a:r>
            <a:r>
              <a:rPr lang="tr-TR" altLang="tr-TR" sz="2000" dirty="0" err="1"/>
              <a:t>Alternative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Text</a:t>
            </a:r>
            <a:r>
              <a:rPr lang="tr-TR" altLang="tr-TR" sz="2000" dirty="0"/>
              <a:t>): Resim herhangi bir sebeple yüklenemezse (bağlantı kopması, hatalı dosya adı vb.) resmin yerinde görünecek olan alternatif metindir. Ayrıca görme engelli bireylerin kullandığı ekran okuyucu programlar bu metni okur.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tr-TR" altLang="tr-TR" sz="2000" dirty="0" err="1"/>
              <a:t>width</a:t>
            </a:r>
            <a:r>
              <a:rPr lang="tr-TR" altLang="tr-TR" sz="2000" dirty="0"/>
              <a:t>: Resmin genişliğini piksel (</a:t>
            </a:r>
            <a:r>
              <a:rPr lang="tr-TR" altLang="tr-TR" sz="2000" dirty="0" err="1"/>
              <a:t>px</a:t>
            </a:r>
            <a:r>
              <a:rPr lang="tr-TR" altLang="tr-TR" sz="2000" dirty="0"/>
              <a:t>) cinsinden ayarlar.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tr-TR" altLang="tr-TR" sz="2000" dirty="0" err="1"/>
              <a:t>height</a:t>
            </a:r>
            <a:r>
              <a:rPr lang="tr-TR" altLang="tr-TR" sz="2000" dirty="0"/>
              <a:t>: Resmin yüksekliğini piksel (</a:t>
            </a:r>
            <a:r>
              <a:rPr lang="tr-TR" altLang="tr-TR" sz="2000" dirty="0" err="1"/>
              <a:t>px</a:t>
            </a:r>
            <a:r>
              <a:rPr lang="tr-TR" altLang="tr-TR" sz="2000" dirty="0"/>
              <a:t>) cinsinden ayarlar.</a:t>
            </a:r>
          </a:p>
        </p:txBody>
      </p:sp>
    </p:spTree>
    <p:extLst>
      <p:ext uri="{BB962C8B-B14F-4D97-AF65-F5344CB8AC3E}">
        <p14:creationId xmlns:p14="http://schemas.microsoft.com/office/powerpoint/2010/main" val="30898582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6A0989-C108-42DB-8666-68EB6E720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D689C854-A413-4FD9-B870-3EC533EC9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539" y="2134232"/>
            <a:ext cx="8763759" cy="3734124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0610E51-8772-4A1A-82C4-65F392306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CBF70A2-DE25-4D74-9068-DE18EC069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47BD9E2-FFEC-4D9C-9D4F-1EB5A032F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7273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32</a:t>
            </a:fld>
            <a:endParaRPr lang="tr-TR"/>
          </a:p>
        </p:txBody>
      </p:sp>
      <p:sp>
        <p:nvSpPr>
          <p:cNvPr id="10" name="İçerik Yer Tutucusu 9">
            <a:extLst>
              <a:ext uri="{FF2B5EF4-FFF2-40B4-BE49-F238E27FC236}">
                <a16:creationId xmlns:a16="http://schemas.microsoft.com/office/drawing/2014/main" id="{B116DC20-CC9B-4034-8858-5EFFD3C98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Balaban, E. (2005). </a:t>
            </a:r>
            <a:r>
              <a:rPr lang="tr-TR" i="1" dirty="0"/>
              <a:t>Web tasarım kılavuzu</a:t>
            </a:r>
            <a:r>
              <a:rPr lang="tr-TR" dirty="0"/>
              <a:t>. Pusula Yayıncılık.</a:t>
            </a:r>
          </a:p>
          <a:p>
            <a:r>
              <a:rPr lang="tr-TR" dirty="0"/>
              <a:t>Bu çalışmadaki görseller yapay zeka araçları </a:t>
            </a:r>
            <a:r>
              <a:rPr lang="tr-TR"/>
              <a:t>kullanılarak oluşturulmuştur.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Standart Bir HTML Sayfası</a:t>
            </a:r>
            <a:endParaRPr lang="tr-TR" sz="66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&lt;html&gt;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tr-TR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</a:t>
            </a: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&lt;</a:t>
            </a:r>
            <a:r>
              <a:rPr lang="tr-TR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title</a:t>
            </a: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&gt;Sitemizin Sekme Başlığı&lt;/</a:t>
            </a:r>
            <a:r>
              <a:rPr lang="tr-TR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title</a:t>
            </a: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&lt;/</a:t>
            </a:r>
            <a:r>
              <a:rPr lang="tr-TR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</a:t>
            </a: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	&lt;body&gt;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&lt;/body&gt;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&lt;/html&gt;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49B225-9DAB-11F1-8D3A-BC84DE837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&lt;html&gt;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Bütün kodları içine alan ana çatı etiketidir.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tr-TR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</a:t>
            </a:r>
            <a:r>
              <a:rPr lang="tr-TR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Sitenin arka plan bilgileri, arama motoru ayarları ve sekme başlığı buraya yazılır. (Buraya yazılanlar sayfada doğrudan görünmez).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tr-TR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title</a:t>
            </a:r>
            <a:r>
              <a:rPr lang="tr-TR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Tarayıcı sekmesinde yazacak olan site adıdır.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&lt;body&gt;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Ziyaretçilerin web sitesinde gördüğü tüm yazılar, resimler, videolar ve butonlar bu iki etiket arasına yazılır.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D7CA3E-AEF2-BDD4-5834-E699194E5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D714DD-62C1-41E5-AA12-C78A49958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5BBD523-42E1-448D-B91C-438DF68F1B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57375"/>
            <a:ext cx="5157787" cy="433228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tr-TR" sz="3400" dirty="0"/>
              <a:t>&lt;html&gt;</a:t>
            </a:r>
          </a:p>
          <a:p>
            <a:pPr marL="0" indent="0">
              <a:buNone/>
            </a:pPr>
            <a:r>
              <a:rPr lang="tr-TR" sz="3400" dirty="0"/>
              <a:t>&lt;</a:t>
            </a:r>
            <a:r>
              <a:rPr lang="tr-TR" sz="3400" dirty="0" err="1"/>
              <a:t>head</a:t>
            </a:r>
            <a:r>
              <a:rPr lang="tr-TR" sz="3400" dirty="0"/>
              <a:t>&gt;</a:t>
            </a:r>
          </a:p>
          <a:p>
            <a:pPr marL="0" indent="0">
              <a:buNone/>
            </a:pPr>
            <a:r>
              <a:rPr lang="tr-TR" sz="3400" dirty="0"/>
              <a:t>    &lt;</a:t>
            </a:r>
            <a:r>
              <a:rPr lang="tr-TR" sz="3400" dirty="0" err="1"/>
              <a:t>title</a:t>
            </a:r>
            <a:r>
              <a:rPr lang="tr-TR" sz="3400" dirty="0"/>
              <a:t>&gt;HTML ile Arka Plan Rengi&lt;/</a:t>
            </a:r>
            <a:r>
              <a:rPr lang="tr-TR" sz="3400" dirty="0" err="1"/>
              <a:t>title</a:t>
            </a:r>
            <a:r>
              <a:rPr lang="tr-TR" sz="3400" dirty="0"/>
              <a:t>&gt;</a:t>
            </a:r>
          </a:p>
          <a:p>
            <a:pPr marL="0" indent="0">
              <a:buNone/>
            </a:pPr>
            <a:r>
              <a:rPr lang="tr-TR" sz="3400" dirty="0"/>
              <a:t>&lt;/</a:t>
            </a:r>
            <a:r>
              <a:rPr lang="tr-TR" sz="3400" dirty="0" err="1"/>
              <a:t>head</a:t>
            </a:r>
            <a:r>
              <a:rPr lang="tr-TR" sz="3400" dirty="0"/>
              <a:t>&gt;</a:t>
            </a:r>
          </a:p>
          <a:p>
            <a:pPr marL="0" indent="0">
              <a:buNone/>
            </a:pPr>
            <a:r>
              <a:rPr lang="tr-TR" sz="3400" dirty="0"/>
              <a:t>&lt;!-- Sayfa arka planını sarı yapar --&gt;</a:t>
            </a:r>
          </a:p>
          <a:p>
            <a:pPr marL="0" indent="0">
              <a:buNone/>
            </a:pPr>
            <a:r>
              <a:rPr lang="tr-TR" sz="3400" dirty="0"/>
              <a:t>&lt;body </a:t>
            </a:r>
            <a:r>
              <a:rPr lang="tr-TR" sz="3400" dirty="0" err="1"/>
              <a:t>bgcolor</a:t>
            </a:r>
            <a:r>
              <a:rPr lang="tr-TR" sz="3400" dirty="0"/>
              <a:t>="</a:t>
            </a:r>
            <a:r>
              <a:rPr lang="tr-TR" sz="3400" dirty="0" err="1"/>
              <a:t>yellow</a:t>
            </a:r>
            <a:r>
              <a:rPr lang="tr-TR" sz="3400" dirty="0"/>
              <a:t>"&gt;</a:t>
            </a:r>
          </a:p>
          <a:p>
            <a:pPr marL="0" indent="0">
              <a:buNone/>
            </a:pPr>
            <a:endParaRPr lang="tr-TR" sz="3400" dirty="0"/>
          </a:p>
          <a:p>
            <a:pPr marL="0" indent="0">
              <a:buNone/>
            </a:pPr>
            <a:r>
              <a:rPr lang="tr-TR" sz="3400" dirty="0"/>
              <a:t>&lt;/body&gt;</a:t>
            </a:r>
          </a:p>
          <a:p>
            <a:pPr marL="0" indent="0">
              <a:buNone/>
            </a:pPr>
            <a:r>
              <a:rPr lang="tr-TR" sz="3400" dirty="0"/>
              <a:t>&lt;/html&gt;</a:t>
            </a:r>
          </a:p>
          <a:p>
            <a:endParaRPr lang="tr-TR" dirty="0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BB0B682-1F23-4C6D-9751-1ED93396B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BFFC62A-4722-4F79-AFBA-396B48510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CAACDEA-E006-405E-BE97-627E0E7EC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712B2D34-42EB-48A6-A10B-DDEE0915564B}"/>
              </a:ext>
            </a:extLst>
          </p:cNvPr>
          <p:cNvSpPr>
            <a:spLocks noGrp="1" noChangeArrowheads="1"/>
          </p:cNvSpPr>
          <p:nvPr>
            <p:ph sz="quarter" idx="4"/>
          </p:nvPr>
        </p:nvSpPr>
        <p:spPr bwMode="auto">
          <a:xfrm>
            <a:off x="6172200" y="3361800"/>
            <a:ext cx="4956243" cy="1323439"/>
          </a:xfrm>
          <a:prstGeom prst="rect">
            <a:avLst/>
          </a:prstGeom>
          <a:solidFill>
            <a:srgbClr val="F2F0F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Flex"/>
              </a:rPr>
              <a:t>Sayfanın arka plan rengini değiştirmek için </a:t>
            </a:r>
            <a:r>
              <a:rPr kumimoji="0" lang="tr-TR" altLang="tr-T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&lt;body&gt;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Flex"/>
              </a:rPr>
              <a:t> etiketinin içerisine </a:t>
            </a:r>
            <a:r>
              <a:rPr kumimoji="0" lang="tr-TR" altLang="tr-TR" sz="11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</a:rPr>
              <a:t>bgcolor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Flex"/>
              </a:rPr>
              <a:t> niteliği yazılır. Bu alana İngilizce renk isimleri (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Google Sans Flex"/>
              </a:rPr>
              <a:t>red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Flex"/>
              </a:rPr>
              <a:t>,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Google Sans Flex"/>
              </a:rPr>
              <a:t>blue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Flex"/>
              </a:rPr>
              <a:t>,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Google Sans Flex"/>
              </a:rPr>
              <a:t>yellow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Flex"/>
              </a:rPr>
              <a:t>,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Google Sans Flex"/>
              </a:rPr>
              <a:t>green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Flex"/>
              </a:rPr>
              <a:t>) veya renklerin HEX kodları (örneğin beyaz için #ffffff, siyah için #000000) </a:t>
            </a:r>
            <a:r>
              <a:rPr lang="tr-TR" altLang="tr-TR" sz="1600" dirty="0">
                <a:solidFill>
                  <a:srgbClr val="1F1F1F"/>
                </a:solidFill>
                <a:latin typeface="Google Sans Flex"/>
              </a:rPr>
              <a:t>girilebilir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9D88315C-BE0A-4A55-B302-3F6E3E026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solidFill>
            <a:srgbClr val="F2F0F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817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D714DD-62C1-41E5-AA12-C78A49958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5BBD523-42E1-448D-B91C-438DF68F1B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57375"/>
            <a:ext cx="5157787" cy="433228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tr-TR" sz="3400" dirty="0"/>
              <a:t>&lt;html&gt;</a:t>
            </a:r>
          </a:p>
          <a:p>
            <a:pPr marL="0" indent="0">
              <a:buNone/>
            </a:pPr>
            <a:r>
              <a:rPr lang="tr-TR" sz="3400" dirty="0"/>
              <a:t>&lt;</a:t>
            </a:r>
            <a:r>
              <a:rPr lang="tr-TR" sz="3400" dirty="0" err="1"/>
              <a:t>head</a:t>
            </a:r>
            <a:r>
              <a:rPr lang="tr-TR" sz="3400" dirty="0"/>
              <a:t>&gt;</a:t>
            </a:r>
          </a:p>
          <a:p>
            <a:pPr marL="0" indent="0">
              <a:buNone/>
            </a:pPr>
            <a:r>
              <a:rPr lang="tr-TR" sz="3400" dirty="0"/>
              <a:t>    &lt;</a:t>
            </a:r>
            <a:r>
              <a:rPr lang="tr-TR" sz="3400" dirty="0" err="1"/>
              <a:t>title</a:t>
            </a:r>
            <a:r>
              <a:rPr lang="tr-TR" sz="3400" dirty="0"/>
              <a:t>&gt;HTML ile Arka Plan Resmi&lt;/</a:t>
            </a:r>
            <a:r>
              <a:rPr lang="tr-TR" sz="3400" dirty="0" err="1"/>
              <a:t>title</a:t>
            </a:r>
            <a:r>
              <a:rPr lang="tr-TR" sz="3400" dirty="0"/>
              <a:t>&gt;</a:t>
            </a:r>
          </a:p>
          <a:p>
            <a:pPr marL="0" indent="0">
              <a:buNone/>
            </a:pPr>
            <a:r>
              <a:rPr lang="tr-TR" sz="3400" dirty="0"/>
              <a:t>&lt;/</a:t>
            </a:r>
            <a:r>
              <a:rPr lang="tr-TR" sz="3400" dirty="0" err="1"/>
              <a:t>head</a:t>
            </a:r>
            <a:r>
              <a:rPr lang="tr-TR" sz="3400" dirty="0"/>
              <a:t>&gt;</a:t>
            </a:r>
          </a:p>
          <a:p>
            <a:pPr marL="0" indent="0">
              <a:buNone/>
            </a:pPr>
            <a:r>
              <a:rPr lang="tr-TR" sz="3400" dirty="0"/>
              <a:t>&lt;!-- Sayfa arka planına manzara.jpg görselini yerleştirir --&gt;</a:t>
            </a:r>
          </a:p>
          <a:p>
            <a:pPr marL="0" indent="0">
              <a:buNone/>
            </a:pPr>
            <a:r>
              <a:rPr lang="tr-TR" sz="3400" dirty="0"/>
              <a:t>&lt;body background="manzara.jpg"&gt;</a:t>
            </a:r>
          </a:p>
          <a:p>
            <a:pPr marL="0" indent="0">
              <a:buNone/>
            </a:pPr>
            <a:endParaRPr lang="tr-TR" sz="3400" dirty="0"/>
          </a:p>
          <a:p>
            <a:pPr marL="0" indent="0">
              <a:buNone/>
            </a:pPr>
            <a:r>
              <a:rPr lang="tr-TR" sz="3400" dirty="0"/>
              <a:t>&lt;/body&gt;</a:t>
            </a:r>
          </a:p>
          <a:p>
            <a:pPr marL="0" indent="0">
              <a:buNone/>
            </a:pPr>
            <a:r>
              <a:rPr lang="tr-TR" sz="3400" dirty="0"/>
              <a:t>&lt;/html&gt;</a:t>
            </a:r>
            <a:endParaRPr lang="tr-TR" dirty="0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BB0B682-1F23-4C6D-9751-1ED93396B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BFFC62A-4722-4F79-AFBA-396B48510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CAACDEA-E006-405E-BE97-627E0E7EC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712B2D34-42EB-48A6-A10B-DDEE0915564B}"/>
              </a:ext>
            </a:extLst>
          </p:cNvPr>
          <p:cNvSpPr>
            <a:spLocks noGrp="1" noChangeArrowheads="1"/>
          </p:cNvSpPr>
          <p:nvPr>
            <p:ph sz="quarter" idx="4"/>
          </p:nvPr>
        </p:nvSpPr>
        <p:spPr bwMode="auto">
          <a:xfrm>
            <a:off x="6172200" y="3484910"/>
            <a:ext cx="4956243" cy="1077218"/>
          </a:xfrm>
          <a:prstGeom prst="rect">
            <a:avLst/>
          </a:prstGeom>
          <a:solidFill>
            <a:srgbClr val="F2F0F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Flex"/>
              </a:rPr>
              <a:t>Sayfanın arka planına komple bir görsel yerleştirmek için </a:t>
            </a:r>
            <a:r>
              <a:rPr kumimoji="0" lang="tr-TR" altLang="tr-T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&lt;body&gt;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Flex"/>
              </a:rPr>
              <a:t> etiketinin içerisine </a:t>
            </a:r>
            <a:r>
              <a:rPr kumimoji="0" lang="tr-TR" altLang="tr-TR" sz="11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</a:rPr>
              <a:t>background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Flex"/>
              </a:rPr>
              <a:t> niteliği yazılır. Bu niteliğin içerisine bilgisayarınızdaki resmin adı (örnek: </a:t>
            </a:r>
            <a:r>
              <a:rPr kumimoji="0" lang="tr-TR" altLang="tr-T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resim.jpg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Google Sans Flex"/>
              </a:rPr>
              <a:t>) veya internetteki bir resmin tam adresi yazılır.</a:t>
            </a:r>
            <a:r>
              <a:rPr kumimoji="0" lang="tr-TR" altLang="tr-T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tr-TR" altLang="tr-T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9D88315C-BE0A-4A55-B302-3F6E3E026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solidFill>
            <a:srgbClr val="F2F0F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8B6DEF8-10C4-4C08-8174-F72144FD9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solidFill>
            <a:srgbClr val="F2F0F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978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Başlık Etiketleri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Sayfaya başlık eklemek için kullanılır. Önem sırasına göre </a:t>
            </a: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&lt;h1&gt;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'den </a:t>
            </a: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&lt;h6&gt;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'ya kadar gider. </a:t>
            </a: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&lt;h1&gt;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büyük ve en önemli başlıktır, </a:t>
            </a: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&lt;h6&gt;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ise en küçüğüdür.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HTML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&lt;h1&gt;Ana Başlık (En Büyük)&lt;/h1&gt;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&lt;h2&gt;Alt Başlık&lt;/h2&gt;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&lt;h3&gt;Daha Küçük Başlık&lt;/h3&gt;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0C71EC-9894-4D27-9898-D83E9043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9808A2-9523-484D-8CC0-26E672875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052371-A504-4EA3-9DC9-DD131ABF8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2B260A-B6E0-452D-AF34-614B469F2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B0FCC8-BCCB-4394-A18F-B32013BA3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4A3A165-FC4F-4421-B742-67A7BDCCE8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437"/>
          <a:stretch/>
        </p:blipFill>
        <p:spPr>
          <a:xfrm>
            <a:off x="1091442" y="681037"/>
            <a:ext cx="10743562" cy="572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345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1133</Words>
  <Application>Microsoft Office PowerPoint</Application>
  <PresentationFormat>Geniş ekran</PresentationFormat>
  <Paragraphs>177</Paragraphs>
  <Slides>33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33</vt:i4>
      </vt:variant>
    </vt:vector>
  </HeadingPairs>
  <TitlesOfParts>
    <vt:vector size="44" baseType="lpstr">
      <vt:lpstr>Aptos</vt:lpstr>
      <vt:lpstr>Aptos Display</vt:lpstr>
      <vt:lpstr>Arial</vt:lpstr>
      <vt:lpstr>Arial Unicode MS</vt:lpstr>
      <vt:lpstr>Calibri</vt:lpstr>
      <vt:lpstr>Courier New</vt:lpstr>
      <vt:lpstr>Google Sans Flex</vt:lpstr>
      <vt:lpstr>Symbol</vt:lpstr>
      <vt:lpstr>Times New Roman</vt:lpstr>
      <vt:lpstr>Office Teması</vt:lpstr>
      <vt:lpstr>Özel Tasarım</vt:lpstr>
      <vt:lpstr>BİLGİSAYARDA DİZGİ TASARIM</vt:lpstr>
      <vt:lpstr>HTML NEDİR?</vt:lpstr>
      <vt:lpstr>HTML'in Temel Mantığı: Etiketler (Tags)</vt:lpstr>
      <vt:lpstr>Standart Bir HTML Sayfası</vt:lpstr>
      <vt:lpstr>PowerPoint Sunusu</vt:lpstr>
      <vt:lpstr>PowerPoint Sunusu</vt:lpstr>
      <vt:lpstr>PowerPoint Sunusu</vt:lpstr>
      <vt:lpstr>Başlık Etiketleri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HTML Listeler</vt:lpstr>
      <vt:lpstr>PowerPoint Sunusu</vt:lpstr>
      <vt:lpstr>PowerPoint Sunusu</vt:lpstr>
      <vt:lpstr>PowerPoint Sunusu</vt:lpstr>
      <vt:lpstr>Liste Başlangıç Değiştirme</vt:lpstr>
      <vt:lpstr>İç İçe Listeler</vt:lpstr>
      <vt:lpstr>Resim Eklemek</vt:lpstr>
      <vt:lpstr>PowerPoint Sunusu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BİLGİSAYARDA DİZGİ TASARIM</dc:title>
  <dc:creator>EÖ</dc:creator>
  <cp:lastModifiedBy>ali oluk</cp:lastModifiedBy>
  <cp:revision>15</cp:revision>
  <dcterms:created xsi:type="dcterms:W3CDTF">2026-04-02T07:47:59Z</dcterms:created>
  <dcterms:modified xsi:type="dcterms:W3CDTF">2026-07-01T11:26:00Z</dcterms:modified>
</cp:coreProperties>
</file>