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EC0DB-6E1D-4629-AAA0-3F85AFF0E2A3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F9EE9-B3D4-44E0-97D3-1B5A3F7C4E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72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203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92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839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4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843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398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729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AB15-544E-46CA-8AA3-CB83E17654D4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0146-EEF8-4621-B3CC-B9C31A7439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217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AB15-544E-46CA-8AA3-CB83E17654D4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0146-EEF8-4621-B3CC-B9C31A7439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1906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AB15-544E-46CA-8AA3-CB83E17654D4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0146-EEF8-4621-B3CC-B9C31A7439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6540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822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AB15-544E-46CA-8AA3-CB83E17654D4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0146-EEF8-4621-B3CC-B9C31A7439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409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AB15-544E-46CA-8AA3-CB83E17654D4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0146-EEF8-4621-B3CC-B9C31A7439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9028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AB15-544E-46CA-8AA3-CB83E17654D4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0146-EEF8-4621-B3CC-B9C31A7439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8102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AB15-544E-46CA-8AA3-CB83E17654D4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0146-EEF8-4621-B3CC-B9C31A7439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1943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AB15-544E-46CA-8AA3-CB83E17654D4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0146-EEF8-4621-B3CC-B9C31A7439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782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AB15-544E-46CA-8AA3-CB83E17654D4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0146-EEF8-4621-B3CC-B9C31A7439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06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AB15-544E-46CA-8AA3-CB83E17654D4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0146-EEF8-4621-B3CC-B9C31A7439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234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AB15-544E-46CA-8AA3-CB83E17654D4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0146-EEF8-4621-B3CC-B9C31A7439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245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FAB15-544E-46CA-8AA3-CB83E17654D4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10146-EEF8-4621-B3CC-B9C31A7439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9050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13.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Türkiye’de Sağlık Hizmetleri I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0F766E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13/14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8463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hizmetlerinin tarihsel evreleri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594360" y="2468880"/>
            <a:ext cx="4480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 sonunda öğrenciler: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2852928"/>
            <a:ext cx="5029200" cy="1828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hizmetlerinin tarihsel evrelerini ayırt eder.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İlkel, bilim öncesi, erken bilimsel ve teknolojik sağlık hizmetlerini karşılaştırır.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kurumlarının tarihsel dönüşümünü sosyolojik olarak yorumlar.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6400800" y="1517904"/>
            <a:ext cx="1325880" cy="301752"/>
          </a:xfrm>
          <a:prstGeom prst="rect">
            <a:avLst/>
          </a:prstGeom>
          <a:solidFill>
            <a:srgbClr val="D9F3EE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 soru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0" y="1965960"/>
            <a:ext cx="4892040" cy="1005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hizmetleri tarih içinde hangi bilgi biçimleri ve kurumlarla değişti?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400800" y="3429000"/>
            <a:ext cx="1325880" cy="301752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akışı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3886200"/>
            <a:ext cx="489204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Kısa kavramsal anlatım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Soru-cevap ve örnek tartışması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Küçük grup uygulaması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Haftalık özet ve kapanış sorusu</a:t>
            </a:r>
            <a:endParaRPr lang="en-US" sz="1630" dirty="0"/>
          </a:p>
        </p:txBody>
      </p:sp>
    </p:spTree>
    <p:extLst>
      <p:ext uri="{BB962C8B-B14F-4D97-AF65-F5344CB8AC3E}">
        <p14:creationId xmlns:p14="http://schemas.microsoft.com/office/powerpoint/2010/main" val="1273742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13.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 haritası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13/14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63040"/>
            <a:ext cx="2971800" cy="141732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hizmeti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Koruma, tanı, tedavi, rehabilitasyon ve bakım faaliyetlerinin örgütlenmesidir.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160520" y="1463040"/>
            <a:ext cx="2971800" cy="1417320"/>
          </a:xfrm>
          <a:prstGeom prst="rect">
            <a:avLst/>
          </a:prstGeom>
          <a:solidFill>
            <a:srgbClr val="DFEAFE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İlkel hizmet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Topluluk deneyimi, ritüel ve geleneksel uygulamalara dayalı bakım biçimidir.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26680" y="1463040"/>
            <a:ext cx="2971800" cy="1417320"/>
          </a:xfrm>
          <a:prstGeom prst="rect">
            <a:avLst/>
          </a:prstGeom>
          <a:solidFill>
            <a:srgbClr val="EDE9FE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Bilim öncesi hizmet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Dinsel, büyüsel veya geleneksel açıklamalarla şekillenen sağlık anlayışıdır.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94360" y="3794760"/>
            <a:ext cx="2971800" cy="1417320"/>
          </a:xfrm>
          <a:prstGeom prst="rect">
            <a:avLst/>
          </a:prstGeom>
          <a:solidFill>
            <a:srgbClr val="DCFCE7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Erken bilimsel hizmet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Gözlem, anatomi, sınıflandırma ve deneyime dayalı tıbbi bilginin gelişmesidir.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160520" y="3794760"/>
            <a:ext cx="2971800" cy="1417320"/>
          </a:xfrm>
          <a:prstGeom prst="rect">
            <a:avLst/>
          </a:prstGeom>
          <a:solidFill>
            <a:srgbClr val="FEF3C7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Teknolojik hizmet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Tanı, tedavi ve izlemde cihaz, laboratuvar ve uzmanlaşmanın artmasıdır.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26680" y="3794760"/>
            <a:ext cx="2971800" cy="1417320"/>
          </a:xfrm>
          <a:prstGeom prst="rect">
            <a:avLst/>
          </a:prstGeom>
          <a:solidFill>
            <a:srgbClr val="FFE4E6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Kurumsallaşma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hizmetinin düzenli örgüt, meslek ve kurallarla yürütülmesidir.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14400" y="5532120"/>
            <a:ext cx="1033272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Kavramlar arası ilişkiyi kurarken tekil davranış yerine toplumsal bağlamı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2133941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13.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Tarihsel dönüşümün mantığı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13/14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206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hizmeti, bilgi türleri ve toplumsal örgütlenme biçimleriyle birlikte değişir.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2606040"/>
            <a:ext cx="4800600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Erken dönemlerde bakım aile, topluluk ve geleneksel aktörlerle yürütüldü.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Bilimsel tıp gözlem, sınıflandırma ve uzmanlıkla güçlendi.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Teknoloji, tanı kapasitesini artırırken maliyet ve erişim sorunlarını da büyütebilir.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Kurumsallaşma, sağlık hizmetinde standart ve denetim sağlar.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71600" cy="292608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notu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83664"/>
            <a:ext cx="4846320" cy="128016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/>
            </a:solidFill>
          </a:ln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Tarihsel evreler keskin çizgilerle ayrılmaz; farklı uygulamalar aynı dönemde birlikte var olabilir.</a:t>
            </a:r>
            <a:endParaRPr lang="en-US" sz="1820" dirty="0"/>
          </a:p>
        </p:txBody>
      </p:sp>
      <p:sp>
        <p:nvSpPr>
          <p:cNvPr id="11" name="Text 9"/>
          <p:cNvSpPr/>
          <p:nvPr/>
        </p:nvSpPr>
        <p:spPr>
          <a:xfrm>
            <a:off x="6400800" y="3703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Tartışma için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0" y="4160520"/>
            <a:ext cx="4846320" cy="1143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Geleneksel sağlık uygulamalarının günümüzde tamamen kaybolmadığını gösteren örnekler nelerdir?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3816438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13.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Bilgiden kuruma sağlık hizmeti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13/14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331720" y="3337560"/>
            <a:ext cx="1234440" cy="0"/>
          </a:xfrm>
          <a:prstGeom prst="line">
            <a:avLst/>
          </a:prstGeom>
          <a:noFill/>
          <a:ln w="25400">
            <a:solidFill>
              <a:srgbClr val="0F766E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5166360" y="3337560"/>
            <a:ext cx="1234440" cy="0"/>
          </a:xfrm>
          <a:prstGeom prst="line">
            <a:avLst/>
          </a:prstGeom>
          <a:noFill/>
          <a:ln w="25400">
            <a:solidFill>
              <a:srgbClr val="0F766E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8001000" y="3337560"/>
            <a:ext cx="1234440" cy="0"/>
          </a:xfrm>
          <a:prstGeom prst="line">
            <a:avLst/>
          </a:prstGeom>
          <a:noFill/>
          <a:ln w="25400">
            <a:solidFill>
              <a:srgbClr val="0F766E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685800" y="3063240"/>
            <a:ext cx="1783080" cy="82296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Gelenek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topluluk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3520440" y="3063240"/>
            <a:ext cx="1783080" cy="822960"/>
          </a:xfrm>
          <a:prstGeom prst="rect">
            <a:avLst/>
          </a:prstGeom>
          <a:solidFill>
            <a:srgbClr val="DFEAFE"/>
          </a:solidFill>
          <a:ln w="12700">
            <a:solidFill>
              <a:srgbClr val="0F766E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Gözlem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bilgi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6355080" y="3063240"/>
            <a:ext cx="1783080" cy="822960"/>
          </a:xfrm>
          <a:prstGeom prst="rect">
            <a:avLst/>
          </a:prstGeom>
          <a:solidFill>
            <a:srgbClr val="EDE9FE"/>
          </a:solidFill>
          <a:ln w="12700">
            <a:solidFill>
              <a:srgbClr val="0F766E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Uzmanlık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meslek</a:t>
            </a:r>
            <a:endParaRPr lang="en-US" sz="1280" dirty="0"/>
          </a:p>
        </p:txBody>
      </p:sp>
      <p:sp>
        <p:nvSpPr>
          <p:cNvPr id="13" name="Text 11"/>
          <p:cNvSpPr/>
          <p:nvPr/>
        </p:nvSpPr>
        <p:spPr>
          <a:xfrm>
            <a:off x="9189720" y="3063240"/>
            <a:ext cx="1783080" cy="822960"/>
          </a:xfrm>
          <a:prstGeom prst="rect">
            <a:avLst/>
          </a:prstGeom>
          <a:solidFill>
            <a:srgbClr val="DCFCE7"/>
          </a:solidFill>
          <a:ln w="12700">
            <a:solidFill>
              <a:srgbClr val="0F766E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Teknoloji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sistem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731520" y="1417320"/>
            <a:ext cx="106984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hizmetlerinin tarihi, sağlık bilgisinin kim tarafından üretildiği ve nasıl uygulandığı sorusuyla okunabilir.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60120" y="4572000"/>
            <a:ext cx="1005840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Bilimsel bilgi arttıkça meslekleşme ve kurumlaşma güçlenir.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Teknoloji, sağlık hizmetinde hem olanak hem de bağımlılık yaratır.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Tarihsel okuma bugünkü kurumları doğal değil, dönüşebilir yapılar olarak görmemizi sağlar.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2193316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13.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Vaka üzerinden düşünme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13/14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234440" cy="292608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 vaka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5029200" cy="219456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kişi modern tedavi alırken aynı zamanda aile büyüklerinden öğrendiği geleneksel bir uygulamayı da sürdürüyor.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 soruları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74520"/>
            <a:ext cx="4937760" cy="2423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Bu durum bilim öncesi ve bilimsel uygulamaların birlikte varlığına örnek midir?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çalışanı bu durumu nasıl yönetebilir?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Kültürel duyarlılık ile tıbbi güvenlik nasıl dengelenir?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983480"/>
            <a:ext cx="101498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Amaç: olayı bireysel kusur diliyle değil; statü, rol, kültür, kurum ve eşitsizlik ilişkileriyle tartışmak.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4099337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13.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 çalışması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13/14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0789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hizmeti tarih şeridi oluşturma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502920" cy="502920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6868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Dört tarihsel evreyi sıraya yerleştirin.</a:t>
            </a:r>
            <a:endParaRPr lang="en-US" sz="1540" dirty="0"/>
          </a:p>
        </p:txBody>
      </p:sp>
      <p:sp>
        <p:nvSpPr>
          <p:cNvPr id="10" name="Text 8"/>
          <p:cNvSpPr/>
          <p:nvPr/>
        </p:nvSpPr>
        <p:spPr>
          <a:xfrm>
            <a:off x="3657600" y="2514600"/>
            <a:ext cx="502920" cy="502920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65760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 evre için bilgi kaynağı, aktör ve kurum örneği yazın.</a:t>
            </a:r>
            <a:endParaRPr lang="en-US" sz="1540" dirty="0"/>
          </a:p>
        </p:txBody>
      </p:sp>
      <p:sp>
        <p:nvSpPr>
          <p:cNvPr id="12" name="Text 10"/>
          <p:cNvSpPr/>
          <p:nvPr/>
        </p:nvSpPr>
        <p:spPr>
          <a:xfrm>
            <a:off x="6446520" y="2514600"/>
            <a:ext cx="502920" cy="502920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4652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 evrenin güçlü ve sınırlı yönünü belirtin.</a:t>
            </a:r>
            <a:endParaRPr lang="en-US" sz="1540" dirty="0"/>
          </a:p>
        </p:txBody>
      </p:sp>
      <p:sp>
        <p:nvSpPr>
          <p:cNvPr id="14" name="Text 12"/>
          <p:cNvSpPr/>
          <p:nvPr/>
        </p:nvSpPr>
        <p:spPr>
          <a:xfrm>
            <a:off x="9235440" y="2514600"/>
            <a:ext cx="502920" cy="502920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23544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Günümüzde devam eden bir izini tartışın.</a:t>
            </a:r>
            <a:endParaRPr lang="en-US" sz="1540" dirty="0"/>
          </a:p>
        </p:txBody>
      </p:sp>
      <p:sp>
        <p:nvSpPr>
          <p:cNvPr id="16" name="Text 14"/>
          <p:cNvSpPr/>
          <p:nvPr/>
        </p:nvSpPr>
        <p:spPr>
          <a:xfrm>
            <a:off x="1143000" y="5257800"/>
            <a:ext cx="9875520" cy="411480"/>
          </a:xfrm>
          <a:prstGeom prst="rect">
            <a:avLst/>
          </a:prstGeom>
          <a:solidFill>
            <a:srgbClr val="EDE9FE"/>
          </a:solidFill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Teslim: Dört evreli tarih şeridi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1707871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13.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Soru-cevap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13/14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52120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5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Düşün — Tartış — Paylaş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4800600" cy="123444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Sağlık hizmeti hangi işlevleri içerir?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2148840"/>
            <a:ext cx="4800600" cy="1234440"/>
          </a:xfrm>
          <a:prstGeom prst="rect">
            <a:avLst/>
          </a:prstGeom>
          <a:solidFill>
            <a:srgbClr val="DFEAFE"/>
          </a:solidFill>
          <a:ln w="12700">
            <a:solidFill>
              <a:srgbClr val="0F766E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İlkel ve bilim öncesi hizmet nasıl ayrılır?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777240" y="4160520"/>
            <a:ext cx="4800600" cy="1234440"/>
          </a:xfrm>
          <a:prstGeom prst="rect">
            <a:avLst/>
          </a:prstGeom>
          <a:solidFill>
            <a:srgbClr val="EDE9FE"/>
          </a:solidFill>
          <a:ln w="12700">
            <a:solidFill>
              <a:srgbClr val="0F766E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Erken bilimsel tıbbın ayırt edici özelliği nedir?</a:t>
            </a:r>
            <a:endParaRPr lang="en-US" sz="1720" dirty="0"/>
          </a:p>
        </p:txBody>
      </p:sp>
      <p:sp>
        <p:nvSpPr>
          <p:cNvPr id="11" name="Text 9"/>
          <p:cNvSpPr/>
          <p:nvPr/>
        </p:nvSpPr>
        <p:spPr>
          <a:xfrm>
            <a:off x="6400800" y="4160520"/>
            <a:ext cx="4800600" cy="1234440"/>
          </a:xfrm>
          <a:prstGeom prst="rect">
            <a:avLst/>
          </a:prstGeom>
          <a:solidFill>
            <a:srgbClr val="DCFCE7"/>
          </a:solidFill>
          <a:ln w="12700">
            <a:solidFill>
              <a:srgbClr val="0F766E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Teknolojik sağlık hizmetinin sosyolojik riski ne olabilir?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914400" y="5806440"/>
            <a:ext cx="102412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580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Kural: Cevap verirken en az bir kavram, bir örnek ve bir karşı-argüman kullanın.</a:t>
            </a:r>
            <a:endParaRPr lang="en-US" sz="1580" dirty="0"/>
          </a:p>
        </p:txBody>
      </p:sp>
    </p:spTree>
    <p:extLst>
      <p:ext uri="{BB962C8B-B14F-4D97-AF65-F5344CB8AC3E}">
        <p14:creationId xmlns:p14="http://schemas.microsoft.com/office/powerpoint/2010/main" val="2324762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13.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Özet ve kapanış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13/14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haftadan kalan üç fikir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2057400"/>
            <a:ext cx="5029200" cy="2194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hizmetleri tarihsel olarak bilgi, kurum ve teknolojiyle dönüşür.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Geleneksel ve bilimsel uygulamalar kimi zaman aynı toplumda birlikte bulunur.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Teknoloji sağlık hizmetini güçlendirirken eşitsizlik ve maliyet tartışmaları da üretir.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25880" cy="292608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Çıkış bileti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92808"/>
            <a:ext cx="4800600" cy="105156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tarihsel evre seçip bugünkü sağlık hizmetinde izini gösteren bir örnek yazın.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00800" y="3657600"/>
            <a:ext cx="219456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sonraki haftaya hazırlık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92240" y="4114800"/>
            <a:ext cx="475488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Batı tıbbının yükselişi, Osmanlı/Cumhuriyet dönemi ve Türkiye’de sağlık hizmetlerinin dönüşümüne hazırlanınız.</a:t>
            </a:r>
            <a:endParaRPr lang="en-US" sz="1650" dirty="0"/>
          </a:p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sisteminde merkeziyetçilik, birinci basamak ve reform kavramlarını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2263043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713</Words>
  <Application>Microsoft Office PowerPoint</Application>
  <PresentationFormat>Geniş ekran</PresentationFormat>
  <Paragraphs>118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Aslan</dc:creator>
  <cp:lastModifiedBy>Harun Aslan</cp:lastModifiedBy>
  <cp:revision>1</cp:revision>
  <dcterms:created xsi:type="dcterms:W3CDTF">2026-05-12T20:33:16Z</dcterms:created>
  <dcterms:modified xsi:type="dcterms:W3CDTF">2026-05-12T20:34:03Z</dcterms:modified>
</cp:coreProperties>
</file>