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9" r:id="rId13"/>
    <p:sldId id="269" r:id="rId14"/>
    <p:sldId id="270" r:id="rId15"/>
    <p:sldId id="271" r:id="rId16"/>
    <p:sldId id="275" r:id="rId17"/>
    <p:sldId id="274" r:id="rId18"/>
    <p:sldId id="267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3. 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 Tabanlardan Onluk Tabana Geçiş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0F172A"/>
                </a:solidFill>
                <a:latin typeface="Inter"/>
                <a:ea typeface="Inter"/>
              </a:rPr>
              <a:t>Çözümleme Yöntemi</a:t>
            </a:r>
          </a:p>
          <a:p>
            <a:pPr marL="0" indent="0">
              <a:buNone/>
            </a:pP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Herhangi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bir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tabandaki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sayıyı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onluk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tabana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çevirmek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için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sayının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basamakları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kendi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tabanının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kuvvetleriyle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çarpılarak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toplanır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.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Sağdaki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en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küçük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basamak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ile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çarpılırken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, sola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doğru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gidildikçe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üsler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birer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artırılır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lang="en-US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pic>
        <p:nvPicPr>
          <p:cNvPr id="15" name="Google Shape;246;p21" descr="image.png">
            <a:extLst>
              <a:ext uri="{FF2B5EF4-FFF2-40B4-BE49-F238E27FC236}">
                <a16:creationId xmlns:a16="http://schemas.microsoft.com/office/drawing/2014/main" id="{13770625-8C6A-4270-BDA2-101ACFDBECF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81400" y="5272792"/>
            <a:ext cx="5334000" cy="48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261;p21" descr="image.png">
            <a:extLst>
              <a:ext uri="{FF2B5EF4-FFF2-40B4-BE49-F238E27FC236}">
                <a16:creationId xmlns:a16="http://schemas.microsoft.com/office/drawing/2014/main" id="{2E91DEF4-445C-4856-9F66-2A22B24A65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0" y="5431443"/>
            <a:ext cx="2545853" cy="1715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7483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 Örneği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(1101)₂ ifadesinin sayısal değerini hesaplayalım: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Virgülden sonraki basamaklar sırasıyla onda birler, yüzde birler ve binde birler basamağıdır.</a:t>
            </a:r>
          </a:p>
          <a:p>
            <a:pPr marL="0" indent="0">
              <a:buNone/>
            </a:pPr>
            <a:r>
              <a:rPr lang="tr-TR" dirty="0"/>
              <a:t>Sonuç: (1101)₂ = (13)₁₀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8" name="Google Shape;247;p21" descr="image.png">
            <a:extLst>
              <a:ext uri="{FF2B5EF4-FFF2-40B4-BE49-F238E27FC236}">
                <a16:creationId xmlns:a16="http://schemas.microsoft.com/office/drawing/2014/main" id="{B738BE7A-757C-4235-BC6D-B21D8F2C947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14700" y="2737644"/>
            <a:ext cx="4838700" cy="857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6569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İkilik ve Onaltılık Arasındaki Hızlı Geçiş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Gruplama Metodu</a:t>
            </a:r>
          </a:p>
          <a:p>
            <a:pPr marL="0" indent="0">
              <a:buNone/>
            </a:pPr>
            <a:r>
              <a:rPr lang="tr-TR" dirty="0"/>
              <a:t>Onaltılık sayı sistemindeki her bir basamak, tam olarak 4 bitlik (ikilik) bir gruba denk gelir. Bu durum tabanların ilişkisinden kaynaklanır: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9" name="Google Shape;266;p22" descr="image.png">
            <a:extLst>
              <a:ext uri="{FF2B5EF4-FFF2-40B4-BE49-F238E27FC236}">
                <a16:creationId xmlns:a16="http://schemas.microsoft.com/office/drawing/2014/main" id="{C620E2E7-CEF1-4916-99FE-12A3DB0F536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572423" y="4081849"/>
            <a:ext cx="1047154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5850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 Adımları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İkilik sayı sağdan sola doğru 4'erli gruplara ayrılır.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Her bir 4'erli grup kendi içinde onluk değere çevrilir.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Bulunan değerler onaltılık sistemdeki karşılıklarına dönüştürülür.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  <p:pic>
        <p:nvPicPr>
          <p:cNvPr id="9" name="Google Shape;267;p22" descr="image.png">
            <a:extLst>
              <a:ext uri="{FF2B5EF4-FFF2-40B4-BE49-F238E27FC236}">
                <a16:creationId xmlns:a16="http://schemas.microsoft.com/office/drawing/2014/main" id="{5B38BC3D-CA10-49CB-B6AD-5BC713AAC72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19400" y="4386264"/>
            <a:ext cx="5334000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8473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Donanımsal Mantık ve İkilik Taban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690688"/>
            <a:ext cx="10845238" cy="448627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Elektrik Sinyali</a:t>
            </a:r>
          </a:p>
          <a:p>
            <a:pPr marL="0" indent="0">
              <a:buNone/>
            </a:pPr>
            <a:r>
              <a:rPr lang="tr-TR" dirty="0"/>
              <a:t>Bilgisayarların temel yapı taşı olan </a:t>
            </a:r>
            <a:r>
              <a:rPr lang="tr-TR" dirty="0" err="1"/>
              <a:t>transistörler</a:t>
            </a:r>
            <a:r>
              <a:rPr lang="tr-TR" dirty="0"/>
              <a:t>,</a:t>
            </a:r>
          </a:p>
          <a:p>
            <a:pPr marL="0" indent="0">
              <a:buNone/>
            </a:pPr>
            <a:r>
              <a:rPr lang="tr-TR" dirty="0"/>
              <a:t>elektriksel akımı geçiren veya kesen iki durumlu </a:t>
            </a:r>
          </a:p>
          <a:p>
            <a:pPr marL="0" indent="0">
              <a:buNone/>
            </a:pPr>
            <a:r>
              <a:rPr lang="tr-TR" dirty="0" err="1"/>
              <a:t>anahtarlardır.Bu</a:t>
            </a:r>
            <a:r>
              <a:rPr lang="tr-TR" dirty="0"/>
              <a:t> iki durum mantıksal olarak sayı</a:t>
            </a:r>
          </a:p>
          <a:p>
            <a:pPr marL="0" indent="0">
              <a:buNone/>
            </a:pPr>
            <a:r>
              <a:rPr lang="tr-TR" dirty="0"/>
              <a:t> sistemlerindeki değerlerle eşleştirilir: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  <p:pic>
        <p:nvPicPr>
          <p:cNvPr id="12" name="Google Shape;311;p24" descr="image.png">
            <a:extLst>
              <a:ext uri="{FF2B5EF4-FFF2-40B4-BE49-F238E27FC236}">
                <a16:creationId xmlns:a16="http://schemas.microsoft.com/office/drawing/2014/main" id="{222DD65A-DC3E-427D-B689-C0B7BB538F7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00155" y="2166144"/>
            <a:ext cx="3364089" cy="331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300;p24" descr="image.png">
            <a:extLst>
              <a:ext uri="{FF2B5EF4-FFF2-40B4-BE49-F238E27FC236}">
                <a16:creationId xmlns:a16="http://schemas.microsoft.com/office/drawing/2014/main" id="{703BCABE-C89A-4890-8F6C-5C1773565E5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95777" y="5396687"/>
            <a:ext cx="5334000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1735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 Temsilinde Tabanların Karşılaştırılması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  <p:pic>
        <p:nvPicPr>
          <p:cNvPr id="13" name="Google Shape;316;p25" descr="image.png">
            <a:extLst>
              <a:ext uri="{FF2B5EF4-FFF2-40B4-BE49-F238E27FC236}">
                <a16:creationId xmlns:a16="http://schemas.microsoft.com/office/drawing/2014/main" id="{6E55AC10-91EC-4D74-9F2F-58A5EAB346D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88718" y="2136776"/>
            <a:ext cx="9550401" cy="3365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Metin kutusu 16">
            <a:extLst>
              <a:ext uri="{FF2B5EF4-FFF2-40B4-BE49-F238E27FC236}">
                <a16:creationId xmlns:a16="http://schemas.microsoft.com/office/drawing/2014/main" id="{CD9B042E-59C5-49F2-B4C8-A386B974AA6B}"/>
              </a:ext>
            </a:extLst>
          </p:cNvPr>
          <p:cNvSpPr txBox="1"/>
          <p:nvPr/>
        </p:nvSpPr>
        <p:spPr>
          <a:xfrm>
            <a:off x="1163318" y="1720294"/>
            <a:ext cx="10165081" cy="1318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ym typeface="Inter"/>
              </a:rPr>
              <a:t>Farklı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tabanlarda</a:t>
            </a:r>
            <a:r>
              <a:rPr lang="en-US" sz="2800" dirty="0">
                <a:sym typeface="Inter"/>
              </a:rPr>
              <a:t>, </a:t>
            </a:r>
            <a:r>
              <a:rPr lang="en-US" sz="2800" dirty="0" err="1">
                <a:sym typeface="Inter"/>
              </a:rPr>
              <a:t>belirli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bir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büyüklükteki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sayıyı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temsil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etmek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için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gereken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basamak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sayısı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oransal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olarak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değişir</a:t>
            </a:r>
            <a:r>
              <a:rPr lang="en-US" sz="2800" dirty="0">
                <a:sym typeface="Inter"/>
              </a:rPr>
              <a:t>:</a:t>
            </a:r>
            <a:endParaRPr lang="en-US" sz="2800" dirty="0"/>
          </a:p>
        </p:txBody>
      </p:sp>
      <p:sp>
        <p:nvSpPr>
          <p:cNvPr id="19" name="Metin kutusu 18">
            <a:extLst>
              <a:ext uri="{FF2B5EF4-FFF2-40B4-BE49-F238E27FC236}">
                <a16:creationId xmlns:a16="http://schemas.microsoft.com/office/drawing/2014/main" id="{827B119F-826D-45C4-8610-5943ED55DEF2}"/>
              </a:ext>
            </a:extLst>
          </p:cNvPr>
          <p:cNvSpPr txBox="1"/>
          <p:nvPr/>
        </p:nvSpPr>
        <p:spPr>
          <a:xfrm>
            <a:off x="1188718" y="4784074"/>
            <a:ext cx="10190481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err="1">
                <a:sym typeface="Inter"/>
              </a:rPr>
              <a:t>Taban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büyüdükçe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aynı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sayıyı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ifade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etmek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için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gereken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hane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sayısı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azalır</a:t>
            </a:r>
            <a:r>
              <a:rPr lang="en-US" sz="2200" dirty="0">
                <a:sym typeface="Inter"/>
              </a:rPr>
              <a:t>. Bu </a:t>
            </a:r>
            <a:r>
              <a:rPr lang="en-US" sz="2200" dirty="0" err="1">
                <a:sym typeface="Inter"/>
              </a:rPr>
              <a:t>yüzden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mühendisler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ikilik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kodları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daha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rahat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okuyabilmek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için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onaltılık</a:t>
            </a:r>
            <a:r>
              <a:rPr lang="en-US" sz="2200" dirty="0">
                <a:sym typeface="Inter"/>
              </a:rPr>
              <a:t> (hex) </a:t>
            </a:r>
            <a:r>
              <a:rPr lang="en-US" sz="2200" dirty="0" err="1">
                <a:sym typeface="Inter"/>
              </a:rPr>
              <a:t>taban</a:t>
            </a:r>
            <a:r>
              <a:rPr lang="en-US" sz="2200" dirty="0">
                <a:sym typeface="Inter"/>
              </a:rPr>
              <a:t> </a:t>
            </a:r>
            <a:r>
              <a:rPr lang="en-US" sz="2200" dirty="0" err="1">
                <a:sym typeface="Inter"/>
              </a:rPr>
              <a:t>kullanırlar</a:t>
            </a:r>
            <a:r>
              <a:rPr lang="en-US" sz="2200" dirty="0">
                <a:sym typeface="Inter"/>
              </a:rPr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28107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Keskin, R. (2018). Sayılar Teorisine Giriş. Dora Yayıncılık.</a:t>
            </a:r>
          </a:p>
          <a:p>
            <a:pPr marL="0" indent="0">
              <a:buNone/>
            </a:pPr>
            <a:r>
              <a:rPr lang="tr-TR" dirty="0"/>
              <a:t>Balcı, M. (2018). Temel Matematik. Balcı Yayınları.</a:t>
            </a:r>
          </a:p>
          <a:p>
            <a:pPr marL="0" indent="0">
              <a:buNone/>
            </a:pPr>
            <a:r>
              <a:rPr lang="en-US" dirty="0"/>
              <a:t>Anton, H., Bivens, I., &amp; Davis, S. (2013). Calculus: Early Transcendentals (10th Ed.). </a:t>
            </a:r>
            <a:endParaRPr lang="tr-TR" dirty="0"/>
          </a:p>
          <a:p>
            <a:pPr marL="0" indent="0">
              <a:buNone/>
            </a:pPr>
            <a:r>
              <a:rPr lang="en-US" dirty="0" err="1"/>
              <a:t>Wiley.Kolman</a:t>
            </a:r>
            <a:r>
              <a:rPr lang="en-US" dirty="0"/>
              <a:t>, B., Busby, R., &amp; Ross, S. (2009). Discrete Mathematical Structures (6th Ed.).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Pearson </a:t>
            </a:r>
            <a:r>
              <a:rPr lang="en-US" dirty="0" err="1"/>
              <a:t>Education.Tucker</a:t>
            </a:r>
            <a:r>
              <a:rPr lang="en-US" dirty="0"/>
              <a:t>, A. (2012). Applied Combinatorics (6th Ed.). Wiley.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1669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 / kurumsal e-posta (isteğe bağlı)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SISTEMLERI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ONLUK TABANDAN DIĞERLERINE GEÇIŞ;</a:t>
            </a:r>
          </a:p>
          <a:p>
            <a:pPr marL="0" indent="0">
              <a:buNone/>
            </a:pPr>
            <a:r>
              <a:rPr lang="tr-TR" b="1" dirty="0"/>
              <a:t>Bölme Yöntemi</a:t>
            </a:r>
          </a:p>
          <a:p>
            <a:pPr marL="0" indent="0">
              <a:buNone/>
            </a:pPr>
            <a:r>
              <a:rPr lang="tr-TR" dirty="0"/>
              <a:t>Onluk tabandaki bir sayıyı başka bir tabana çevirirken, sayı istenen tabana sürekli bölünür. Bölme işlemi bölüm "0" olana kadar sürer. Kalanlar sondan başa doğru yazılır.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Uygulama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(25)10 sayısını ikilik (2) tabana çevirelim: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B0C19-6C6F-E1B5-0440-2BC194D0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9" name="Google Shape;114;p15" descr="image.png">
            <a:extLst>
              <a:ext uri="{FF2B5EF4-FFF2-40B4-BE49-F238E27FC236}">
                <a16:creationId xmlns:a16="http://schemas.microsoft.com/office/drawing/2014/main" id="{3155A828-811C-4820-8518-90CE48C0539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54186" y="3055056"/>
            <a:ext cx="4714875" cy="1381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DONANIM VE SAYI SISTEMLERI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	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8C73EB-9D7D-A7E1-0C79-433EFE38D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  <p:sp>
        <p:nvSpPr>
          <p:cNvPr id="24" name="Google Shape;143;p16">
            <a:extLst>
              <a:ext uri="{FF2B5EF4-FFF2-40B4-BE49-F238E27FC236}">
                <a16:creationId xmlns:a16="http://schemas.microsoft.com/office/drawing/2014/main" id="{2542AADE-2CC2-4663-A4D8-E27BD748D2B6}"/>
              </a:ext>
            </a:extLst>
          </p:cNvPr>
          <p:cNvSpPr txBox="1"/>
          <p:nvPr/>
        </p:nvSpPr>
        <p:spPr>
          <a:xfrm>
            <a:off x="1351139" y="1990110"/>
            <a:ext cx="520065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sym typeface="Inter"/>
              </a:rPr>
              <a:t>Neden</a:t>
            </a:r>
            <a:r>
              <a:rPr lang="en-US" sz="2800" b="1" dirty="0">
                <a:sym typeface="Inter"/>
              </a:rPr>
              <a:t> </a:t>
            </a:r>
            <a:r>
              <a:rPr lang="en-US" sz="2800" b="1" dirty="0" err="1">
                <a:sym typeface="Inter"/>
              </a:rPr>
              <a:t>İkilik</a:t>
            </a:r>
            <a:r>
              <a:rPr lang="en-US" sz="2800" b="1" dirty="0">
                <a:sym typeface="Inter"/>
              </a:rPr>
              <a:t> </a:t>
            </a:r>
            <a:r>
              <a:rPr lang="en-US" sz="2800" b="1" dirty="0" err="1">
                <a:sym typeface="Inter"/>
              </a:rPr>
              <a:t>Sistem</a:t>
            </a:r>
            <a:r>
              <a:rPr lang="en-US" sz="210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?</a:t>
            </a:r>
            <a:endParaRPr b="1" dirty="0"/>
          </a:p>
        </p:txBody>
      </p:sp>
      <p:sp>
        <p:nvSpPr>
          <p:cNvPr id="25" name="Google Shape;144;p16">
            <a:extLst>
              <a:ext uri="{FF2B5EF4-FFF2-40B4-BE49-F238E27FC236}">
                <a16:creationId xmlns:a16="http://schemas.microsoft.com/office/drawing/2014/main" id="{EF8B7DE0-23AA-429D-8828-3E5937CC0DA6}"/>
              </a:ext>
            </a:extLst>
          </p:cNvPr>
          <p:cNvSpPr txBox="1"/>
          <p:nvPr/>
        </p:nvSpPr>
        <p:spPr>
          <a:xfrm>
            <a:off x="1351139" y="2333685"/>
            <a:ext cx="6028266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ym typeface="Inter"/>
              </a:rPr>
              <a:t>Bilgisayar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donanımları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transistörlerin</a:t>
            </a:r>
            <a:r>
              <a:rPr lang="en-US" sz="2800" dirty="0">
                <a:sym typeface="Inter"/>
              </a:rPr>
              <a:t> "</a:t>
            </a:r>
            <a:r>
              <a:rPr lang="en-US" sz="2800" dirty="0" err="1">
                <a:sym typeface="Inter"/>
              </a:rPr>
              <a:t>Açık</a:t>
            </a:r>
            <a:r>
              <a:rPr lang="en-US" sz="2800" dirty="0">
                <a:sym typeface="Inter"/>
              </a:rPr>
              <a:t>" (1) </a:t>
            </a:r>
            <a:r>
              <a:rPr lang="en-US" sz="2800" dirty="0" err="1">
                <a:sym typeface="Inter"/>
              </a:rPr>
              <a:t>veya</a:t>
            </a:r>
            <a:r>
              <a:rPr lang="en-US" sz="2800" dirty="0">
                <a:sym typeface="Inter"/>
              </a:rPr>
              <a:t> "</a:t>
            </a:r>
            <a:r>
              <a:rPr lang="en-US" sz="2800" dirty="0" err="1">
                <a:sym typeface="Inter"/>
              </a:rPr>
              <a:t>Kapalı</a:t>
            </a:r>
            <a:r>
              <a:rPr lang="en-US" sz="2800" dirty="0">
                <a:sym typeface="Inter"/>
              </a:rPr>
              <a:t>" (0) </a:t>
            </a:r>
            <a:r>
              <a:rPr lang="en-US" sz="2800" dirty="0" err="1">
                <a:sym typeface="Inter"/>
              </a:rPr>
              <a:t>durumlarına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göre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çalışır</a:t>
            </a:r>
            <a:r>
              <a:rPr lang="en-US" sz="2800" dirty="0">
                <a:sym typeface="Inter"/>
              </a:rPr>
              <a:t>. Bu </a:t>
            </a:r>
            <a:r>
              <a:rPr lang="en-US" sz="2800" dirty="0" err="1">
                <a:sym typeface="Inter"/>
              </a:rPr>
              <a:t>düşük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seviyeli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sinyaller</a:t>
            </a:r>
            <a:r>
              <a:rPr lang="en-US" sz="2800" dirty="0">
                <a:sym typeface="Inter"/>
              </a:rPr>
              <a:t>, </a:t>
            </a:r>
            <a:r>
              <a:rPr lang="en-US" sz="2800" dirty="0" err="1">
                <a:sym typeface="Inter"/>
              </a:rPr>
              <a:t>ikilik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sistemin</a:t>
            </a:r>
            <a:r>
              <a:rPr lang="en-US" sz="2800" dirty="0">
                <a:sym typeface="Inter"/>
              </a:rPr>
              <a:t> (Binary) </a:t>
            </a:r>
            <a:r>
              <a:rPr lang="en-US" sz="2800" dirty="0" err="1">
                <a:sym typeface="Inter"/>
              </a:rPr>
              <a:t>temelini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oluşturarak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karmaşık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verilerin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işlenmesini</a:t>
            </a:r>
            <a:r>
              <a:rPr lang="en-US" sz="2800" dirty="0">
                <a:sym typeface="Inter"/>
              </a:rPr>
              <a:t> </a:t>
            </a:r>
            <a:r>
              <a:rPr lang="en-US" sz="2800" dirty="0" err="1">
                <a:sym typeface="Inter"/>
              </a:rPr>
              <a:t>sağlar</a:t>
            </a:r>
            <a:r>
              <a:rPr lang="en-US" sz="2800" dirty="0">
                <a:sym typeface="Inter"/>
              </a:rPr>
              <a:t>.</a:t>
            </a:r>
            <a:endParaRPr lang="en-US" sz="2800" dirty="0"/>
          </a:p>
          <a:p>
            <a:pPr>
              <a:lnSpc>
                <a:spcPct val="150000"/>
              </a:lnSpc>
            </a:pPr>
            <a:endParaRPr sz="2800" dirty="0"/>
          </a:p>
        </p:txBody>
      </p:sp>
      <p:pic>
        <p:nvPicPr>
          <p:cNvPr id="27" name="Google Shape;137;p16" descr="image.png">
            <a:extLst>
              <a:ext uri="{FF2B5EF4-FFF2-40B4-BE49-F238E27FC236}">
                <a16:creationId xmlns:a16="http://schemas.microsoft.com/office/drawing/2014/main" id="{28361BE7-F413-4F58-8ABE-ADD2BEC88C9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45046" y="2415558"/>
            <a:ext cx="3443111" cy="3171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Herhangi Bir Tabandan Onluk Sisteme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Pozisyonel</a:t>
            </a:r>
            <a:r>
              <a:rPr lang="en-US" sz="2800" b="1" i="0" u="none" strike="noStrike" cap="none" dirty="0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Değer</a:t>
            </a:r>
            <a:endParaRPr lang="en-US" dirty="0"/>
          </a:p>
          <a:p>
            <a:r>
              <a:rPr lang="tr-TR" dirty="0"/>
              <a:t>Her basamak, tabanın kuvvetleri ile çarpılarak toplanır. Sağdan sola doğru 0, 1, 2... kuvvetleri alınır.</a:t>
            </a:r>
          </a:p>
          <a:p>
            <a:pPr marL="0" indent="0">
              <a:buNone/>
            </a:pPr>
            <a:r>
              <a:rPr lang="tr-TR" b="1" dirty="0"/>
              <a:t>Genel Formül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49B225-9DAB-11F1-8D3A-BC84DE837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19" name="Google Shape;179;p18" descr="image.png">
            <a:extLst>
              <a:ext uri="{FF2B5EF4-FFF2-40B4-BE49-F238E27FC236}">
                <a16:creationId xmlns:a16="http://schemas.microsoft.com/office/drawing/2014/main" id="{296FCE70-D680-49A9-B6C4-EFEEBAC9CA5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07014" y="4831644"/>
            <a:ext cx="3080986" cy="4947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Örnek Çözümleme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Onluk tabandaki 345 sayısının çözümlenmesi: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Yukarıdaki örnek, basamak değeri mantığının onluk tabandaki günlük karşılığını göstermektedir.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D7CA3E-AEF2-BDD4-5834-E699194E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9" name="Google Shape;158;p17" descr="image.png">
            <a:extLst>
              <a:ext uri="{FF2B5EF4-FFF2-40B4-BE49-F238E27FC236}">
                <a16:creationId xmlns:a16="http://schemas.microsoft.com/office/drawing/2014/main" id="{6AC2C5AC-2991-4938-AF0E-6CDB94E6665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19400" y="3079045"/>
            <a:ext cx="5334000" cy="485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Farklı Tabanlarda Sayı Değerleri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86553"/>
            <a:ext cx="10165081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5FBC83-A75A-8DD8-7ECD-1B98DCD2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graphicFrame>
        <p:nvGraphicFramePr>
          <p:cNvPr id="16" name="Google Shape;183;p18">
            <a:extLst>
              <a:ext uri="{FF2B5EF4-FFF2-40B4-BE49-F238E27FC236}">
                <a16:creationId xmlns:a16="http://schemas.microsoft.com/office/drawing/2014/main" id="{5220F3EB-018C-4F7F-BF28-56084350D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7382217"/>
              </p:ext>
            </p:extLst>
          </p:nvPr>
        </p:nvGraphicFramePr>
        <p:xfrm>
          <a:off x="1699258" y="2353771"/>
          <a:ext cx="9144000" cy="26289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259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3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12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Onluk (Base-10)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İkilik (Base-2)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Sekizlik (Base-8)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Onaltılık (Base-16)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5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0101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5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5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1010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12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A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12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1100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14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C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15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1111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17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F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16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10000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20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cap="none" dirty="0">
                          <a:solidFill>
                            <a:srgbClr val="0F172A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10</a:t>
                      </a:r>
                      <a:endParaRPr dirty="0"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Taban Dönüşümleri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Onluk Tabandan Diğer Tabanlara Geçiş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Ardışık Bölme Yöntemi</a:t>
            </a:r>
          </a:p>
          <a:p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Onluk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tabandaki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bir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sayı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,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dönüştürülmek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istenen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yeni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taban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değerine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sürekli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olarak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bölünür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lang="en-US" dirty="0"/>
          </a:p>
          <a:p>
            <a:r>
              <a:rPr lang="tr-TR" dirty="0"/>
              <a:t>Bölüm sıfır olana kadar bölme işlemine devam edilir.</a:t>
            </a:r>
          </a:p>
          <a:p>
            <a:r>
              <a:rPr lang="tr-TR" dirty="0"/>
              <a:t>Her adımda elde edilen kalanlar not edilir.</a:t>
            </a:r>
          </a:p>
          <a:p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Elde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edilen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kalanlar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sondan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başa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doğru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(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aşağıdan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1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yukarıya</a:t>
            </a:r>
            <a:r>
              <a:rPr lang="en-US" sz="2800" b="1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)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yan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yana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yazılarak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yeni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sayı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800" b="0" i="0" u="none" strike="noStrike" cap="none" dirty="0" err="1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oluşturulur</a:t>
            </a:r>
            <a:r>
              <a:rPr lang="en-US" sz="2800" b="0" i="0" u="none" strike="noStrike" cap="none" dirty="0">
                <a:solidFill>
                  <a:srgbClr val="0F172A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lang="en-US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CE1BE2F-1205-28B6-A63D-0513D9BB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Uygulama Örneği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Onluk tabandaki (25)₁₀ sayısının ikilik tabana dönüştürülmesi: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Virgülden sonraki basamaklar sırasıyla onda birler, yüzde birler ve binde birler basamağıdır.</a:t>
            </a:r>
          </a:p>
          <a:p>
            <a:pPr marL="0" indent="0">
              <a:buNone/>
            </a:pPr>
            <a:r>
              <a:rPr lang="tr-TR" dirty="0"/>
              <a:t>Sonuç: (25)₁₀ = (11001)₂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10" name="Google Shape;223;p20" descr="image.png">
            <a:extLst>
              <a:ext uri="{FF2B5EF4-FFF2-40B4-BE49-F238E27FC236}">
                <a16:creationId xmlns:a16="http://schemas.microsoft.com/office/drawing/2014/main" id="{BC87C0EC-8485-4F5F-999C-EC5984353E3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76650" y="2691517"/>
            <a:ext cx="4838700" cy="1190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750</Words>
  <Application>Microsoft Office PowerPoint</Application>
  <PresentationFormat>Geniş ekran</PresentationFormat>
  <Paragraphs>143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Aptos</vt:lpstr>
      <vt:lpstr>Aptos Display</vt:lpstr>
      <vt:lpstr>Arial</vt:lpstr>
      <vt:lpstr>Inter</vt:lpstr>
      <vt:lpstr>Inter Medium</vt:lpstr>
      <vt:lpstr>Wingdings</vt:lpstr>
      <vt:lpstr>Office Teması</vt:lpstr>
      <vt:lpstr>Özel Tasarım</vt:lpstr>
      <vt:lpstr>MATEMATİK I</vt:lpstr>
      <vt:lpstr>SAYI SISTEMLERI </vt:lpstr>
      <vt:lpstr>Örnek Uygulama</vt:lpstr>
      <vt:lpstr>DONANIM VE SAYI SISTEMLERI</vt:lpstr>
      <vt:lpstr>Herhangi Bir Tabandan Onluk Sisteme</vt:lpstr>
      <vt:lpstr>Örnek Çözümleme</vt:lpstr>
      <vt:lpstr>Farklı Tabanlarda Sayı Değerleri</vt:lpstr>
      <vt:lpstr>Taban Dönüşümleri</vt:lpstr>
      <vt:lpstr>Uygulama Örneği</vt:lpstr>
      <vt:lpstr>Diğer Tabanlardan Onluk Tabana Geçiş</vt:lpstr>
      <vt:lpstr>Uygulama Örneği</vt:lpstr>
      <vt:lpstr>İkilik ve Onaltılık Arasındaki Hızlı Geçiş</vt:lpstr>
      <vt:lpstr>Uygulama Adımları</vt:lpstr>
      <vt:lpstr>Donanımsal Mantık ve İkilik Taban</vt:lpstr>
      <vt:lpstr>Veri Temsilinde Tabanların Karşılaştırılması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 I</dc:title>
  <dc:creator>EÖ</dc:creator>
  <cp:lastModifiedBy>ONUR METIN</cp:lastModifiedBy>
  <cp:revision>34</cp:revision>
  <dcterms:created xsi:type="dcterms:W3CDTF">2026-04-02T07:47:59Z</dcterms:created>
  <dcterms:modified xsi:type="dcterms:W3CDTF">2026-06-24T12:57:55Z</dcterms:modified>
</cp:coreProperties>
</file>