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E1A70D-5B76-6D24-2A74-F5A606764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2400" b="1" dirty="0">
                <a:solidFill>
                  <a:srgbClr val="FF0000"/>
                </a:solidFill>
              </a:rPr>
              <a:t>Kastamonu Üniversitesi</a:t>
            </a:r>
            <a:br>
              <a:rPr lang="tr-TR" sz="2400" b="1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İktisadi ve İdari Bilimler Fakültesi</a:t>
            </a:r>
            <a:br>
              <a:rPr lang="tr-TR" sz="2400" b="1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Uluslararası Ticaret ve Lojistik Bölümü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2CEA31-6B9C-DE1D-5B32-871F4A3AD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4000" dirty="0">
                <a:solidFill>
                  <a:srgbClr val="FF0000"/>
                </a:solidFill>
              </a:rPr>
              <a:t>Örgütsel Davranış</a:t>
            </a:r>
          </a:p>
          <a:p>
            <a:pPr marL="0" indent="0" algn="ctr">
              <a:buNone/>
            </a:pPr>
            <a:endParaRPr lang="tr-TR" sz="40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2000" dirty="0"/>
              <a:t>Doç. Dr. Burak ÖZDEMİR</a:t>
            </a:r>
          </a:p>
        </p:txBody>
      </p:sp>
    </p:spTree>
    <p:extLst>
      <p:ext uri="{BB962C8B-B14F-4D97-AF65-F5344CB8AC3E}">
        <p14:creationId xmlns:p14="http://schemas.microsoft.com/office/powerpoint/2010/main" val="125967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Çevresel Süreçler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Ekonomik, teknolojik ve kültürel çevre örgütleri etkiler. Değişen çevre koşulları örgütsel uyumu zorunlu kılar. Bu nedenle çevreye duyarlı yönetim anlayışı gereklidir.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Örgütsel</a:t>
            </a:r>
            <a:r>
              <a:rPr dirty="0"/>
              <a:t> </a:t>
            </a:r>
            <a:r>
              <a:rPr dirty="0" err="1"/>
              <a:t>Davranışın</a:t>
            </a:r>
            <a:r>
              <a:rPr dirty="0"/>
              <a:t> </a:t>
            </a:r>
            <a:r>
              <a:rPr dirty="0" err="1"/>
              <a:t>Disiplinlerle</a:t>
            </a:r>
            <a:r>
              <a:rPr dirty="0"/>
              <a:t> </a:t>
            </a:r>
            <a:r>
              <a:rPr dirty="0" err="1"/>
              <a:t>İlişkisi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Psikoloji, sosyoloji ve antropoloji gibi disiplinlerden faydalanır. Bu disiplinler, davranışları anlamak için teorik zemin sağlar. Disiplinler arası yaklaşım etkili analiz sağlar.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48EDE8-B3E1-7BC9-17DF-60574B5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800" i="0" u="none" strike="noStrike" baseline="0" dirty="0">
                <a:latin typeface="Calibri-Bold"/>
              </a:rPr>
              <a:t>Geçmişten Günümüze Örgütsel Davranış</a:t>
            </a:r>
            <a:endParaRPr lang="tr-TR" sz="3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624171-8329-010E-C6F0-D67006A95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i="0" u="none" strike="noStrike" baseline="0" dirty="0">
                <a:latin typeface="Calibri-Bold"/>
              </a:rPr>
              <a:t>Bilimsel Yönetim Yaklaşımı</a:t>
            </a:r>
          </a:p>
          <a:p>
            <a:r>
              <a:rPr lang="tr-TR" sz="2400" i="0" u="none" strike="noStrike" baseline="0" dirty="0">
                <a:latin typeface="Calibri-Bold"/>
              </a:rPr>
              <a:t>Yönetim Süreci Yaklaşımı</a:t>
            </a:r>
            <a:endParaRPr lang="tr-TR" sz="2400" dirty="0">
              <a:latin typeface="Calibri-Bold"/>
            </a:endParaRPr>
          </a:p>
          <a:p>
            <a:r>
              <a:rPr lang="tr-TR" sz="2400" i="0" u="none" strike="noStrike" baseline="0" dirty="0">
                <a:latin typeface="Calibri-Bold"/>
              </a:rPr>
              <a:t>Bürokrasi Yaklaşımı</a:t>
            </a:r>
          </a:p>
          <a:p>
            <a:r>
              <a:rPr lang="tr-TR" sz="2400" i="0" u="none" strike="noStrike" baseline="0" dirty="0">
                <a:latin typeface="Calibri-Bold"/>
              </a:rPr>
              <a:t>İnsan İlişkileri Yaklaşımı</a:t>
            </a:r>
            <a:endParaRPr lang="tr-TR" sz="2400" dirty="0">
              <a:latin typeface="Calibri-Bold"/>
            </a:endParaRPr>
          </a:p>
          <a:p>
            <a:r>
              <a:rPr lang="tr-TR" sz="2400" dirty="0"/>
              <a:t>Sistem ve Durumsallık yaklaşımları</a:t>
            </a:r>
          </a:p>
        </p:txBody>
      </p:sp>
    </p:spTree>
    <p:extLst>
      <p:ext uri="{BB962C8B-B14F-4D97-AF65-F5344CB8AC3E}">
        <p14:creationId xmlns:p14="http://schemas.microsoft.com/office/powerpoint/2010/main" val="1786298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F01435-528F-2E51-A174-361687878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400" i="0" u="none" strike="noStrike" baseline="0" dirty="0">
                <a:latin typeface="Calibri-Bold"/>
              </a:rPr>
              <a:t>ÖRGÜTSEL DAVRANIŞI ETKİLEYEN GÜNCEL KONULAR</a:t>
            </a:r>
            <a:endParaRPr lang="tr-TR" sz="3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B4B6A5-F2AD-1AFA-E717-E35999684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i="0" u="none" strike="noStrike" baseline="0" dirty="0">
                <a:latin typeface="Calibri-Bold"/>
              </a:rPr>
              <a:t>Küreselleşme</a:t>
            </a:r>
          </a:p>
          <a:p>
            <a:r>
              <a:rPr lang="tr-TR" sz="2000" i="0" u="none" strike="noStrike" baseline="0" dirty="0" err="1">
                <a:latin typeface="Calibri-Bold"/>
              </a:rPr>
              <a:t>İşgören</a:t>
            </a:r>
            <a:r>
              <a:rPr lang="tr-TR" sz="2000" i="0" u="none" strike="noStrike" baseline="0" dirty="0">
                <a:latin typeface="Calibri-Bold"/>
              </a:rPr>
              <a:t> Çeşitliliği</a:t>
            </a:r>
            <a:endParaRPr lang="tr-TR" sz="2000" dirty="0">
              <a:latin typeface="Calibri-Bold"/>
            </a:endParaRPr>
          </a:p>
          <a:p>
            <a:r>
              <a:rPr lang="tr-TR" sz="2000" i="0" u="none" strike="noStrike" baseline="0" dirty="0">
                <a:latin typeface="Calibri-Bold"/>
              </a:rPr>
              <a:t>Teknolojideki Değişim ve Etkileri</a:t>
            </a:r>
          </a:p>
          <a:p>
            <a:pPr algn="l"/>
            <a:r>
              <a:rPr lang="tr-TR" sz="2000" i="0" u="none" strike="noStrike" baseline="0" dirty="0">
                <a:latin typeface="Calibri-Bold"/>
              </a:rPr>
              <a:t>Örgütsel küçülme</a:t>
            </a:r>
          </a:p>
          <a:p>
            <a:pPr algn="l"/>
            <a:r>
              <a:rPr lang="tr-TR" sz="2000" i="0" u="none" strike="noStrike" baseline="0" dirty="0">
                <a:latin typeface="Calibri-Bold"/>
              </a:rPr>
              <a:t>Yer ve zaman kavramından bağımsız çalışma (</a:t>
            </a:r>
            <a:r>
              <a:rPr lang="tr-TR" sz="2000" i="0" u="none" strike="noStrike" baseline="0" dirty="0" err="1">
                <a:latin typeface="Calibri-Bold"/>
              </a:rPr>
              <a:t>Teleworking</a:t>
            </a:r>
            <a:r>
              <a:rPr lang="tr-TR" sz="2000" i="0" u="none" strike="noStrike" baseline="0" dirty="0">
                <a:latin typeface="Calibri-Bold"/>
              </a:rPr>
              <a:t>)</a:t>
            </a:r>
            <a:endParaRPr lang="tr-TR" sz="2000" dirty="0">
              <a:latin typeface="Calibri-Bold"/>
            </a:endParaRPr>
          </a:p>
          <a:p>
            <a:pPr algn="l"/>
            <a:r>
              <a:rPr lang="tr-TR" sz="2000" i="0" u="none" strike="noStrike" baseline="0" dirty="0">
                <a:latin typeface="Calibri-Bold"/>
              </a:rPr>
              <a:t>Sanal örgütler</a:t>
            </a:r>
          </a:p>
          <a:p>
            <a:pPr algn="l"/>
            <a:r>
              <a:rPr lang="tr-TR" sz="2000" i="0" u="none" strike="noStrike" baseline="0" dirty="0">
                <a:latin typeface="Calibri-Bold"/>
              </a:rPr>
              <a:t>Esnek çalışma düzenlemeleri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5867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6DB511-C40F-A9BF-2927-A2EEED8E7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594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1800" b="1" dirty="0">
                <a:solidFill>
                  <a:srgbClr val="FF0000"/>
                </a:solidFill>
              </a:rPr>
              <a:t>Ders İzlencesi</a:t>
            </a:r>
          </a:p>
          <a:p>
            <a:pPr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Örgütsel Davranışa Giriş</a:t>
            </a:r>
          </a:p>
          <a:p>
            <a:pPr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Bireysel Farklılıklar: Kişilik ve Yetenek</a:t>
            </a:r>
          </a:p>
          <a:p>
            <a:pPr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Duygular ve Değerler</a:t>
            </a:r>
          </a:p>
          <a:p>
            <a:pPr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Tutumlar, İş tatmini ve Örgütsel Bağlılık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Sosyal Algı</a:t>
            </a:r>
          </a:p>
          <a:p>
            <a:pPr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Öğrenme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Örgütlerde Motivasyon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Ara Sınav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Liderlik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Örgütlerde Etki, Güç ve Siyaset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Örgütlerde Üretkenlik Yanlısı (Prososyal) ve Üretkenlik Karşıtı (Sapkın)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Davranışlar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Örgütlerde Çatışma ve Müzakere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 Kültürü Yaratıcılık ve Yenilik</a:t>
            </a:r>
          </a:p>
          <a:p>
            <a:pPr>
              <a:buFont typeface="Arial"/>
              <a:buAutoNum type="arabicPeriod"/>
            </a:pPr>
            <a:r>
              <a:rPr lang="tr-TR" sz="1600" b="1" dirty="0">
                <a:solidFill>
                  <a:srgbClr val="FF0000"/>
                </a:solidFill>
              </a:rPr>
              <a:t>Hafta Örgütsel Değişim ve Stres Yönetimi</a:t>
            </a:r>
          </a:p>
          <a:p>
            <a:pPr marL="0" indent="0">
              <a:buNone/>
            </a:pPr>
            <a:endParaRPr lang="tr-TR" sz="18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1800" b="1" dirty="0">
                <a:solidFill>
                  <a:srgbClr val="7030A0"/>
                </a:solidFill>
              </a:rPr>
              <a:t>Not: Açık ders materyalinin hazırlanmasında, Atatürk Üniversitesi </a:t>
            </a:r>
            <a:r>
              <a:rPr lang="tr-TR" sz="1800" b="1" dirty="0" err="1">
                <a:solidFill>
                  <a:srgbClr val="7030A0"/>
                </a:solidFill>
              </a:rPr>
              <a:t>Açıköğretim</a:t>
            </a:r>
            <a:r>
              <a:rPr lang="tr-TR" sz="1800" b="1" dirty="0">
                <a:solidFill>
                  <a:srgbClr val="7030A0"/>
                </a:solidFill>
              </a:rPr>
              <a:t> Fakültesi tarafından yayımlanan  editörlüğünü Prof. Dr. Ömer Faruk </a:t>
            </a:r>
            <a:r>
              <a:rPr lang="tr-TR" sz="1800" b="1" dirty="0" err="1">
                <a:solidFill>
                  <a:srgbClr val="7030A0"/>
                </a:solidFill>
              </a:rPr>
              <a:t>İşcan’ın</a:t>
            </a:r>
            <a:r>
              <a:rPr lang="tr-TR" sz="1800" b="1" dirty="0">
                <a:solidFill>
                  <a:srgbClr val="7030A0"/>
                </a:solidFill>
              </a:rPr>
              <a:t> yaptığı Örgütsel Davranış adlı eserden yararlanılmıştır.</a:t>
            </a:r>
          </a:p>
        </p:txBody>
      </p:sp>
      <p:sp>
        <p:nvSpPr>
          <p:cNvPr id="6" name="Başlık 1">
            <a:extLst>
              <a:ext uri="{FF2B5EF4-FFF2-40B4-BE49-F238E27FC236}">
                <a16:creationId xmlns:a16="http://schemas.microsoft.com/office/drawing/2014/main" id="{BA4E535E-0C7F-E17A-0DE1-F888BD30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tr-TR" sz="2400" b="1" dirty="0">
                <a:solidFill>
                  <a:srgbClr val="FF0000"/>
                </a:solidFill>
              </a:rPr>
              <a:t>Kastamonu Üniversitesi</a:t>
            </a:r>
            <a:br>
              <a:rPr lang="tr-TR" sz="2400" b="1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İktisadi ve İdari Bilimler Fakültesi</a:t>
            </a:r>
            <a:br>
              <a:rPr lang="tr-TR" sz="2400" b="1" dirty="0">
                <a:solidFill>
                  <a:srgbClr val="FF0000"/>
                </a:solidFill>
              </a:rPr>
            </a:br>
            <a:r>
              <a:rPr lang="tr-TR" sz="2400" b="1" dirty="0">
                <a:solidFill>
                  <a:srgbClr val="FF0000"/>
                </a:solidFill>
              </a:rPr>
              <a:t>Uluslararası Ticaret ve Lojistik Bölümü</a:t>
            </a:r>
          </a:p>
        </p:txBody>
      </p:sp>
    </p:spTree>
    <p:extLst>
      <p:ext uri="{BB962C8B-B14F-4D97-AF65-F5344CB8AC3E}">
        <p14:creationId xmlns:p14="http://schemas.microsoft.com/office/powerpoint/2010/main" val="248833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 Kavramı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Örgüt, ortak bir amaca ulaşmak için insanların iş birliğiyle oluşturduğu yapıdır. Bireyler tek başına ulaşamayacakları hedeflere örgütler aracılığıyla ulaşır. Örgütler, yapı, tasarım ve işleyiş açısından farklılık gösterebilir.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Davranışın Tanımı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Örgütsel davranış, örgüt içindeki birey ve grupların davranışlarını inceleyen bir alandır. Davranışın altında yatan bireysel, yapısal ve çevresel etkenleri analiz eder. Amaç, örgütsel verimliliği ve uyumu artırmaktır.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Davranışın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Örgütlerin başarısı, çalışanların davranışlarını anlamaya bağlıdır. Etkinlik ve etkenlik kavramları bu bağlamda önem kazanır. Doğru yönetim, bireylerin verimli çalışmasını sağlar.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Davranışın Kapsamı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Bireysel, kişiler arası, örgütsel ve çevresel süreçler kapsam dahilindedir. Her süreç çalışan davranışlarını etkiler. Kapsam, bütüncül bir yaklaşımı gerektirir.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Bireysel Süreçler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Algı, tutum, değer, kişilik gibi faktörler bireyin davranışını etkiler. Bu özellikler çalışanlar arasında farklılık gösterir. Örgütsel davranış, bu farklılıkları anlamaya çalışır.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Kişiler Arası Süreçler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Çalışanlar grup ve takımlar içinde etkileşim halindedir. İletişim, liderlik ve çatışma bu süreçlerin temel konularındandır. Grup dinamikleri bireyin davranışını şekillendirir.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Süreçler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Yapı, kültür, yönetim tarzı gibi unsurlar örgütsel süreçleri oluşturur. Bu unsurlar çalışanların davranışlarını doğrudan etkiler. Yöneticiler, bu süreçleri başarıyla yönetmelidir.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456</Words>
  <Application>Microsoft Office PowerPoint</Application>
  <PresentationFormat>Ekran Gösterisi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Calibri-Bold</vt:lpstr>
      <vt:lpstr>Office Theme</vt:lpstr>
      <vt:lpstr>Kastamonu Üniversitesi İktisadi ve İdari Bilimler Fakültesi Uluslararası Ticaret ve Lojistik Bölümü</vt:lpstr>
      <vt:lpstr>Kastamonu Üniversitesi İktisadi ve İdari Bilimler Fakültesi Uluslararası Ticaret ve Lojistik Bölümü</vt:lpstr>
      <vt:lpstr>Örgüt Kavramı</vt:lpstr>
      <vt:lpstr>Örgütsel Davranışın Tanımı</vt:lpstr>
      <vt:lpstr>Örgütsel Davranışın Önemi</vt:lpstr>
      <vt:lpstr>Örgütsel Davranışın Kapsamı</vt:lpstr>
      <vt:lpstr>Bireysel Süreçler</vt:lpstr>
      <vt:lpstr>Kişiler Arası Süreçler</vt:lpstr>
      <vt:lpstr>Örgütsel Süreçler</vt:lpstr>
      <vt:lpstr>Çevresel Süreçler</vt:lpstr>
      <vt:lpstr>Örgütsel Davranışın Disiplinlerle İlişkisi</vt:lpstr>
      <vt:lpstr>Geçmişten Günümüze Örgütsel Davranış</vt:lpstr>
      <vt:lpstr>ÖRGÜTSEL DAVRANIŞI ETKİLEYEN GÜNCEL KONULAR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BURAK</cp:lastModifiedBy>
  <cp:revision>8</cp:revision>
  <dcterms:created xsi:type="dcterms:W3CDTF">2013-01-27T09:14:16Z</dcterms:created>
  <dcterms:modified xsi:type="dcterms:W3CDTF">2026-05-06T08:14:38Z</dcterms:modified>
  <cp:category/>
</cp:coreProperties>
</file>