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3"/>
  </p:notesMasterIdLst>
  <p:sldIdLst>
    <p:sldId id="256" r:id="rId3"/>
    <p:sldId id="263" r:id="rId4"/>
    <p:sldId id="268" r:id="rId5"/>
    <p:sldId id="269" r:id="rId6"/>
    <p:sldId id="270" r:id="rId7"/>
    <p:sldId id="271" r:id="rId8"/>
    <p:sldId id="272" r:id="rId9"/>
    <p:sldId id="273" r:id="rId10"/>
    <p:sldId id="265"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85" d="100"/>
          <a:sy n="85" d="100"/>
        </p:scale>
        <p:origin x="774"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2.07.2026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2.07.2026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2.07.2026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2.07.2026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2.07.2026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2.07.2026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2.07.2026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2.07.2026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2.07.2026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2.07.2026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2.07.2026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2.07.2026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t>BANKA VE SİGORTA HUKUKU</a:t>
            </a:r>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8.HAFTA</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dirty="0" err="1"/>
              <a:t>Öğr</a:t>
            </a:r>
            <a:r>
              <a:rPr lang="tr-TR" dirty="0"/>
              <a:t>. Gör. Edibe YİĞİT SELALMAZ</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FC2D-ECEC-8E8C-8D2D-1649C874BD84}"/>
              </a:ext>
            </a:extLst>
          </p:cNvPr>
          <p:cNvSpPr>
            <a:spLocks noGrp="1"/>
          </p:cNvSpPr>
          <p:nvPr>
            <p:ph type="title"/>
          </p:nvPr>
        </p:nvSpPr>
        <p:spPr/>
        <p:txBody>
          <a:bodyPr/>
          <a:lstStyle/>
          <a:p>
            <a:r>
              <a:rPr lang="tr-TR" dirty="0"/>
              <a:t>Sigorta Hukuku</a:t>
            </a:r>
          </a:p>
        </p:txBody>
      </p:sp>
      <p:sp>
        <p:nvSpPr>
          <p:cNvPr id="3" name="İçerik Yer Tutucusu 2">
            <a:extLst>
              <a:ext uri="{FF2B5EF4-FFF2-40B4-BE49-F238E27FC236}">
                <a16:creationId xmlns:a16="http://schemas.microsoft.com/office/drawing/2014/main" id="{19433753-07B5-CA08-ADA5-655D94AA434A}"/>
              </a:ext>
            </a:extLst>
          </p:cNvPr>
          <p:cNvSpPr>
            <a:spLocks noGrp="1"/>
          </p:cNvSpPr>
          <p:nvPr>
            <p:ph idx="1"/>
          </p:nvPr>
        </p:nvSpPr>
        <p:spPr/>
        <p:txBody>
          <a:bodyPr>
            <a:normAutofit fontScale="77500" lnSpcReduction="20000"/>
          </a:bodyPr>
          <a:lstStyle/>
          <a:p>
            <a:r>
              <a:rPr lang="nn-NO" dirty="0"/>
              <a:t>Amaç ve Kapsam (Madde 1)</a:t>
            </a:r>
            <a:endParaRPr lang="tr-TR" dirty="0"/>
          </a:p>
          <a:p>
            <a:pPr>
              <a:buFont typeface="Arial" panose="020B0604020202020204" pitchFamily="34" charset="0"/>
              <a:buChar char="•"/>
            </a:pPr>
            <a:r>
              <a:rPr lang="tr-TR" dirty="0"/>
              <a:t>Kanunun amacı sigortacılık sektörünün güvenli, istikrarlı ve etkin çalışmasını sağlamaktır. </a:t>
            </a:r>
          </a:p>
          <a:p>
            <a:pPr>
              <a:buFont typeface="Arial" panose="020B0604020202020204" pitchFamily="34" charset="0"/>
              <a:buChar char="•"/>
            </a:pPr>
            <a:r>
              <a:rPr lang="tr-TR" dirty="0"/>
              <a:t>Sigorta sözleşmesindeki tarafların hak ve menfaatlerini korur. </a:t>
            </a:r>
          </a:p>
          <a:p>
            <a:pPr>
              <a:buFont typeface="Arial" panose="020B0604020202020204" pitchFamily="34" charset="0"/>
              <a:buChar char="•"/>
            </a:pPr>
            <a:r>
              <a:rPr lang="tr-TR" dirty="0"/>
              <a:t>Sigorta şirketleri, reasürans şirketleri, acenteler, brokerler, aktüerler ve eksperlerin kuruluşu, faaliyetleri, denetimi ve sona ermelerine ilişkin hükümleri düzenler. </a:t>
            </a:r>
          </a:p>
          <a:p>
            <a:pPr>
              <a:buFont typeface="Arial" panose="020B0604020202020204" pitchFamily="34" charset="0"/>
              <a:buChar char="•"/>
            </a:pPr>
            <a:r>
              <a:rPr lang="tr-TR" dirty="0"/>
              <a:t>Sigorta uyuşmazlıklarının çözümü için Sigorta Tahkim Sistemine ilişkin esasları belirler. </a:t>
            </a:r>
          </a:p>
          <a:p>
            <a:endParaRPr lang="tr-TR" dirty="0"/>
          </a:p>
        </p:txBody>
      </p:sp>
      <p:sp>
        <p:nvSpPr>
          <p:cNvPr id="4" name="Veri Yer Tutucusu 3">
            <a:extLst>
              <a:ext uri="{FF2B5EF4-FFF2-40B4-BE49-F238E27FC236}">
                <a16:creationId xmlns:a16="http://schemas.microsoft.com/office/drawing/2014/main" id="{AEED18E0-8B04-7B6E-647C-0102D04C8752}"/>
              </a:ext>
            </a:extLst>
          </p:cNvPr>
          <p:cNvSpPr>
            <a:spLocks noGrp="1"/>
          </p:cNvSpPr>
          <p:nvPr>
            <p:ph type="dt" sz="half" idx="10"/>
          </p:nvPr>
        </p:nvSpPr>
        <p:spPr/>
        <p:txBody>
          <a:bodyPr/>
          <a:lstStyle/>
          <a:p>
            <a:r>
              <a:rPr lang="tr-TR" dirty="0"/>
              <a:t>30.06.2026</a:t>
            </a:r>
          </a:p>
        </p:txBody>
      </p:sp>
      <p:sp>
        <p:nvSpPr>
          <p:cNvPr id="5" name="Alt Bilgi Yer Tutucusu 4">
            <a:extLst>
              <a:ext uri="{FF2B5EF4-FFF2-40B4-BE49-F238E27FC236}">
                <a16:creationId xmlns:a16="http://schemas.microsoft.com/office/drawing/2014/main" id="{C25FBC83-A75A-8DD8-7ECD-1B98DCD208B4}"/>
              </a:ext>
            </a:extLst>
          </p:cNvPr>
          <p:cNvSpPr>
            <a:spLocks noGrp="1"/>
          </p:cNvSpPr>
          <p:nvPr>
            <p:ph type="ftr" sz="quarter" idx="11"/>
          </p:nvPr>
        </p:nvSpPr>
        <p:spPr/>
        <p:txBody>
          <a:bodyPr/>
          <a:lstStyle/>
          <a:p>
            <a:r>
              <a:rPr lang="tr-TR" dirty="0" err="1"/>
              <a:t>Öğr</a:t>
            </a:r>
            <a:r>
              <a:rPr lang="tr-TR" dirty="0"/>
              <a:t>. Gör. Edibe YİĞİT SELALMAZ</a:t>
            </a:r>
          </a:p>
        </p:txBody>
      </p:sp>
      <p:sp>
        <p:nvSpPr>
          <p:cNvPr id="6" name="Slayt Numarası Yer Tutucusu 5">
            <a:extLst>
              <a:ext uri="{FF2B5EF4-FFF2-40B4-BE49-F238E27FC236}">
                <a16:creationId xmlns:a16="http://schemas.microsoft.com/office/drawing/2014/main" id="{8CB0AF24-5300-0626-F40D-F423BBD3F57B}"/>
              </a:ext>
            </a:extLst>
          </p:cNvPr>
          <p:cNvSpPr>
            <a:spLocks noGrp="1"/>
          </p:cNvSpPr>
          <p:nvPr>
            <p:ph type="sldNum" sz="quarter" idx="12"/>
          </p:nvPr>
        </p:nvSpPr>
        <p:spPr/>
        <p:txBody>
          <a:bodyPr/>
          <a:lstStyle/>
          <a:p>
            <a:fld id="{98D1A948-F723-44D0-9112-FAEB9D266EE7}" type="slidenum">
              <a:rPr lang="tr-TR" smtClean="0"/>
              <a:t>2</a:t>
            </a:fld>
            <a:endParaRPr lang="tr-TR" dirty="0"/>
          </a:p>
        </p:txBody>
      </p:sp>
      <p:sp>
        <p:nvSpPr>
          <p:cNvPr id="7" name="Başlık 1">
            <a:extLst>
              <a:ext uri="{FF2B5EF4-FFF2-40B4-BE49-F238E27FC236}">
                <a16:creationId xmlns:a16="http://schemas.microsoft.com/office/drawing/2014/main" id="{71231F26-7953-8884-7D14-F040CA44DC18}"/>
              </a:ext>
            </a:extLst>
          </p:cNvPr>
          <p:cNvSpPr>
            <a:spLocks noGrp="1"/>
          </p:cNvSpPr>
          <p:nvPr/>
        </p:nvSpPr>
        <p:spPr>
          <a:xfrm>
            <a:off x="1013460" y="2766218"/>
            <a:ext cx="1016508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
        <p:nvSpPr>
          <p:cNvPr id="8" name="Başlık 1">
            <a:extLst>
              <a:ext uri="{FF2B5EF4-FFF2-40B4-BE49-F238E27FC236}">
                <a16:creationId xmlns:a16="http://schemas.microsoft.com/office/drawing/2014/main" id="{71231F26-7953-8884-7D14-F040CA44DC18}"/>
              </a:ext>
            </a:extLst>
          </p:cNvPr>
          <p:cNvSpPr>
            <a:spLocks noGrp="1"/>
          </p:cNvSpPr>
          <p:nvPr/>
        </p:nvSpPr>
        <p:spPr>
          <a:xfrm>
            <a:off x="1165860" y="2918618"/>
            <a:ext cx="1016508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tr-TR" dirty="0"/>
          </a:p>
        </p:txBody>
      </p:sp>
    </p:spTree>
    <p:extLst>
      <p:ext uri="{BB962C8B-B14F-4D97-AF65-F5344CB8AC3E}">
        <p14:creationId xmlns:p14="http://schemas.microsoft.com/office/powerpoint/2010/main" val="1194423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3E8B50F-7C1C-4B5D-9FEE-BDE63245D074}"/>
              </a:ext>
            </a:extLst>
          </p:cNvPr>
          <p:cNvSpPr>
            <a:spLocks noGrp="1"/>
          </p:cNvSpPr>
          <p:nvPr>
            <p:ph idx="1"/>
          </p:nvPr>
        </p:nvSpPr>
        <p:spPr/>
        <p:txBody>
          <a:bodyPr/>
          <a:lstStyle/>
          <a:p>
            <a:r>
              <a:rPr lang="tr-TR" dirty="0"/>
              <a:t>Sigorta sektörünü düzenleyen temel kanundur.</a:t>
            </a:r>
            <a:br>
              <a:rPr lang="tr-TR" dirty="0"/>
            </a:br>
            <a:r>
              <a:rPr lang="tr-TR" dirty="0"/>
              <a:t>✔ Sigorta Tahkim Sistemi bu kanunla düzenlenmiştir.</a:t>
            </a:r>
            <a:br>
              <a:rPr lang="tr-TR" dirty="0"/>
            </a:br>
            <a:r>
              <a:rPr lang="tr-TR" dirty="0"/>
              <a:t>✔ Sosyal Güvenlik Kurumu ve özel kanunla sigortacılık yapan bazı kuruluşlar kapsam dışındadır.</a:t>
            </a:r>
          </a:p>
        </p:txBody>
      </p:sp>
      <p:sp>
        <p:nvSpPr>
          <p:cNvPr id="4" name="Veri Yer Tutucusu 3">
            <a:extLst>
              <a:ext uri="{FF2B5EF4-FFF2-40B4-BE49-F238E27FC236}">
                <a16:creationId xmlns:a16="http://schemas.microsoft.com/office/drawing/2014/main" id="{2B6875B3-12CE-4D77-A524-F7357E9A8645}"/>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86DED963-968E-42C0-8D62-7B00E7D7DF5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77574E0A-59F0-4E0B-9DBC-1A62C32AB555}"/>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3549058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A5DC5F-5AA1-46B9-AABC-BC7365463351}"/>
              </a:ext>
            </a:extLst>
          </p:cNvPr>
          <p:cNvSpPr>
            <a:spLocks noGrp="1"/>
          </p:cNvSpPr>
          <p:nvPr>
            <p:ph type="title"/>
          </p:nvPr>
        </p:nvSpPr>
        <p:spPr/>
        <p:txBody>
          <a:bodyPr/>
          <a:lstStyle/>
          <a:p>
            <a:r>
              <a:rPr lang="tr-TR" sz="1800" b="1" i="0" dirty="0">
                <a:solidFill>
                  <a:srgbClr val="000000"/>
                </a:solidFill>
                <a:effectLst/>
                <a:latin typeface="inherit"/>
              </a:rPr>
              <a:t>Tanımlar</a:t>
            </a:r>
            <a:endParaRPr lang="tr-TR" dirty="0"/>
          </a:p>
        </p:txBody>
      </p:sp>
      <p:sp>
        <p:nvSpPr>
          <p:cNvPr id="3" name="İçerik Yer Tutucusu 2">
            <a:extLst>
              <a:ext uri="{FF2B5EF4-FFF2-40B4-BE49-F238E27FC236}">
                <a16:creationId xmlns:a16="http://schemas.microsoft.com/office/drawing/2014/main" id="{0DD83DE2-29AF-404F-A862-8FCB389C3778}"/>
              </a:ext>
            </a:extLst>
          </p:cNvPr>
          <p:cNvSpPr>
            <a:spLocks noGrp="1"/>
          </p:cNvSpPr>
          <p:nvPr>
            <p:ph idx="1"/>
          </p:nvPr>
        </p:nvSpPr>
        <p:spPr/>
        <p:txBody>
          <a:bodyPr/>
          <a:lstStyle/>
          <a:p>
            <a:r>
              <a:rPr lang="tr-TR" b="0" i="0" dirty="0">
                <a:solidFill>
                  <a:srgbClr val="000000"/>
                </a:solidFill>
                <a:effectLst/>
                <a:latin typeface="Times New Roman" panose="02020603050405020304" pitchFamily="18" charset="0"/>
              </a:rPr>
              <a:t>Aktüer: Sigortacılık tekniği ile buna ilişkin yatırım, finansman ve demografi konularında olasılık ve istatistik teorilerini uygulayarak, yasal düzenlemelere uygun prim, karşılık ve kâr paylarını hesapla</a:t>
            </a:r>
          </a:p>
          <a:p>
            <a:r>
              <a:rPr lang="es-ES" b="0" i="0" dirty="0">
                <a:solidFill>
                  <a:srgbClr val="000000"/>
                </a:solidFill>
                <a:effectLst/>
                <a:latin typeface="Times New Roman" panose="02020603050405020304" pitchFamily="18" charset="0"/>
              </a:rPr>
              <a:t>Aracı: Sigorta acentesi ve brokeri,</a:t>
            </a:r>
            <a:r>
              <a:rPr lang="tr-TR" b="0" i="0" dirty="0">
                <a:solidFill>
                  <a:srgbClr val="000000"/>
                </a:solidFill>
                <a:effectLst/>
                <a:latin typeface="Times New Roman" panose="02020603050405020304" pitchFamily="18" charset="0"/>
              </a:rPr>
              <a:t>yan, tarife ve teknik esasları hazırlayan kişiyi,</a:t>
            </a:r>
            <a:endParaRPr lang="tr-TR" dirty="0"/>
          </a:p>
        </p:txBody>
      </p:sp>
      <p:sp>
        <p:nvSpPr>
          <p:cNvPr id="4" name="Veri Yer Tutucusu 3">
            <a:extLst>
              <a:ext uri="{FF2B5EF4-FFF2-40B4-BE49-F238E27FC236}">
                <a16:creationId xmlns:a16="http://schemas.microsoft.com/office/drawing/2014/main" id="{64289144-19C9-4D00-A621-F4F1158EB738}"/>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B9F56E8D-19CD-48DE-88B4-8AE01E8AE7E2}"/>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8460CC0F-867E-4C9A-A5D2-5EB4F9E3643A}"/>
              </a:ext>
            </a:extLst>
          </p:cNvPr>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1177463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F9E57C9-57B1-4304-BEDD-2EFD40981B9C}"/>
              </a:ext>
            </a:extLst>
          </p:cNvPr>
          <p:cNvSpPr>
            <a:spLocks noGrp="1"/>
          </p:cNvSpPr>
          <p:nvPr>
            <p:ph idx="1"/>
          </p:nvPr>
        </p:nvSpPr>
        <p:spPr/>
        <p:txBody>
          <a:bodyPr>
            <a:normAutofit fontScale="70000" lnSpcReduction="20000"/>
          </a:bodyPr>
          <a:lstStyle/>
          <a:p>
            <a:r>
              <a:rPr lang="tr-TR" b="0" i="0" dirty="0">
                <a:solidFill>
                  <a:srgbClr val="000000"/>
                </a:solidFill>
                <a:effectLst/>
                <a:latin typeface="Times New Roman" panose="02020603050405020304" pitchFamily="18" charset="0"/>
              </a:rPr>
              <a:t>Broker: Sigorta veya reasürans sözleşmesi yaptırmak isteyenleri temsil ederek, bu sözleşmelerin yaptırılacağı şirketlerin seçiminde tamamen tarafsız ve bağımsız davranarak ve teminat almak isteyen kişilerin hak ve menfaatlerini gözeterek sözleşmelerin akdinden önceki hazırlık çalışmalarını yürütmeyi ve gerektiğinde sözleşmelerin uygulanmasında veya tazminatın tahsilinde yardımcı olmayı meslek edinen kişiyi,</a:t>
            </a:r>
          </a:p>
          <a:p>
            <a:r>
              <a:rPr lang="tr-TR" b="0" i="0" dirty="0">
                <a:solidFill>
                  <a:srgbClr val="000000"/>
                </a:solidFill>
                <a:effectLst/>
                <a:latin typeface="Times New Roman" panose="02020603050405020304" pitchFamily="18" charset="0"/>
              </a:rPr>
              <a:t>Sigorta eksperi: Sigorta konusu risklerin gerçekleşmesi sonucunda ortaya çıkan kayıp ve hasarların miktarını, nedenlerini ve niteliklerini belirleyen ve </a:t>
            </a:r>
            <a:r>
              <a:rPr lang="tr-TR" b="0" i="0" dirty="0" err="1">
                <a:solidFill>
                  <a:srgbClr val="000000"/>
                </a:solidFill>
                <a:effectLst/>
                <a:latin typeface="Times New Roman" panose="02020603050405020304" pitchFamily="18" charset="0"/>
              </a:rPr>
              <a:t>mutabakatlı</a:t>
            </a:r>
            <a:r>
              <a:rPr lang="tr-TR" b="0" i="0" dirty="0">
                <a:solidFill>
                  <a:srgbClr val="000000"/>
                </a:solidFill>
                <a:effectLst/>
                <a:latin typeface="Times New Roman" panose="02020603050405020304" pitchFamily="18" charset="0"/>
              </a:rPr>
              <a:t> kıymet tespiti, ön ekspertiz ve hasar gözetimi gibi işleri mutat meslek olarak yapan tarafsız ve bağımsız kişiyi,</a:t>
            </a:r>
            <a:endParaRPr lang="tr-TR" dirty="0"/>
          </a:p>
        </p:txBody>
      </p:sp>
      <p:sp>
        <p:nvSpPr>
          <p:cNvPr id="4" name="Veri Yer Tutucusu 3">
            <a:extLst>
              <a:ext uri="{FF2B5EF4-FFF2-40B4-BE49-F238E27FC236}">
                <a16:creationId xmlns:a16="http://schemas.microsoft.com/office/drawing/2014/main" id="{FED2B733-9FB6-4DE9-8C4D-42747E003F2E}"/>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2C698E9B-A67B-4201-975D-5FF8C27D1857}"/>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A808BC3-F5CA-4EBA-BAB9-D4A5064E75E5}"/>
              </a:ext>
            </a:extLst>
          </p:cNvPr>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3289009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BBC387-B143-48E4-85D3-8D0F7FC55A83}"/>
              </a:ext>
            </a:extLst>
          </p:cNvPr>
          <p:cNvSpPr>
            <a:spLocks noGrp="1"/>
          </p:cNvSpPr>
          <p:nvPr>
            <p:ph idx="1"/>
          </p:nvPr>
        </p:nvSpPr>
        <p:spPr/>
        <p:txBody>
          <a:bodyPr/>
          <a:lstStyle/>
          <a:p>
            <a:pPr indent="450215" algn="just">
              <a:spcAft>
                <a:spcPts val="0"/>
              </a:spcAft>
            </a:pPr>
            <a:r>
              <a:rPr lang="tr-TR" sz="1800" b="0" i="0" dirty="0">
                <a:solidFill>
                  <a:srgbClr val="000000"/>
                </a:solidFill>
                <a:effectLst/>
                <a:latin typeface="inherit"/>
              </a:rPr>
              <a:t>Reasürans şirketi: Türkiye’de kurulmuş reasürans şirketi ile yurt dışında kurulmuş reasürans şirketinin Türkiye’deki teşkilâtını,</a:t>
            </a:r>
            <a:endParaRPr lang="tr-TR" b="0" i="0" dirty="0">
              <a:solidFill>
                <a:srgbClr val="000000"/>
              </a:solidFill>
              <a:effectLst/>
              <a:latin typeface="Times New Roman" panose="02020603050405020304" pitchFamily="18" charset="0"/>
            </a:endParaRPr>
          </a:p>
          <a:p>
            <a:pPr indent="450215" algn="just">
              <a:spcAft>
                <a:spcPts val="0"/>
              </a:spcAft>
            </a:pPr>
            <a:r>
              <a:rPr lang="tr-TR" sz="1800" b="0" i="0" spc="-10" dirty="0">
                <a:solidFill>
                  <a:srgbClr val="000000"/>
                </a:solidFill>
                <a:effectLst/>
                <a:latin typeface="inherit"/>
              </a:rPr>
              <a:t>Sigorta acentesi: Ticarî mümessil, ticarî vekil, satış memuru veya müstahdem gibi tâbi bir sıfatı olmaksızın bir sözleşmeye dayanarak muayyen bir yer veya bölge içinde daimî bir surette sigorta şirketlerinin nam ve hesabına sigorta sözleşmelerine aracılık etmeyi veya bunları sigorta şirketleri adına yapmayı meslek edinen, sözleşmenin akdinden önce hazırlık çalışmalarını yürüten ve sözleşmenin uygulanması ile tazminatın ödenmesinde yardımcı olan kişiyi,</a:t>
            </a:r>
            <a:endParaRPr lang="tr-TR" b="0" i="0" dirty="0">
              <a:solidFill>
                <a:srgbClr val="000000"/>
              </a:solidFill>
              <a:effectLst/>
              <a:latin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82CE4CF3-30AD-4CCB-AD5E-6C7BEFE784D4}"/>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4297AE47-31A1-4CF5-9AC5-04BF10044B71}"/>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3BD7ED-EDBF-4E8F-853F-2D0633678FD4}"/>
              </a:ext>
            </a:extLst>
          </p:cNvPr>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1967080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E79D727-5607-461B-B814-E00484BEBC87}"/>
              </a:ext>
            </a:extLst>
          </p:cNvPr>
          <p:cNvSpPr>
            <a:spLocks noGrp="1"/>
          </p:cNvSpPr>
          <p:nvPr>
            <p:ph idx="1"/>
          </p:nvPr>
        </p:nvSpPr>
        <p:spPr/>
        <p:txBody>
          <a:bodyPr/>
          <a:lstStyle/>
          <a:p>
            <a:pPr indent="450215" algn="just">
              <a:spcAft>
                <a:spcPts val="0"/>
              </a:spcAft>
            </a:pPr>
            <a:r>
              <a:rPr lang="tr-TR" sz="1800" b="0" i="0" dirty="0">
                <a:solidFill>
                  <a:srgbClr val="000000"/>
                </a:solidFill>
                <a:effectLst/>
                <a:latin typeface="inherit"/>
              </a:rPr>
              <a:t>Sigorta şirketi: Türkiye’de kurulmuş sigorta şirketi ile yurt dışında kurulmuş sigorta şirketinin Türkiye’deki teşkilâtını,</a:t>
            </a:r>
            <a:r>
              <a:rPr lang="tr-TR" dirty="0">
                <a:solidFill>
                  <a:srgbClr val="000000"/>
                </a:solidFill>
                <a:latin typeface="Times New Roman" panose="02020603050405020304" pitchFamily="18" charset="0"/>
              </a:rPr>
              <a:t> </a:t>
            </a:r>
            <a:r>
              <a:rPr lang="tr-TR" sz="1800" b="0" i="0" dirty="0">
                <a:solidFill>
                  <a:srgbClr val="000000"/>
                </a:solidFill>
                <a:effectLst/>
                <a:latin typeface="inherit"/>
              </a:rPr>
              <a:t>ifade eder.</a:t>
            </a:r>
            <a:endParaRPr lang="tr-TR" b="0" i="0" dirty="0">
              <a:solidFill>
                <a:srgbClr val="000000"/>
              </a:solidFill>
              <a:effectLst/>
              <a:latin typeface="Times New Roman" panose="02020603050405020304" pitchFamily="18" charset="0"/>
            </a:endParaRPr>
          </a:p>
          <a:p>
            <a:endParaRPr lang="tr-TR" dirty="0"/>
          </a:p>
        </p:txBody>
      </p:sp>
      <p:sp>
        <p:nvSpPr>
          <p:cNvPr id="4" name="Veri Yer Tutucusu 3">
            <a:extLst>
              <a:ext uri="{FF2B5EF4-FFF2-40B4-BE49-F238E27FC236}">
                <a16:creationId xmlns:a16="http://schemas.microsoft.com/office/drawing/2014/main" id="{70F0D20B-A942-441F-BF52-CC94EE67C827}"/>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A5C25A3A-DEDE-4615-919E-8F30884F137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8BFB65B3-5F27-41AF-B9EA-7C935ED0FC47}"/>
              </a:ext>
            </a:extLst>
          </p:cNvPr>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3007765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a:extLst>
              <a:ext uri="{FF2B5EF4-FFF2-40B4-BE49-F238E27FC236}">
                <a16:creationId xmlns:a16="http://schemas.microsoft.com/office/drawing/2014/main" id="{4CDA43E6-CCD7-40B9-859E-C9E4FDB4CC51}"/>
              </a:ext>
            </a:extLst>
          </p:cNvPr>
          <p:cNvGraphicFramePr>
            <a:graphicFrameLocks noGrp="1"/>
          </p:cNvGraphicFramePr>
          <p:nvPr>
            <p:ph idx="1"/>
          </p:nvPr>
        </p:nvGraphicFramePr>
        <p:xfrm>
          <a:off x="1189038" y="2263934"/>
          <a:ext cx="10164762" cy="3474720"/>
        </p:xfrm>
        <a:graphic>
          <a:graphicData uri="http://schemas.openxmlformats.org/drawingml/2006/table">
            <a:tbl>
              <a:tblPr/>
              <a:tblGrid>
                <a:gridCol w="5082381">
                  <a:extLst>
                    <a:ext uri="{9D8B030D-6E8A-4147-A177-3AD203B41FA5}">
                      <a16:colId xmlns:a16="http://schemas.microsoft.com/office/drawing/2014/main" val="1452291277"/>
                    </a:ext>
                  </a:extLst>
                </a:gridCol>
                <a:gridCol w="5082381">
                  <a:extLst>
                    <a:ext uri="{9D8B030D-6E8A-4147-A177-3AD203B41FA5}">
                      <a16:colId xmlns:a16="http://schemas.microsoft.com/office/drawing/2014/main" val="1519650054"/>
                    </a:ext>
                  </a:extLst>
                </a:gridCol>
              </a:tblGrid>
              <a:tr h="0">
                <a:tc>
                  <a:txBody>
                    <a:bodyPr/>
                    <a:lstStyle/>
                    <a:p>
                      <a:r>
                        <a:rPr lang="tr-TR"/>
                        <a:t>Kavram</a:t>
                      </a:r>
                    </a:p>
                  </a:txBody>
                  <a:tcPr anchor="ctr">
                    <a:lnL>
                      <a:noFill/>
                    </a:lnL>
                    <a:lnR>
                      <a:noFill/>
                    </a:lnR>
                    <a:lnT>
                      <a:noFill/>
                    </a:lnT>
                    <a:lnB>
                      <a:noFill/>
                    </a:lnB>
                  </a:tcPr>
                </a:tc>
                <a:tc>
                  <a:txBody>
                    <a:bodyPr/>
                    <a:lstStyle/>
                    <a:p>
                      <a:r>
                        <a:rPr lang="tr-TR"/>
                        <a:t>Tanımı</a:t>
                      </a:r>
                    </a:p>
                  </a:txBody>
                  <a:tcPr anchor="ctr">
                    <a:lnL>
                      <a:noFill/>
                    </a:lnL>
                    <a:lnR>
                      <a:noFill/>
                    </a:lnR>
                    <a:lnT>
                      <a:noFill/>
                    </a:lnT>
                    <a:lnB>
                      <a:noFill/>
                    </a:lnB>
                  </a:tcPr>
                </a:tc>
                <a:extLst>
                  <a:ext uri="{0D108BD9-81ED-4DB2-BD59-A6C34878D82A}">
                    <a16:rowId xmlns:a16="http://schemas.microsoft.com/office/drawing/2014/main" val="2383038036"/>
                  </a:ext>
                </a:extLst>
              </a:tr>
              <a:tr h="0">
                <a:tc>
                  <a:txBody>
                    <a:bodyPr/>
                    <a:lstStyle/>
                    <a:p>
                      <a:r>
                        <a:rPr lang="tr-TR"/>
                        <a:t>Aktüer</a:t>
                      </a:r>
                    </a:p>
                  </a:txBody>
                  <a:tcPr anchor="ctr">
                    <a:lnL>
                      <a:noFill/>
                    </a:lnL>
                    <a:lnR>
                      <a:noFill/>
                    </a:lnR>
                    <a:lnT>
                      <a:noFill/>
                    </a:lnT>
                    <a:lnB>
                      <a:noFill/>
                    </a:lnB>
                  </a:tcPr>
                </a:tc>
                <a:tc>
                  <a:txBody>
                    <a:bodyPr/>
                    <a:lstStyle/>
                    <a:p>
                      <a:r>
                        <a:rPr lang="nb-NO"/>
                        <a:t>Prim, karşılık ve tarifeleri hesaplayan uzman</a:t>
                      </a:r>
                    </a:p>
                  </a:txBody>
                  <a:tcPr anchor="ctr">
                    <a:lnL>
                      <a:noFill/>
                    </a:lnL>
                    <a:lnR>
                      <a:noFill/>
                    </a:lnR>
                    <a:lnT>
                      <a:noFill/>
                    </a:lnT>
                    <a:lnB>
                      <a:noFill/>
                    </a:lnB>
                  </a:tcPr>
                </a:tc>
                <a:extLst>
                  <a:ext uri="{0D108BD9-81ED-4DB2-BD59-A6C34878D82A}">
                    <a16:rowId xmlns:a16="http://schemas.microsoft.com/office/drawing/2014/main" val="571050096"/>
                  </a:ext>
                </a:extLst>
              </a:tr>
              <a:tr h="0">
                <a:tc>
                  <a:txBody>
                    <a:bodyPr/>
                    <a:lstStyle/>
                    <a:p>
                      <a:r>
                        <a:rPr lang="tr-TR"/>
                        <a:t>Broker</a:t>
                      </a:r>
                    </a:p>
                  </a:txBody>
                  <a:tcPr anchor="ctr">
                    <a:lnL>
                      <a:noFill/>
                    </a:lnL>
                    <a:lnR>
                      <a:noFill/>
                    </a:lnR>
                    <a:lnT>
                      <a:noFill/>
                    </a:lnT>
                    <a:lnB>
                      <a:noFill/>
                    </a:lnB>
                  </a:tcPr>
                </a:tc>
                <a:tc>
                  <a:txBody>
                    <a:bodyPr/>
                    <a:lstStyle/>
                    <a:p>
                      <a:r>
                        <a:rPr lang="tr-TR"/>
                        <a:t>Sigorta yaptıracak kişiyi temsil eden bağımsız aracı</a:t>
                      </a:r>
                    </a:p>
                  </a:txBody>
                  <a:tcPr anchor="ctr">
                    <a:lnL>
                      <a:noFill/>
                    </a:lnL>
                    <a:lnR>
                      <a:noFill/>
                    </a:lnR>
                    <a:lnT>
                      <a:noFill/>
                    </a:lnT>
                    <a:lnB>
                      <a:noFill/>
                    </a:lnB>
                  </a:tcPr>
                </a:tc>
                <a:extLst>
                  <a:ext uri="{0D108BD9-81ED-4DB2-BD59-A6C34878D82A}">
                    <a16:rowId xmlns:a16="http://schemas.microsoft.com/office/drawing/2014/main" val="3214589081"/>
                  </a:ext>
                </a:extLst>
              </a:tr>
              <a:tr h="0">
                <a:tc>
                  <a:txBody>
                    <a:bodyPr/>
                    <a:lstStyle/>
                    <a:p>
                      <a:r>
                        <a:rPr lang="tr-TR"/>
                        <a:t>Sigorta Acentesi</a:t>
                      </a:r>
                    </a:p>
                  </a:txBody>
                  <a:tcPr anchor="ctr">
                    <a:lnL>
                      <a:noFill/>
                    </a:lnL>
                    <a:lnR>
                      <a:noFill/>
                    </a:lnR>
                    <a:lnT>
                      <a:noFill/>
                    </a:lnT>
                    <a:lnB>
                      <a:noFill/>
                    </a:lnB>
                  </a:tcPr>
                </a:tc>
                <a:tc>
                  <a:txBody>
                    <a:bodyPr/>
                    <a:lstStyle/>
                    <a:p>
                      <a:r>
                        <a:rPr lang="tr-TR"/>
                        <a:t>Sigorta şirketi adına sözleşme yapan veya aracılık eden kişi</a:t>
                      </a:r>
                    </a:p>
                  </a:txBody>
                  <a:tcPr anchor="ctr">
                    <a:lnL>
                      <a:noFill/>
                    </a:lnL>
                    <a:lnR>
                      <a:noFill/>
                    </a:lnR>
                    <a:lnT>
                      <a:noFill/>
                    </a:lnT>
                    <a:lnB>
                      <a:noFill/>
                    </a:lnB>
                  </a:tcPr>
                </a:tc>
                <a:extLst>
                  <a:ext uri="{0D108BD9-81ED-4DB2-BD59-A6C34878D82A}">
                    <a16:rowId xmlns:a16="http://schemas.microsoft.com/office/drawing/2014/main" val="3064031512"/>
                  </a:ext>
                </a:extLst>
              </a:tr>
              <a:tr h="0">
                <a:tc>
                  <a:txBody>
                    <a:bodyPr/>
                    <a:lstStyle/>
                    <a:p>
                      <a:r>
                        <a:rPr lang="tr-TR"/>
                        <a:t>Sigorta Eksperi</a:t>
                      </a:r>
                    </a:p>
                  </a:txBody>
                  <a:tcPr anchor="ctr">
                    <a:lnL>
                      <a:noFill/>
                    </a:lnL>
                    <a:lnR>
                      <a:noFill/>
                    </a:lnR>
                    <a:lnT>
                      <a:noFill/>
                    </a:lnT>
                    <a:lnB>
                      <a:noFill/>
                    </a:lnB>
                  </a:tcPr>
                </a:tc>
                <a:tc>
                  <a:txBody>
                    <a:bodyPr/>
                    <a:lstStyle/>
                    <a:p>
                      <a:r>
                        <a:rPr lang="tr-TR"/>
                        <a:t>Hasarın nedenini ve miktarını belirleyen bağımsız uzman</a:t>
                      </a:r>
                    </a:p>
                  </a:txBody>
                  <a:tcPr anchor="ctr">
                    <a:lnL>
                      <a:noFill/>
                    </a:lnL>
                    <a:lnR>
                      <a:noFill/>
                    </a:lnR>
                    <a:lnT>
                      <a:noFill/>
                    </a:lnT>
                    <a:lnB>
                      <a:noFill/>
                    </a:lnB>
                  </a:tcPr>
                </a:tc>
                <a:extLst>
                  <a:ext uri="{0D108BD9-81ED-4DB2-BD59-A6C34878D82A}">
                    <a16:rowId xmlns:a16="http://schemas.microsoft.com/office/drawing/2014/main" val="1056666349"/>
                  </a:ext>
                </a:extLst>
              </a:tr>
              <a:tr h="0">
                <a:tc>
                  <a:txBody>
                    <a:bodyPr/>
                    <a:lstStyle/>
                    <a:p>
                      <a:r>
                        <a:rPr lang="tr-TR"/>
                        <a:t>Sigorta Hakemi</a:t>
                      </a:r>
                    </a:p>
                  </a:txBody>
                  <a:tcPr anchor="ctr">
                    <a:lnL>
                      <a:noFill/>
                    </a:lnL>
                    <a:lnR>
                      <a:noFill/>
                    </a:lnR>
                    <a:lnT>
                      <a:noFill/>
                    </a:lnT>
                    <a:lnB>
                      <a:noFill/>
                    </a:lnB>
                  </a:tcPr>
                </a:tc>
                <a:tc>
                  <a:txBody>
                    <a:bodyPr/>
                    <a:lstStyle/>
                    <a:p>
                      <a:r>
                        <a:rPr lang="tr-TR"/>
                        <a:t>Sigorta uyuşmazlıklarını çözen kişi</a:t>
                      </a:r>
                    </a:p>
                  </a:txBody>
                  <a:tcPr anchor="ctr">
                    <a:lnL>
                      <a:noFill/>
                    </a:lnL>
                    <a:lnR>
                      <a:noFill/>
                    </a:lnR>
                    <a:lnT>
                      <a:noFill/>
                    </a:lnT>
                    <a:lnB>
                      <a:noFill/>
                    </a:lnB>
                  </a:tcPr>
                </a:tc>
                <a:extLst>
                  <a:ext uri="{0D108BD9-81ED-4DB2-BD59-A6C34878D82A}">
                    <a16:rowId xmlns:a16="http://schemas.microsoft.com/office/drawing/2014/main" val="2854655094"/>
                  </a:ext>
                </a:extLst>
              </a:tr>
              <a:tr h="0">
                <a:tc>
                  <a:txBody>
                    <a:bodyPr/>
                    <a:lstStyle/>
                    <a:p>
                      <a:r>
                        <a:rPr lang="tr-TR"/>
                        <a:t>Reasürans Şirketi</a:t>
                      </a:r>
                    </a:p>
                  </a:txBody>
                  <a:tcPr anchor="ctr">
                    <a:lnL>
                      <a:noFill/>
                    </a:lnL>
                    <a:lnR>
                      <a:noFill/>
                    </a:lnR>
                    <a:lnT>
                      <a:noFill/>
                    </a:lnT>
                    <a:lnB>
                      <a:noFill/>
                    </a:lnB>
                  </a:tcPr>
                </a:tc>
                <a:tc>
                  <a:txBody>
                    <a:bodyPr/>
                    <a:lstStyle/>
                    <a:p>
                      <a:r>
                        <a:rPr lang="tr-TR"/>
                        <a:t>Sigorta şirketlerinin risklerini sigortalayan şirket</a:t>
                      </a:r>
                    </a:p>
                  </a:txBody>
                  <a:tcPr anchor="ctr">
                    <a:lnL>
                      <a:noFill/>
                    </a:lnL>
                    <a:lnR>
                      <a:noFill/>
                    </a:lnR>
                    <a:lnT>
                      <a:noFill/>
                    </a:lnT>
                    <a:lnB>
                      <a:noFill/>
                    </a:lnB>
                  </a:tcPr>
                </a:tc>
                <a:extLst>
                  <a:ext uri="{0D108BD9-81ED-4DB2-BD59-A6C34878D82A}">
                    <a16:rowId xmlns:a16="http://schemas.microsoft.com/office/drawing/2014/main" val="876998120"/>
                  </a:ext>
                </a:extLst>
              </a:tr>
              <a:tr h="0">
                <a:tc>
                  <a:txBody>
                    <a:bodyPr/>
                    <a:lstStyle/>
                    <a:p>
                      <a:r>
                        <a:rPr lang="tr-TR"/>
                        <a:t>Destek Hizmeti Kuruluşu</a:t>
                      </a:r>
                    </a:p>
                  </a:txBody>
                  <a:tcPr anchor="ctr">
                    <a:lnL>
                      <a:noFill/>
                    </a:lnL>
                    <a:lnR>
                      <a:noFill/>
                    </a:lnR>
                    <a:lnT>
                      <a:noFill/>
                    </a:lnT>
                    <a:lnB>
                      <a:noFill/>
                    </a:lnB>
                  </a:tcPr>
                </a:tc>
                <a:tc>
                  <a:txBody>
                    <a:bodyPr/>
                    <a:lstStyle/>
                    <a:p>
                      <a:r>
                        <a:rPr lang="tr-TR" dirty="0"/>
                        <a:t>Sigorta kuruluşlarına yardımcı hizmet sunan kuruluş</a:t>
                      </a:r>
                    </a:p>
                  </a:txBody>
                  <a:tcPr anchor="ctr">
                    <a:lnL>
                      <a:noFill/>
                    </a:lnL>
                    <a:lnR>
                      <a:noFill/>
                    </a:lnR>
                    <a:lnT>
                      <a:noFill/>
                    </a:lnT>
                    <a:lnB>
                      <a:noFill/>
                    </a:lnB>
                  </a:tcPr>
                </a:tc>
                <a:extLst>
                  <a:ext uri="{0D108BD9-81ED-4DB2-BD59-A6C34878D82A}">
                    <a16:rowId xmlns:a16="http://schemas.microsoft.com/office/drawing/2014/main" val="4275230604"/>
                  </a:ext>
                </a:extLst>
              </a:tr>
            </a:tbl>
          </a:graphicData>
        </a:graphic>
      </p:graphicFrame>
      <p:sp>
        <p:nvSpPr>
          <p:cNvPr id="4" name="Veri Yer Tutucusu 3">
            <a:extLst>
              <a:ext uri="{FF2B5EF4-FFF2-40B4-BE49-F238E27FC236}">
                <a16:creationId xmlns:a16="http://schemas.microsoft.com/office/drawing/2014/main" id="{8F667C3B-4687-492E-80F4-2BE4609DF0AE}"/>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FD67C08F-083B-42EE-B0F9-12D2C9722E37}"/>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D50DE31E-0909-4721-B1A8-F5E9C41D2C4A}"/>
              </a:ext>
            </a:extLst>
          </p:cNvPr>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1722191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2AC4610-C018-DEF8-B0E1-91A61AAB7D2E}"/>
              </a:ext>
            </a:extLst>
          </p:cNvPr>
          <p:cNvSpPr>
            <a:spLocks noGrp="1"/>
          </p:cNvSpPr>
          <p:nvPr>
            <p:ph idx="1"/>
          </p:nvPr>
        </p:nvSpPr>
        <p:spPr/>
        <p:txBody>
          <a:bodyPr/>
          <a:lstStyle/>
          <a:p>
            <a:r>
              <a:rPr lang="tr-TR" dirty="0"/>
              <a:t>5684 sayılı Sigortacılık Kanunu</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28317258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91</TotalTime>
  <Words>446</Words>
  <Application>Microsoft Office PowerPoint</Application>
  <PresentationFormat>Geniş ekran</PresentationFormat>
  <Paragraphs>61</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10</vt:i4>
      </vt:variant>
    </vt:vector>
  </HeadingPairs>
  <TitlesOfParts>
    <vt:vector size="17" baseType="lpstr">
      <vt:lpstr>Aptos</vt:lpstr>
      <vt:lpstr>Aptos Display</vt:lpstr>
      <vt:lpstr>Arial</vt:lpstr>
      <vt:lpstr>inherit</vt:lpstr>
      <vt:lpstr>Times New Roman</vt:lpstr>
      <vt:lpstr>Office Teması</vt:lpstr>
      <vt:lpstr>Özel Tasarım</vt:lpstr>
      <vt:lpstr>BANKA VE SİGORTA HUKUKU</vt:lpstr>
      <vt:lpstr>Sigorta Hukuku</vt:lpstr>
      <vt:lpstr>PowerPoint Sunusu</vt:lpstr>
      <vt:lpstr>Tanımlar</vt:lpstr>
      <vt:lpstr>PowerPoint Sunusu</vt:lpstr>
      <vt:lpstr>PowerPoint Sunusu</vt:lpstr>
      <vt:lpstr>PowerPoint Sunusu</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BANKA VE SİGORTA HUKUKU</dc:title>
  <dc:creator>EÖ</dc:creator>
  <cp:lastModifiedBy>EDIBE YIGIT</cp:lastModifiedBy>
  <cp:revision>12</cp:revision>
  <dcterms:created xsi:type="dcterms:W3CDTF">2026-04-02T07:47:59Z</dcterms:created>
  <dcterms:modified xsi:type="dcterms:W3CDTF">2026-07-02T10:41:31Z</dcterms:modified>
</cp:coreProperties>
</file>