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74FE63E5-1DFA-485B-B584-E53EEBAAC277}"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3697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53544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8790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49614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9274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59613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0BA856E-5058-478C-8963-AE8C07AEAC89}" type="datetimeFigureOut">
              <a:rPr lang="tr-TR" smtClean="0"/>
              <a:t>5.05.2026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4FE63E5-1DFA-485B-B584-E53EEBAAC277}"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27985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0BA856E-5058-478C-8963-AE8C07AEAC89}" type="datetimeFigureOut">
              <a:rPr lang="tr-TR" smtClean="0"/>
              <a:t>5.05.2026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4FE63E5-1DFA-485B-B584-E53EEBAAC277}"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76360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BA856E-5058-478C-8963-AE8C07AEAC89}" type="datetimeFigureOut">
              <a:rPr lang="tr-TR" smtClean="0"/>
              <a:t>5.05.2026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4FE63E5-1DFA-485B-B584-E53EEBAAC277}" type="slidenum">
              <a:rPr lang="tr-TR" smtClean="0"/>
              <a:t>‹#›</a:t>
            </a:fld>
            <a:endParaRPr lang="tr-TR"/>
          </a:p>
        </p:txBody>
      </p:sp>
    </p:spTree>
    <p:extLst>
      <p:ext uri="{BB962C8B-B14F-4D97-AF65-F5344CB8AC3E}">
        <p14:creationId xmlns:p14="http://schemas.microsoft.com/office/powerpoint/2010/main" val="2717784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23324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65355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0BA856E-5058-478C-8963-AE8C07AEAC89}" type="datetimeFigureOut">
              <a:rPr lang="tr-TR" smtClean="0"/>
              <a:t>5.05.2026</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4FE63E5-1DFA-485B-B584-E53EEBAAC277}"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4347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DED151-54A5-F2CD-A420-F2589A933870}"/>
              </a:ext>
            </a:extLst>
          </p:cNvPr>
          <p:cNvSpPr>
            <a:spLocks noGrp="1"/>
          </p:cNvSpPr>
          <p:nvPr>
            <p:ph type="ctrTitle"/>
          </p:nvPr>
        </p:nvSpPr>
        <p:spPr>
          <a:xfrm>
            <a:off x="634180" y="1248696"/>
            <a:ext cx="10923639" cy="2180303"/>
          </a:xfrm>
        </p:spPr>
        <p:txBody>
          <a:bodyPr>
            <a:normAutofit fontScale="90000"/>
          </a:bodyPr>
          <a:lstStyle/>
          <a:p>
            <a:pPr algn="ctr"/>
            <a:r>
              <a:rPr lang="tr-TR" dirty="0"/>
              <a:t>T.C. </a:t>
            </a:r>
            <a:br>
              <a:rPr lang="tr-TR" dirty="0"/>
            </a:br>
            <a:r>
              <a:rPr lang="tr-TR" dirty="0"/>
              <a:t>KASTAMONU ÜNİVERSİTESİ</a:t>
            </a:r>
            <a:br>
              <a:rPr lang="tr-TR" dirty="0"/>
            </a:br>
            <a:r>
              <a:rPr lang="tr-TR" dirty="0"/>
              <a:t>TURİZM FAKÜLTESİ</a:t>
            </a:r>
          </a:p>
        </p:txBody>
      </p:sp>
      <p:sp>
        <p:nvSpPr>
          <p:cNvPr id="3" name="Alt Başlık 2">
            <a:extLst>
              <a:ext uri="{FF2B5EF4-FFF2-40B4-BE49-F238E27FC236}">
                <a16:creationId xmlns:a16="http://schemas.microsoft.com/office/drawing/2014/main" id="{33865A34-AF2B-F547-72AE-2A02686BECD5}"/>
              </a:ext>
            </a:extLst>
          </p:cNvPr>
          <p:cNvSpPr>
            <a:spLocks noGrp="1"/>
          </p:cNvSpPr>
          <p:nvPr>
            <p:ph type="subTitle" idx="1"/>
          </p:nvPr>
        </p:nvSpPr>
        <p:spPr>
          <a:xfrm>
            <a:off x="1777464" y="4052313"/>
            <a:ext cx="8637072" cy="977621"/>
          </a:xfrm>
        </p:spPr>
        <p:txBody>
          <a:bodyPr/>
          <a:lstStyle/>
          <a:p>
            <a:pPr algn="ctr"/>
            <a:r>
              <a:rPr lang="tr-TR" dirty="0"/>
              <a:t>GASTRONOMİ VE MUTFAK SANATLARI BÖLÜMÜ</a:t>
            </a:r>
          </a:p>
          <a:p>
            <a:pPr algn="ctr"/>
            <a:r>
              <a:rPr lang="tr-TR" dirty="0"/>
              <a:t>SATIN ALMA VE ÜRÜN BELİRLEME DERSİ</a:t>
            </a:r>
          </a:p>
        </p:txBody>
      </p:sp>
    </p:spTree>
    <p:extLst>
      <p:ext uri="{BB962C8B-B14F-4D97-AF65-F5344CB8AC3E}">
        <p14:creationId xmlns:p14="http://schemas.microsoft.com/office/powerpoint/2010/main" val="3710230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A0A82E-6D98-A61F-4769-5602BD05AFC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02E2C1C-ABCF-7042-03FC-EA908D01D37F}"/>
              </a:ext>
            </a:extLst>
          </p:cNvPr>
          <p:cNvSpPr>
            <a:spLocks noGrp="1"/>
          </p:cNvSpPr>
          <p:nvPr>
            <p:ph idx="1"/>
          </p:nvPr>
        </p:nvSpPr>
        <p:spPr/>
        <p:txBody>
          <a:bodyPr/>
          <a:lstStyle/>
          <a:p>
            <a:r>
              <a:rPr lang="tr-TR" b="1" dirty="0"/>
              <a:t>YEŞİL TEDARİK ZİNCİRİ YÖNETİMİ</a:t>
            </a:r>
          </a:p>
          <a:p>
            <a:r>
              <a:rPr lang="tr-TR" dirty="0"/>
              <a:t>Yeşil tedarik zinciri yönetimi, tasarım vb. faaliyetlerden kaynaklanan her türlü çevresel zararları ortadan kaldırarak, çevresel verimliliği artıran, işletmelerin karlılık ve satış hedeflerini mümkün kılan bir yönetim anlayışı olarak tanımlanmaktadır.</a:t>
            </a:r>
          </a:p>
        </p:txBody>
      </p:sp>
    </p:spTree>
    <p:extLst>
      <p:ext uri="{BB962C8B-B14F-4D97-AF65-F5344CB8AC3E}">
        <p14:creationId xmlns:p14="http://schemas.microsoft.com/office/powerpoint/2010/main" val="3717451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F59CD3-0186-5EA9-A8B7-2556C79BE34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703B182-419C-ACF4-E803-A739D3D2FE9A}"/>
              </a:ext>
            </a:extLst>
          </p:cNvPr>
          <p:cNvSpPr>
            <a:spLocks noGrp="1"/>
          </p:cNvSpPr>
          <p:nvPr>
            <p:ph idx="1"/>
          </p:nvPr>
        </p:nvSpPr>
        <p:spPr/>
        <p:txBody>
          <a:bodyPr/>
          <a:lstStyle/>
          <a:p>
            <a:r>
              <a:rPr lang="tr-TR" dirty="0"/>
              <a:t>Yeşil Tedarik Zinciri Yönetim Faaliyetleri</a:t>
            </a:r>
          </a:p>
          <a:p>
            <a:pPr lvl="1"/>
            <a:r>
              <a:rPr lang="tr-TR" i="1" dirty="0"/>
              <a:t>Yeşil satın alma</a:t>
            </a:r>
          </a:p>
          <a:p>
            <a:pPr lvl="1"/>
            <a:r>
              <a:rPr lang="tr-TR" i="1" dirty="0"/>
              <a:t>Yeşil üretim</a:t>
            </a:r>
          </a:p>
          <a:p>
            <a:pPr lvl="1"/>
            <a:r>
              <a:rPr lang="tr-TR" i="1" dirty="0"/>
              <a:t>Yeşil dağıtım</a:t>
            </a:r>
          </a:p>
          <a:p>
            <a:pPr lvl="1"/>
            <a:r>
              <a:rPr lang="tr-TR" i="1" dirty="0"/>
              <a:t>Yeşil paketleme</a:t>
            </a:r>
          </a:p>
          <a:p>
            <a:pPr lvl="1"/>
            <a:r>
              <a:rPr lang="tr-TR" i="1" dirty="0"/>
              <a:t>Tersine lojistik</a:t>
            </a:r>
            <a:endParaRPr lang="tr-TR" dirty="0"/>
          </a:p>
        </p:txBody>
      </p:sp>
    </p:spTree>
    <p:extLst>
      <p:ext uri="{BB962C8B-B14F-4D97-AF65-F5344CB8AC3E}">
        <p14:creationId xmlns:p14="http://schemas.microsoft.com/office/powerpoint/2010/main" val="2079084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946B27-9A63-184A-6C79-FB61A22D7D1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C602AA4-14A8-D3DD-D9E6-C1C2D56AD585}"/>
              </a:ext>
            </a:extLst>
          </p:cNvPr>
          <p:cNvSpPr>
            <a:spLocks noGrp="1"/>
          </p:cNvSpPr>
          <p:nvPr>
            <p:ph idx="1"/>
          </p:nvPr>
        </p:nvSpPr>
        <p:spPr/>
        <p:txBody>
          <a:bodyPr/>
          <a:lstStyle/>
          <a:p>
            <a:r>
              <a:rPr lang="tr-TR" b="1" dirty="0"/>
              <a:t>Yalın Tedarik Zinciri Yönetimi</a:t>
            </a:r>
          </a:p>
          <a:p>
            <a:r>
              <a:rPr lang="tr-TR" dirty="0"/>
              <a:t>Yalın tedarik zinciri ile mühendisler ürün kataloglarını erkenden tanımlayabilir, tasarım ile ilgili optimum ihtiyaçlarını belirleyebilir, tedarikçiler proje hakkında daha erken bilgi edinebilir ve bu sayede kendi tedarik zincirlerini daha iyi yönetebilirler.</a:t>
            </a:r>
          </a:p>
        </p:txBody>
      </p:sp>
    </p:spTree>
    <p:extLst>
      <p:ext uri="{BB962C8B-B14F-4D97-AF65-F5344CB8AC3E}">
        <p14:creationId xmlns:p14="http://schemas.microsoft.com/office/powerpoint/2010/main" val="854089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57046C-7EF8-C357-B45A-EC43D634219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C43B03B-DCC2-28B3-E7B2-8A09243BEB62}"/>
              </a:ext>
            </a:extLst>
          </p:cNvPr>
          <p:cNvSpPr>
            <a:spLocks noGrp="1"/>
          </p:cNvSpPr>
          <p:nvPr>
            <p:ph idx="1"/>
          </p:nvPr>
        </p:nvSpPr>
        <p:spPr/>
        <p:txBody>
          <a:bodyPr>
            <a:normAutofit fontScale="92500" lnSpcReduction="20000"/>
          </a:bodyPr>
          <a:lstStyle/>
          <a:p>
            <a:r>
              <a:rPr lang="tr-TR" dirty="0"/>
              <a:t>İsrafın nedenlerini aşağıdaki gibi sınıflandırmak mümkündür;</a:t>
            </a:r>
          </a:p>
          <a:p>
            <a:r>
              <a:rPr lang="tr-TR" dirty="0"/>
              <a:t>Çalışma metotlarının yetersiz olması,</a:t>
            </a:r>
          </a:p>
          <a:p>
            <a:r>
              <a:rPr lang="tr-TR" dirty="0"/>
              <a:t>Hazırlık zamanlarının uzun olması,</a:t>
            </a:r>
          </a:p>
          <a:p>
            <a:r>
              <a:rPr lang="tr-TR" dirty="0"/>
              <a:t>Proseslerin yetersiz olması,</a:t>
            </a:r>
          </a:p>
          <a:p>
            <a:r>
              <a:rPr lang="tr-TR" dirty="0"/>
              <a:t>Bakım ve onarımın yetersiz olması,</a:t>
            </a:r>
          </a:p>
          <a:p>
            <a:r>
              <a:rPr lang="tr-TR" dirty="0"/>
              <a:t>Eğitimin yetersiz olması,</a:t>
            </a:r>
          </a:p>
          <a:p>
            <a:r>
              <a:rPr lang="tr-TR" dirty="0"/>
              <a:t>Mesafelerin fazla olması,</a:t>
            </a:r>
          </a:p>
          <a:p>
            <a:r>
              <a:rPr lang="tr-TR" dirty="0"/>
              <a:t>Yönetim eksiklikleri.</a:t>
            </a:r>
          </a:p>
        </p:txBody>
      </p:sp>
    </p:spTree>
    <p:extLst>
      <p:ext uri="{BB962C8B-B14F-4D97-AF65-F5344CB8AC3E}">
        <p14:creationId xmlns:p14="http://schemas.microsoft.com/office/powerpoint/2010/main" val="2464914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1EF541-3050-A86E-DBFB-64E826C22CE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71F3411-CD02-C1AB-B037-2488C487DAAB}"/>
              </a:ext>
            </a:extLst>
          </p:cNvPr>
          <p:cNvSpPr>
            <a:spLocks noGrp="1"/>
          </p:cNvSpPr>
          <p:nvPr>
            <p:ph idx="1"/>
          </p:nvPr>
        </p:nvSpPr>
        <p:spPr/>
        <p:txBody>
          <a:bodyPr>
            <a:normAutofit/>
          </a:bodyPr>
          <a:lstStyle/>
          <a:p>
            <a:r>
              <a:rPr lang="tr-TR" b="1" dirty="0"/>
              <a:t>TERSİNE TEDARİK ZİNCİRİ YÖNETİMİ</a:t>
            </a:r>
          </a:p>
          <a:p>
            <a:r>
              <a:rPr lang="tr-TR" dirty="0"/>
              <a:t>Tersine tedarik zinciri yönetimi, hammadde ve yarı mamul stoklarının, bitmiş malların ve ilgili bilgilerin tüketim noktasından çıkış noktasına kadar, yeniden elde etme veya değer yaratma amacıyla; verimli, uygun maliyetli akışını planlama, uygulama ve kontrol etme sürecidir. </a:t>
            </a:r>
          </a:p>
        </p:txBody>
      </p:sp>
    </p:spTree>
    <p:extLst>
      <p:ext uri="{BB962C8B-B14F-4D97-AF65-F5344CB8AC3E}">
        <p14:creationId xmlns:p14="http://schemas.microsoft.com/office/powerpoint/2010/main" val="391328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C75710-511F-FB43-7F96-553DF3F4D85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4CC4F01-EC67-D901-F483-6456F2EFD8FC}"/>
              </a:ext>
            </a:extLst>
          </p:cNvPr>
          <p:cNvSpPr>
            <a:spLocks noGrp="1"/>
          </p:cNvSpPr>
          <p:nvPr>
            <p:ph idx="1"/>
          </p:nvPr>
        </p:nvSpPr>
        <p:spPr/>
        <p:txBody>
          <a:bodyPr/>
          <a:lstStyle/>
          <a:p>
            <a:r>
              <a:rPr lang="tr-TR" b="1" dirty="0"/>
              <a:t>Tersine Tedarik Zinciri Faaliyetleri</a:t>
            </a:r>
          </a:p>
          <a:p>
            <a:r>
              <a:rPr lang="tr-TR" dirty="0"/>
              <a:t>Tersine tedarik zinciri faaliyetlerini aşağıdaki gibi özetlemek mümkündür:</a:t>
            </a:r>
          </a:p>
          <a:p>
            <a:pPr lvl="1"/>
            <a:r>
              <a:rPr lang="tr-TR" i="1" dirty="0"/>
              <a:t>1. Doğrudan Yeniden Kullanım</a:t>
            </a:r>
          </a:p>
          <a:p>
            <a:pPr lvl="1"/>
            <a:r>
              <a:rPr lang="tr-TR" i="1" dirty="0"/>
              <a:t>2. Tamir</a:t>
            </a:r>
          </a:p>
          <a:p>
            <a:pPr lvl="1"/>
            <a:r>
              <a:rPr lang="tr-TR" i="1" dirty="0"/>
              <a:t>3. Yenileme</a:t>
            </a:r>
          </a:p>
          <a:p>
            <a:pPr lvl="1"/>
            <a:r>
              <a:rPr lang="tr-TR" i="1" dirty="0"/>
              <a:t>4. Geri dönüşüm</a:t>
            </a:r>
          </a:p>
          <a:p>
            <a:pPr lvl="1"/>
            <a:r>
              <a:rPr lang="tr-TR" i="1" dirty="0"/>
              <a:t>5. Ürünün Kısmi Kullanımı</a:t>
            </a:r>
          </a:p>
          <a:p>
            <a:pPr lvl="1"/>
            <a:r>
              <a:rPr lang="tr-TR" i="1" dirty="0"/>
              <a:t>6. Yakma ve Gömme</a:t>
            </a:r>
          </a:p>
        </p:txBody>
      </p:sp>
    </p:spTree>
    <p:extLst>
      <p:ext uri="{BB962C8B-B14F-4D97-AF65-F5344CB8AC3E}">
        <p14:creationId xmlns:p14="http://schemas.microsoft.com/office/powerpoint/2010/main" val="1830402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B34DA7-DF74-5273-1C5F-576D4C02D24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727825D-FDBC-8617-CD10-DD73956A99D1}"/>
              </a:ext>
            </a:extLst>
          </p:cNvPr>
          <p:cNvSpPr>
            <a:spLocks noGrp="1"/>
          </p:cNvSpPr>
          <p:nvPr>
            <p:ph idx="1"/>
          </p:nvPr>
        </p:nvSpPr>
        <p:spPr/>
        <p:txBody>
          <a:bodyPr/>
          <a:lstStyle/>
          <a:p>
            <a:r>
              <a:rPr lang="tr-TR" b="1" dirty="0"/>
              <a:t>Tersine Lojistik Faaliyetlerinin Uygulanma Nedenleri</a:t>
            </a:r>
          </a:p>
          <a:p>
            <a:r>
              <a:rPr lang="tr-TR" dirty="0"/>
              <a:t>İşletmeler hem kendi paydaşları ile hem de çevreleriyle etkileşim içerisindedirler. Üretim faaliyetlerin sonuçlardan sorumludurlar. Bu sorumluluk hem sosyal hem de yasal yaptırımlarla pekiştirilmektedir.</a:t>
            </a:r>
          </a:p>
          <a:p>
            <a:r>
              <a:rPr lang="tr-TR" dirty="0"/>
              <a:t>Tersine lojistik faaliyetlerinin uygulanma nedenlerini alıcı yönlü ve üretici yönlü olmak üzere iki farklı bakış açısıyla değerlendirmek mümkündür.</a:t>
            </a:r>
          </a:p>
        </p:txBody>
      </p:sp>
    </p:spTree>
    <p:extLst>
      <p:ext uri="{BB962C8B-B14F-4D97-AF65-F5344CB8AC3E}">
        <p14:creationId xmlns:p14="http://schemas.microsoft.com/office/powerpoint/2010/main" val="2094034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8EB543-8B10-D157-70DB-AA796CED7F0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DE38377-45D1-CCDC-DA3B-71B680252560}"/>
              </a:ext>
            </a:extLst>
          </p:cNvPr>
          <p:cNvSpPr>
            <a:spLocks noGrp="1"/>
          </p:cNvSpPr>
          <p:nvPr>
            <p:ph idx="1"/>
          </p:nvPr>
        </p:nvSpPr>
        <p:spPr/>
        <p:txBody>
          <a:bodyPr>
            <a:normAutofit/>
          </a:bodyPr>
          <a:lstStyle/>
          <a:p>
            <a:r>
              <a:rPr lang="tr-TR" b="1" dirty="0"/>
              <a:t>DİJİTAL TEDARİK ZİNCİRİ YÖNETİMİ</a:t>
            </a:r>
          </a:p>
          <a:p>
            <a:r>
              <a:rPr lang="tr-TR" dirty="0"/>
              <a:t>Endüstri 4.0 ile birlikte hızla dijitalleşmeye başlayan tedarik zinciri yönetim süreçlerinde çok daha hızlı ve etkin kararlar almak ve uygulamak mümkündür. Dijital tedarik zinciri, tedarikçi, üretici, müşteri arasındaki iş birliğini ve otomasyonu, siparişin en başından ürünün hayat seyrinin sonuna kadar tüm aşamaların en iyi şekilde organize edilmesini kolaylaştırır. Satın alma, talep, planlama, satış </a:t>
            </a:r>
            <a:r>
              <a:rPr lang="tr-TR"/>
              <a:t>ve faturalandırmaya kadar </a:t>
            </a:r>
            <a:r>
              <a:rPr lang="tr-TR" dirty="0"/>
              <a:t>tüm aşamaların entegrasyonu daha etkin bir şekilde sağlanır.</a:t>
            </a:r>
          </a:p>
        </p:txBody>
      </p:sp>
    </p:spTree>
    <p:extLst>
      <p:ext uri="{BB962C8B-B14F-4D97-AF65-F5344CB8AC3E}">
        <p14:creationId xmlns:p14="http://schemas.microsoft.com/office/powerpoint/2010/main" val="602631216"/>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10</TotalTime>
  <Words>364</Words>
  <Application>Microsoft Office PowerPoint</Application>
  <PresentationFormat>Geniş ekran</PresentationFormat>
  <Paragraphs>36</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Galeri</vt:lpstr>
      <vt:lpstr>T.C.  KASTAMONU ÜNİVERSİTESİ TURİZM FAKÜLTESİ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PC</dc:creator>
  <cp:lastModifiedBy>PC</cp:lastModifiedBy>
  <cp:revision>6</cp:revision>
  <dcterms:created xsi:type="dcterms:W3CDTF">2026-05-05T19:00:29Z</dcterms:created>
  <dcterms:modified xsi:type="dcterms:W3CDTF">2026-05-05T20:17:12Z</dcterms:modified>
</cp:coreProperties>
</file>