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246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3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41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48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3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38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87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19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83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76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51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D9637-3BAE-4564-BEFE-DD7781EC5CA4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D4347-4594-47CB-B3DF-F4CCE62657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85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07397" y="1700861"/>
            <a:ext cx="10663036" cy="2387600"/>
          </a:xfrm>
        </p:spPr>
        <p:txBody>
          <a:bodyPr/>
          <a:lstStyle/>
          <a:p>
            <a:r>
              <a:rPr lang="tr-TR" b="1" dirty="0" smtClean="0"/>
              <a:t>YENİDOĞAN TARAMALARI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498979" y="4476138"/>
            <a:ext cx="4469363" cy="165576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3821170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4853" y="0"/>
            <a:ext cx="1051560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/>
              <a:t>Gelişimsel Kalça </a:t>
            </a:r>
            <a:r>
              <a:rPr lang="tr-TR" dirty="0" err="1"/>
              <a:t>Displazisi</a:t>
            </a:r>
            <a:r>
              <a:rPr lang="tr-TR" dirty="0"/>
              <a:t> </a:t>
            </a:r>
            <a:r>
              <a:rPr lang="tr-TR" dirty="0" smtClean="0"/>
              <a:t>Tarama </a:t>
            </a:r>
            <a:r>
              <a:rPr lang="tr-TR" dirty="0"/>
              <a:t>Programı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976" y="1325563"/>
            <a:ext cx="11905861" cy="50180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600" dirty="0" smtClean="0"/>
              <a:t>GKD, </a:t>
            </a:r>
            <a:r>
              <a:rPr lang="tr-TR" sz="2600" dirty="0"/>
              <a:t>doğumsal olan veya </a:t>
            </a:r>
            <a:r>
              <a:rPr lang="tr-TR" sz="2600" dirty="0" smtClean="0"/>
              <a:t>doğum sonrası </a:t>
            </a:r>
            <a:r>
              <a:rPr lang="tr-TR" sz="2600" dirty="0"/>
              <a:t>donemde </a:t>
            </a:r>
            <a:r>
              <a:rPr lang="tr-TR" sz="2600" dirty="0" smtClean="0"/>
              <a:t>gelişebilir.</a:t>
            </a:r>
          </a:p>
          <a:p>
            <a:pPr algn="just"/>
            <a:r>
              <a:rPr lang="tr-TR" sz="2600" dirty="0" err="1" smtClean="0"/>
              <a:t>Femur</a:t>
            </a:r>
            <a:r>
              <a:rPr lang="tr-TR" sz="2600" dirty="0" smtClean="0"/>
              <a:t> </a:t>
            </a:r>
            <a:r>
              <a:rPr lang="tr-TR" sz="2600" dirty="0"/>
              <a:t>başı ile </a:t>
            </a:r>
            <a:r>
              <a:rPr lang="tr-TR" sz="2600" dirty="0" err="1" smtClean="0"/>
              <a:t>asetabulum</a:t>
            </a:r>
            <a:r>
              <a:rPr lang="tr-TR" sz="2600" dirty="0"/>
              <a:t> </a:t>
            </a:r>
            <a:r>
              <a:rPr lang="tr-TR" sz="2600" dirty="0" smtClean="0"/>
              <a:t>arasındaki </a:t>
            </a:r>
            <a:r>
              <a:rPr lang="tr-TR" sz="2600" dirty="0"/>
              <a:t>normal anatomik ilişkinin </a:t>
            </a:r>
            <a:r>
              <a:rPr lang="tr-TR" sz="2600" dirty="0" smtClean="0"/>
              <a:t>bozulması. </a:t>
            </a:r>
            <a:r>
              <a:rPr lang="tr-TR" sz="2600" dirty="0" err="1" smtClean="0"/>
              <a:t>GKD’de</a:t>
            </a:r>
            <a:r>
              <a:rPr lang="tr-TR" sz="2600" dirty="0" smtClean="0"/>
              <a:t> </a:t>
            </a:r>
            <a:r>
              <a:rPr lang="tr-TR" sz="2600" dirty="0" err="1"/>
              <a:t>kalca</a:t>
            </a:r>
            <a:r>
              <a:rPr lang="tr-TR" sz="2600" dirty="0"/>
              <a:t> ekleminin </a:t>
            </a:r>
            <a:r>
              <a:rPr lang="tr-TR" sz="2600" dirty="0" err="1"/>
              <a:t>displazisi</a:t>
            </a:r>
            <a:r>
              <a:rPr lang="tr-TR" sz="2600" dirty="0"/>
              <a:t>, </a:t>
            </a:r>
            <a:r>
              <a:rPr lang="tr-TR" sz="2600" dirty="0" err="1"/>
              <a:t>subluksasyonu</a:t>
            </a:r>
            <a:r>
              <a:rPr lang="tr-TR" sz="2600" dirty="0"/>
              <a:t> (kısmi </a:t>
            </a:r>
            <a:r>
              <a:rPr lang="tr-TR" sz="2600" dirty="0" err="1" smtClean="0"/>
              <a:t>cıkık</a:t>
            </a:r>
            <a:r>
              <a:rPr lang="tr-TR" sz="2600" dirty="0" smtClean="0"/>
              <a:t>) ve </a:t>
            </a:r>
            <a:r>
              <a:rPr lang="tr-TR" sz="2600" dirty="0"/>
              <a:t>tam </a:t>
            </a:r>
            <a:r>
              <a:rPr lang="tr-TR" sz="2600" dirty="0" smtClean="0"/>
              <a:t>çıkık görülebilir.</a:t>
            </a:r>
          </a:p>
          <a:p>
            <a:pPr algn="just"/>
            <a:r>
              <a:rPr lang="tr-TR" sz="2600" dirty="0" err="1" smtClean="0"/>
              <a:t>Ulkemizdeki</a:t>
            </a:r>
            <a:r>
              <a:rPr lang="tr-TR" sz="2600" dirty="0" smtClean="0"/>
              <a:t> </a:t>
            </a:r>
            <a:r>
              <a:rPr lang="tr-TR" sz="2600" dirty="0" err="1"/>
              <a:t>gorulme</a:t>
            </a:r>
            <a:r>
              <a:rPr lang="tr-TR" sz="2600" dirty="0"/>
              <a:t> </a:t>
            </a:r>
            <a:r>
              <a:rPr lang="tr-TR" sz="2600" dirty="0" smtClean="0"/>
              <a:t>sıklığının yaklaşık </a:t>
            </a:r>
            <a:r>
              <a:rPr lang="tr-TR" sz="2600" dirty="0"/>
              <a:t>1000’de </a:t>
            </a:r>
            <a:r>
              <a:rPr lang="tr-TR" sz="2600" dirty="0" smtClean="0"/>
              <a:t>5-10 arasında. </a:t>
            </a:r>
          </a:p>
          <a:p>
            <a:pPr algn="just"/>
            <a:r>
              <a:rPr lang="tr-TR" sz="2600" dirty="0" smtClean="0"/>
              <a:t>Birinci derece akrabada </a:t>
            </a:r>
            <a:r>
              <a:rPr lang="tr-TR" sz="2600" dirty="0">
                <a:solidFill>
                  <a:srgbClr val="FF0000"/>
                </a:solidFill>
              </a:rPr>
              <a:t>GKD olması (pozitif aile </a:t>
            </a:r>
            <a:r>
              <a:rPr lang="tr-TR" sz="2600" dirty="0" err="1">
                <a:solidFill>
                  <a:srgbClr val="FF0000"/>
                </a:solidFill>
              </a:rPr>
              <a:t>oykusu</a:t>
            </a:r>
            <a:r>
              <a:rPr lang="tr-TR" sz="2600" dirty="0">
                <a:solidFill>
                  <a:srgbClr val="FF0000"/>
                </a:solidFill>
              </a:rPr>
              <a:t>), </a:t>
            </a:r>
            <a:r>
              <a:rPr lang="tr-TR" sz="2600" dirty="0" smtClean="0">
                <a:solidFill>
                  <a:srgbClr val="FF0000"/>
                </a:solidFill>
              </a:rPr>
              <a:t>IU </a:t>
            </a:r>
            <a:r>
              <a:rPr lang="tr-TR" sz="2600" dirty="0">
                <a:solidFill>
                  <a:srgbClr val="FF0000"/>
                </a:solidFill>
              </a:rPr>
              <a:t>makat </a:t>
            </a:r>
            <a:r>
              <a:rPr lang="tr-TR" sz="2600" dirty="0" smtClean="0">
                <a:solidFill>
                  <a:srgbClr val="FF0000"/>
                </a:solidFill>
              </a:rPr>
              <a:t>pozisyonu ve kız bebek </a:t>
            </a:r>
            <a:r>
              <a:rPr lang="tr-TR" sz="2600" dirty="0">
                <a:solidFill>
                  <a:srgbClr val="FF0000"/>
                </a:solidFill>
              </a:rPr>
              <a:t>ana risk </a:t>
            </a:r>
            <a:r>
              <a:rPr lang="tr-TR" sz="2600" dirty="0" smtClean="0">
                <a:solidFill>
                  <a:srgbClr val="FF0000"/>
                </a:solidFill>
              </a:rPr>
              <a:t>faktörleridir.</a:t>
            </a:r>
            <a:r>
              <a:rPr lang="tr-TR" sz="2600" dirty="0">
                <a:solidFill>
                  <a:srgbClr val="FF0000"/>
                </a:solidFill>
              </a:rPr>
              <a:t> </a:t>
            </a:r>
            <a:r>
              <a:rPr lang="tr-TR" sz="2600" dirty="0" err="1" smtClean="0">
                <a:solidFill>
                  <a:srgbClr val="FF0000"/>
                </a:solidFill>
              </a:rPr>
              <a:t>Oligohidroamniyoz</a:t>
            </a:r>
            <a:r>
              <a:rPr lang="tr-TR" sz="2600" dirty="0" smtClean="0">
                <a:solidFill>
                  <a:srgbClr val="FF0000"/>
                </a:solidFill>
              </a:rPr>
              <a:t> </a:t>
            </a:r>
            <a:r>
              <a:rPr lang="tr-TR" sz="2600" dirty="0" err="1">
                <a:solidFill>
                  <a:srgbClr val="FF0000"/>
                </a:solidFill>
              </a:rPr>
              <a:t>oykusunun</a:t>
            </a:r>
            <a:r>
              <a:rPr lang="tr-TR" sz="2600" dirty="0">
                <a:solidFill>
                  <a:srgbClr val="FF0000"/>
                </a:solidFill>
              </a:rPr>
              <a:t> olması, sıkı kundaklama, </a:t>
            </a:r>
            <a:r>
              <a:rPr lang="tr-TR" sz="2600" dirty="0" err="1" smtClean="0">
                <a:solidFill>
                  <a:srgbClr val="FF0000"/>
                </a:solidFill>
              </a:rPr>
              <a:t>konjenital</a:t>
            </a:r>
            <a:r>
              <a:rPr lang="tr-TR" sz="2600" dirty="0">
                <a:solidFill>
                  <a:srgbClr val="FF0000"/>
                </a:solidFill>
              </a:rPr>
              <a:t> </a:t>
            </a:r>
            <a:r>
              <a:rPr lang="tr-TR" sz="2600" dirty="0" smtClean="0">
                <a:solidFill>
                  <a:srgbClr val="FF0000"/>
                </a:solidFill>
              </a:rPr>
              <a:t>ayak </a:t>
            </a:r>
            <a:r>
              <a:rPr lang="tr-TR" sz="2600" dirty="0" err="1">
                <a:solidFill>
                  <a:srgbClr val="FF0000"/>
                </a:solidFill>
              </a:rPr>
              <a:t>deformiteleri</a:t>
            </a:r>
            <a:r>
              <a:rPr lang="tr-TR" sz="2600" dirty="0">
                <a:solidFill>
                  <a:srgbClr val="FF0000"/>
                </a:solidFill>
              </a:rPr>
              <a:t> (</a:t>
            </a:r>
            <a:r>
              <a:rPr lang="tr-TR" sz="2600" dirty="0" err="1">
                <a:solidFill>
                  <a:srgbClr val="FF0000"/>
                </a:solidFill>
              </a:rPr>
              <a:t>ice</a:t>
            </a:r>
            <a:r>
              <a:rPr lang="tr-TR" sz="2600" dirty="0">
                <a:solidFill>
                  <a:srgbClr val="FF0000"/>
                </a:solidFill>
              </a:rPr>
              <a:t>, dışa, yukarı donukluk), ilk </a:t>
            </a:r>
            <a:r>
              <a:rPr lang="tr-TR" sz="2600" dirty="0" smtClean="0">
                <a:solidFill>
                  <a:srgbClr val="FF0000"/>
                </a:solidFill>
              </a:rPr>
              <a:t>çocuk olma</a:t>
            </a:r>
            <a:r>
              <a:rPr lang="tr-TR" sz="2600" dirty="0">
                <a:solidFill>
                  <a:srgbClr val="FF0000"/>
                </a:solidFill>
              </a:rPr>
              <a:t>, makat geliş ve </a:t>
            </a:r>
            <a:r>
              <a:rPr lang="tr-TR" sz="2600" dirty="0" err="1">
                <a:solidFill>
                  <a:srgbClr val="FF0000"/>
                </a:solidFill>
              </a:rPr>
              <a:t>tortikolis</a:t>
            </a:r>
            <a:r>
              <a:rPr lang="tr-TR" sz="2600" dirty="0">
                <a:solidFill>
                  <a:srgbClr val="FF0000"/>
                </a:solidFill>
              </a:rPr>
              <a:t> ile birliktelik </a:t>
            </a:r>
            <a:r>
              <a:rPr lang="tr-TR" sz="2600" dirty="0"/>
              <a:t>GKD ile ilişkili </a:t>
            </a:r>
            <a:r>
              <a:rPr lang="tr-TR" sz="2600" dirty="0" smtClean="0"/>
              <a:t>diğer risk </a:t>
            </a:r>
            <a:r>
              <a:rPr lang="tr-TR" sz="2600" dirty="0" err="1"/>
              <a:t>faktorleridir</a:t>
            </a:r>
            <a:r>
              <a:rPr lang="tr-TR" sz="2600" dirty="0"/>
              <a:t>. </a:t>
            </a:r>
            <a:endParaRPr lang="tr-TR" sz="2600" dirty="0" smtClean="0"/>
          </a:p>
          <a:p>
            <a:pPr algn="just"/>
            <a:r>
              <a:rPr lang="tr-TR" sz="2600" dirty="0" smtClean="0"/>
              <a:t>GKD </a:t>
            </a:r>
            <a:r>
              <a:rPr lang="tr-TR" sz="2600" dirty="0"/>
              <a:t>erkeklere </a:t>
            </a:r>
            <a:r>
              <a:rPr lang="tr-TR" sz="2600" dirty="0" err="1"/>
              <a:t>gore</a:t>
            </a:r>
            <a:r>
              <a:rPr lang="tr-TR" sz="2600" dirty="0"/>
              <a:t> kızlarda 4 ila 8 kat daha </a:t>
            </a:r>
            <a:r>
              <a:rPr lang="tr-TR" sz="2600" dirty="0" smtClean="0"/>
              <a:t>sık </a:t>
            </a:r>
            <a:r>
              <a:rPr lang="tr-TR" sz="2600" dirty="0" err="1" smtClean="0"/>
              <a:t>gorulmektedir</a:t>
            </a:r>
            <a:r>
              <a:rPr lang="tr-TR" sz="2600" dirty="0"/>
              <a:t>. Pozitif aile </a:t>
            </a:r>
            <a:r>
              <a:rPr lang="tr-TR" sz="2600" dirty="0" err="1"/>
              <a:t>oykusu</a:t>
            </a:r>
            <a:r>
              <a:rPr lang="tr-TR" sz="2600" dirty="0"/>
              <a:t> varlığında, kardeşte GKD </a:t>
            </a:r>
            <a:r>
              <a:rPr lang="tr-TR" sz="2600" dirty="0" smtClean="0"/>
              <a:t>olması durumunda </a:t>
            </a:r>
            <a:r>
              <a:rPr lang="tr-TR" sz="2600" dirty="0"/>
              <a:t>bir sonraki </a:t>
            </a:r>
            <a:r>
              <a:rPr lang="tr-TR" sz="2600" dirty="0" err="1"/>
              <a:t>cocukta</a:t>
            </a:r>
            <a:r>
              <a:rPr lang="tr-TR" sz="2600" dirty="0"/>
              <a:t> </a:t>
            </a:r>
            <a:r>
              <a:rPr lang="tr-TR" sz="2600" dirty="0" err="1"/>
              <a:t>gorulme</a:t>
            </a:r>
            <a:r>
              <a:rPr lang="tr-TR" sz="2600" dirty="0"/>
              <a:t> riski %6, </a:t>
            </a:r>
            <a:r>
              <a:rPr lang="tr-TR" sz="2600" dirty="0" smtClean="0"/>
              <a:t>ebeveynde olması </a:t>
            </a:r>
            <a:r>
              <a:rPr lang="tr-TR" sz="2600" dirty="0"/>
              <a:t>durumunda %12, hem ebeveynde hem de kardeşte </a:t>
            </a:r>
            <a:r>
              <a:rPr lang="tr-TR" sz="2600" dirty="0" smtClean="0"/>
              <a:t>olması durumunda </a:t>
            </a:r>
            <a:r>
              <a:rPr lang="tr-TR" sz="2600" dirty="0"/>
              <a:t>ise %36 oranında olabilmektedir. Ayrıca GKD sol </a:t>
            </a:r>
            <a:r>
              <a:rPr lang="tr-TR" sz="2600" dirty="0" smtClean="0"/>
              <a:t>kalçada sağa </a:t>
            </a:r>
            <a:r>
              <a:rPr lang="tr-TR" sz="2600" dirty="0" err="1"/>
              <a:t>gore</a:t>
            </a:r>
            <a:r>
              <a:rPr lang="tr-TR" sz="2600" dirty="0"/>
              <a:t> daha fazla </a:t>
            </a:r>
            <a:r>
              <a:rPr lang="tr-TR" sz="2600" dirty="0" smtClean="0"/>
              <a:t>görülmektedir.</a:t>
            </a:r>
          </a:p>
          <a:p>
            <a:pPr algn="just"/>
            <a:r>
              <a:rPr lang="tr-TR" sz="2600" dirty="0" err="1"/>
              <a:t>Kalca</a:t>
            </a:r>
            <a:r>
              <a:rPr lang="tr-TR" sz="2600" dirty="0"/>
              <a:t> </a:t>
            </a:r>
            <a:r>
              <a:rPr lang="tr-TR" sz="2600" dirty="0" smtClean="0"/>
              <a:t>ultrasonu </a:t>
            </a:r>
            <a:r>
              <a:rPr lang="tr-TR" sz="2600" dirty="0"/>
              <a:t>ilk </a:t>
            </a:r>
            <a:r>
              <a:rPr lang="tr-TR" sz="2600" dirty="0" smtClean="0"/>
              <a:t>4-6 hafta. </a:t>
            </a:r>
          </a:p>
          <a:p>
            <a:pPr algn="just"/>
            <a:r>
              <a:rPr lang="tr-TR" sz="2600" dirty="0" smtClean="0"/>
              <a:t>Altıncı </a:t>
            </a:r>
            <a:r>
              <a:rPr lang="tr-TR" sz="2600" dirty="0"/>
              <a:t>aydan sonra ise </a:t>
            </a:r>
            <a:r>
              <a:rPr lang="tr-TR" sz="2600" dirty="0" smtClean="0"/>
              <a:t>radyografi </a:t>
            </a:r>
            <a:r>
              <a:rPr lang="tr-TR" sz="2600" dirty="0"/>
              <a:t>(</a:t>
            </a:r>
            <a:r>
              <a:rPr lang="tr-TR" sz="2600" dirty="0" err="1"/>
              <a:t>kalca</a:t>
            </a:r>
            <a:r>
              <a:rPr lang="tr-TR" sz="2600" dirty="0"/>
              <a:t> </a:t>
            </a:r>
            <a:r>
              <a:rPr lang="tr-TR" sz="2600" dirty="0" err="1"/>
              <a:t>grafisi</a:t>
            </a:r>
            <a:r>
              <a:rPr lang="tr-TR" sz="2600" dirty="0"/>
              <a:t>) incelemesi ile </a:t>
            </a:r>
            <a:r>
              <a:rPr lang="tr-TR" sz="2600" dirty="0" smtClean="0"/>
              <a:t>yapılır.</a:t>
            </a:r>
            <a:endParaRPr lang="tr-TR" sz="2600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304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51310"/>
            <a:ext cx="1051560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err="1"/>
              <a:t>Yenidoğan</a:t>
            </a:r>
            <a:r>
              <a:rPr lang="tr-TR" dirty="0"/>
              <a:t> Görme Taraması Programı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9291" y="1576872"/>
            <a:ext cx="7865705" cy="5141169"/>
          </a:xfrm>
        </p:spPr>
        <p:txBody>
          <a:bodyPr>
            <a:normAutofit/>
          </a:bodyPr>
          <a:lstStyle/>
          <a:p>
            <a:r>
              <a:rPr lang="tr-TR" sz="2400" dirty="0"/>
              <a:t>Bebeklik </a:t>
            </a:r>
            <a:r>
              <a:rPr lang="tr-TR" sz="2400" dirty="0" err="1"/>
              <a:t>doneminde</a:t>
            </a:r>
            <a:r>
              <a:rPr lang="tr-TR" sz="2400" dirty="0"/>
              <a:t> </a:t>
            </a:r>
            <a:r>
              <a:rPr lang="tr-TR" sz="2400" dirty="0" err="1" smtClean="0"/>
              <a:t>retinoblastom</a:t>
            </a:r>
            <a:r>
              <a:rPr lang="tr-TR" sz="2400" dirty="0" smtClean="0"/>
              <a:t>, </a:t>
            </a:r>
            <a:r>
              <a:rPr lang="tr-TR" sz="2400" dirty="0" err="1" smtClean="0"/>
              <a:t>konjenital</a:t>
            </a:r>
            <a:r>
              <a:rPr lang="tr-TR" sz="2400" dirty="0" smtClean="0"/>
              <a:t> </a:t>
            </a:r>
            <a:r>
              <a:rPr lang="tr-TR" sz="2400" dirty="0" err="1"/>
              <a:t>glakom</a:t>
            </a:r>
            <a:r>
              <a:rPr lang="tr-TR" sz="2400" dirty="0"/>
              <a:t> ve </a:t>
            </a:r>
            <a:r>
              <a:rPr lang="tr-TR" sz="2400" dirty="0" err="1"/>
              <a:t>konjenital</a:t>
            </a:r>
            <a:r>
              <a:rPr lang="tr-TR" sz="2400" dirty="0"/>
              <a:t> katarakt gibi </a:t>
            </a:r>
            <a:r>
              <a:rPr lang="tr-TR" sz="2400" dirty="0" smtClean="0"/>
              <a:t>doğuştan olan </a:t>
            </a:r>
            <a:r>
              <a:rPr lang="tr-TR" sz="2400" dirty="0"/>
              <a:t>hastalıklar </a:t>
            </a:r>
            <a:r>
              <a:rPr lang="tr-TR" sz="2400" dirty="0" err="1"/>
              <a:t>gorulebilmektedir</a:t>
            </a:r>
            <a:r>
              <a:rPr lang="tr-TR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Premature</a:t>
            </a:r>
            <a:r>
              <a:rPr lang="tr-TR" sz="2400" dirty="0" smtClean="0"/>
              <a:t> </a:t>
            </a:r>
            <a:r>
              <a:rPr lang="tr-TR" sz="2400" dirty="0"/>
              <a:t>bebeklerde ise </a:t>
            </a:r>
            <a:r>
              <a:rPr lang="tr-TR" sz="2400" dirty="0" smtClean="0"/>
              <a:t>en sık </a:t>
            </a:r>
            <a:r>
              <a:rPr lang="tr-TR" sz="2400" dirty="0" err="1"/>
              <a:t>gorulen</a:t>
            </a:r>
            <a:r>
              <a:rPr lang="tr-TR" sz="2400" dirty="0"/>
              <a:t> </a:t>
            </a:r>
            <a:r>
              <a:rPr lang="tr-TR" sz="2400" dirty="0" err="1"/>
              <a:t>goz</a:t>
            </a:r>
            <a:r>
              <a:rPr lang="tr-TR" sz="2400" dirty="0"/>
              <a:t> problemi </a:t>
            </a:r>
            <a:r>
              <a:rPr lang="tr-TR" sz="2400" dirty="0" err="1"/>
              <a:t>premature</a:t>
            </a:r>
            <a:r>
              <a:rPr lang="tr-TR" sz="2400" dirty="0"/>
              <a:t> </a:t>
            </a:r>
            <a:r>
              <a:rPr lang="tr-TR" sz="2400" dirty="0" err="1"/>
              <a:t>retinopatisi</a:t>
            </a:r>
            <a:r>
              <a:rPr lang="tr-TR" sz="2400" dirty="0"/>
              <a:t> (ROP)’</a:t>
            </a:r>
            <a:r>
              <a:rPr lang="tr-TR" sz="2400" dirty="0" err="1"/>
              <a:t>dir</a:t>
            </a:r>
            <a:r>
              <a:rPr lang="tr-TR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ROP </a:t>
            </a:r>
            <a:r>
              <a:rPr lang="tr-TR" sz="2400" dirty="0" err="1"/>
              <a:t>duşuk</a:t>
            </a:r>
            <a:r>
              <a:rPr lang="tr-TR" sz="2400" dirty="0"/>
              <a:t> </a:t>
            </a:r>
            <a:r>
              <a:rPr lang="tr-TR" sz="2400" dirty="0" smtClean="0"/>
              <a:t>doğum ağırlıklı </a:t>
            </a:r>
            <a:r>
              <a:rPr lang="tr-TR" sz="2400" dirty="0"/>
              <a:t>ve erken doğan bebeklerde </a:t>
            </a:r>
            <a:r>
              <a:rPr lang="tr-TR" sz="2400" dirty="0" err="1"/>
              <a:t>retinal</a:t>
            </a:r>
            <a:r>
              <a:rPr lang="tr-TR" sz="2400" dirty="0"/>
              <a:t> damarların </a:t>
            </a:r>
            <a:r>
              <a:rPr lang="tr-TR" sz="2400" dirty="0" smtClean="0"/>
              <a:t>anormal </a:t>
            </a:r>
            <a:r>
              <a:rPr lang="tr-TR" sz="2400" dirty="0" err="1" smtClean="0"/>
              <a:t>proliferasyonuna</a:t>
            </a:r>
            <a:r>
              <a:rPr lang="tr-TR" sz="2400" dirty="0" smtClean="0"/>
              <a:t> </a:t>
            </a:r>
            <a:r>
              <a:rPr lang="tr-TR" sz="2400" dirty="0"/>
              <a:t>bağlı oluşan </a:t>
            </a:r>
            <a:r>
              <a:rPr lang="tr-TR" sz="2400" dirty="0" smtClean="0"/>
              <a:t>bir </a:t>
            </a:r>
            <a:r>
              <a:rPr lang="tr-TR" sz="2400" dirty="0"/>
              <a:t>durumdur. </a:t>
            </a:r>
            <a:endParaRPr lang="tr-TR" sz="2400" dirty="0" smtClean="0"/>
          </a:p>
          <a:p>
            <a:r>
              <a:rPr lang="tr-TR" sz="2400" dirty="0" smtClean="0"/>
              <a:t>Bu </a:t>
            </a:r>
            <a:r>
              <a:rPr lang="tr-TR" sz="2400" dirty="0"/>
              <a:t>nedenle </a:t>
            </a:r>
            <a:r>
              <a:rPr lang="tr-TR" sz="2400" dirty="0" smtClean="0"/>
              <a:t>APA </a:t>
            </a:r>
            <a:r>
              <a:rPr lang="tr-TR" sz="2400" dirty="0"/>
              <a:t>ve Amerikan Oftalmoloji Akademisi doğum </a:t>
            </a:r>
            <a:r>
              <a:rPr lang="tr-TR" sz="2400" dirty="0" smtClean="0"/>
              <a:t>ağırlığı ≤</a:t>
            </a:r>
            <a:r>
              <a:rPr lang="tr-TR" sz="2400" dirty="0"/>
              <a:t>1500 gr ve/veya gebelik yaşı ≤30 hafta olan </a:t>
            </a:r>
            <a:r>
              <a:rPr lang="tr-TR" sz="2400" dirty="0" err="1"/>
              <a:t>tum</a:t>
            </a:r>
            <a:r>
              <a:rPr lang="tr-TR" sz="2400" dirty="0"/>
              <a:t> bebekler </a:t>
            </a:r>
            <a:r>
              <a:rPr lang="tr-TR" sz="2400" dirty="0" smtClean="0"/>
              <a:t>ile ROP </a:t>
            </a:r>
            <a:r>
              <a:rPr lang="tr-TR" sz="2400" dirty="0"/>
              <a:t>riski taşıyan stabil olmayan gebelik yaşı 30 haftadan </a:t>
            </a:r>
            <a:r>
              <a:rPr lang="tr-TR" sz="2400" dirty="0" err="1" smtClean="0"/>
              <a:t>buyuk</a:t>
            </a:r>
            <a:r>
              <a:rPr lang="tr-TR" sz="2400" dirty="0" smtClean="0"/>
              <a:t>, doğum </a:t>
            </a:r>
            <a:r>
              <a:rPr lang="tr-TR" sz="2400" dirty="0"/>
              <a:t>ağırlığı 1500-2000 gr arasındaki bebeklere </a:t>
            </a:r>
            <a:r>
              <a:rPr lang="tr-TR" sz="2400" dirty="0">
                <a:solidFill>
                  <a:srgbClr val="C00000"/>
                </a:solidFill>
              </a:rPr>
              <a:t>ROP </a:t>
            </a:r>
            <a:r>
              <a:rPr lang="tr-TR" sz="2400" dirty="0" smtClean="0">
                <a:solidFill>
                  <a:srgbClr val="C00000"/>
                </a:solidFill>
              </a:rPr>
              <a:t>taranmasının yapılmasını önermektedir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0903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075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4420" y="2344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Ulusal </a:t>
            </a:r>
            <a:r>
              <a:rPr lang="tr-TR" dirty="0" err="1">
                <a:solidFill>
                  <a:srgbClr val="C00000"/>
                </a:solidFill>
              </a:rPr>
              <a:t>Yenidoğan</a:t>
            </a:r>
            <a:r>
              <a:rPr lang="tr-TR" dirty="0">
                <a:solidFill>
                  <a:srgbClr val="C00000"/>
                </a:solidFill>
              </a:rPr>
              <a:t> Tarama Programı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596" y="1324947"/>
            <a:ext cx="11691257" cy="52531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err="1"/>
              <a:t>Yenidoğan</a:t>
            </a:r>
            <a:r>
              <a:rPr lang="tr-TR" b="1" dirty="0"/>
              <a:t> Topuk Kanı Uygulaması</a:t>
            </a:r>
          </a:p>
          <a:p>
            <a:pPr algn="just"/>
            <a:r>
              <a:rPr lang="tr-TR" dirty="0" err="1"/>
              <a:t>Yenidoğandan</a:t>
            </a:r>
            <a:r>
              <a:rPr lang="tr-TR" dirty="0"/>
              <a:t> kan örneği almak için en uygun bölge </a:t>
            </a:r>
            <a:r>
              <a:rPr lang="tr-TR" b="1" dirty="0"/>
              <a:t>topuktur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Tarama testleri için, doğumdan kısa bir süre sonra topuktan alınan </a:t>
            </a:r>
            <a:r>
              <a:rPr lang="tr-TR" dirty="0" err="1"/>
              <a:t>kapiller</a:t>
            </a:r>
            <a:r>
              <a:rPr lang="tr-TR" dirty="0"/>
              <a:t> kan örneği özel tarama kartlarına aktarılır.</a:t>
            </a:r>
          </a:p>
          <a:p>
            <a:pPr algn="just"/>
            <a:r>
              <a:rPr lang="tr-TR" b="1" dirty="0" smtClean="0"/>
              <a:t>Tarama </a:t>
            </a:r>
            <a:r>
              <a:rPr lang="tr-TR" b="1" dirty="0"/>
              <a:t>sonucu pozitif çıkan bebekler</a:t>
            </a:r>
            <a:r>
              <a:rPr lang="tr-TR" dirty="0"/>
              <a:t>, yeniden çağrılarak testler tekrarlanır.</a:t>
            </a:r>
            <a:br>
              <a:rPr lang="tr-TR" dirty="0"/>
            </a:br>
            <a:r>
              <a:rPr lang="tr-TR" dirty="0"/>
              <a:t>Bu sayede, bebeklerin gerçekten hastalıktan etkilenip etkilenmediği ya da sonucun </a:t>
            </a:r>
            <a:r>
              <a:rPr lang="tr-TR" b="1" dirty="0"/>
              <a:t>yanlış pozitif</a:t>
            </a:r>
            <a:r>
              <a:rPr lang="tr-TR" dirty="0"/>
              <a:t> olup olmadığı belirlenir.</a:t>
            </a:r>
            <a:br>
              <a:rPr lang="tr-TR" dirty="0"/>
            </a:br>
            <a:r>
              <a:rPr lang="tr-TR" dirty="0"/>
              <a:t>Gerekirse daha ileri tetkik ve değerlendirmeler yapılır.</a:t>
            </a:r>
          </a:p>
          <a:p>
            <a:pPr algn="just"/>
            <a:r>
              <a:rPr lang="tr-TR" b="1" dirty="0"/>
              <a:t>Ulusal </a:t>
            </a:r>
            <a:r>
              <a:rPr lang="tr-TR" b="1" dirty="0" err="1"/>
              <a:t>Yenidoğan</a:t>
            </a:r>
            <a:r>
              <a:rPr lang="tr-TR" b="1" dirty="0"/>
              <a:t> Tarama Programı</a:t>
            </a:r>
            <a:r>
              <a:rPr lang="tr-TR" dirty="0"/>
              <a:t> kapsamında tüm sağlık birimlerinden toplanan kan örnekleri, İl Sağlık Müdürlüklerinde bir araya getirilir ve </a:t>
            </a:r>
            <a:r>
              <a:rPr lang="tr-TR" dirty="0" smtClean="0"/>
              <a:t>ilgili merkezlere </a:t>
            </a:r>
            <a:r>
              <a:rPr lang="tr-TR" dirty="0"/>
              <a:t>(Ankara ve İstanbul) gönderilir.</a:t>
            </a:r>
          </a:p>
        </p:txBody>
      </p:sp>
    </p:spTree>
    <p:extLst>
      <p:ext uri="{BB962C8B-B14F-4D97-AF65-F5344CB8AC3E}">
        <p14:creationId xmlns:p14="http://schemas.microsoft.com/office/powerpoint/2010/main" val="61985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3555" y="29839"/>
            <a:ext cx="1051560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Ulusal </a:t>
            </a:r>
            <a:r>
              <a:rPr lang="tr-TR" dirty="0" err="1"/>
              <a:t>Yenidoğan</a:t>
            </a:r>
            <a:r>
              <a:rPr lang="tr-TR" dirty="0"/>
              <a:t> Tarama Programı Kapsamında</a:t>
            </a:r>
            <a:br>
              <a:rPr lang="tr-TR" dirty="0"/>
            </a:br>
            <a:r>
              <a:rPr lang="tr-TR" dirty="0"/>
              <a:t>Taranan Hastalıklar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05923"/>
            <a:ext cx="12191999" cy="5221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rgbClr val="C00000"/>
                </a:solidFill>
              </a:rPr>
              <a:t>Doğumsal (</a:t>
            </a:r>
            <a:r>
              <a:rPr lang="tr-TR" sz="3200" b="1" dirty="0" err="1">
                <a:solidFill>
                  <a:srgbClr val="C00000"/>
                </a:solidFill>
              </a:rPr>
              <a:t>Konjenital</a:t>
            </a:r>
            <a:r>
              <a:rPr lang="tr-TR" sz="3200" b="1" dirty="0">
                <a:solidFill>
                  <a:srgbClr val="C00000"/>
                </a:solidFill>
              </a:rPr>
              <a:t>) </a:t>
            </a:r>
            <a:r>
              <a:rPr lang="tr-TR" sz="3200" b="1" dirty="0" err="1">
                <a:solidFill>
                  <a:srgbClr val="C00000"/>
                </a:solidFill>
              </a:rPr>
              <a:t>Hipotiroidi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smtClean="0">
                <a:solidFill>
                  <a:srgbClr val="C00000"/>
                </a:solidFill>
              </a:rPr>
              <a:t>(KH</a:t>
            </a:r>
            <a:r>
              <a:rPr lang="tr-TR" sz="3200" b="1" dirty="0">
                <a:solidFill>
                  <a:srgbClr val="C00000"/>
                </a:solidFill>
              </a:rPr>
              <a:t>)</a:t>
            </a:r>
          </a:p>
          <a:p>
            <a:r>
              <a:rPr lang="tr-TR" sz="2200" dirty="0" smtClean="0"/>
              <a:t>K</a:t>
            </a:r>
            <a:r>
              <a:rPr lang="tr-TR" sz="2200" dirty="0"/>
              <a:t>H</a:t>
            </a:r>
            <a:r>
              <a:rPr lang="tr-TR" sz="2200" dirty="0" smtClean="0"/>
              <a:t> </a:t>
            </a:r>
            <a:r>
              <a:rPr lang="tr-TR" sz="2200" dirty="0" err="1"/>
              <a:t>yenidoğan</a:t>
            </a:r>
            <a:r>
              <a:rPr lang="tr-TR" sz="2200" dirty="0"/>
              <a:t> </a:t>
            </a:r>
            <a:r>
              <a:rPr lang="tr-TR" sz="2200" dirty="0" err="1"/>
              <a:t>doneminde</a:t>
            </a:r>
            <a:r>
              <a:rPr lang="tr-TR" sz="2200" dirty="0"/>
              <a:t> en sık karşılaşılan </a:t>
            </a:r>
            <a:r>
              <a:rPr lang="tr-TR" sz="2200" dirty="0" smtClean="0"/>
              <a:t>endokrinolojik bir </a:t>
            </a:r>
            <a:r>
              <a:rPr lang="tr-TR" sz="2200" dirty="0"/>
              <a:t>sorundur ve yaklaşık </a:t>
            </a:r>
            <a:r>
              <a:rPr lang="tr-TR" sz="2200" dirty="0" smtClean="0"/>
              <a:t>2000-4000/1 görülür. </a:t>
            </a:r>
          </a:p>
          <a:p>
            <a:r>
              <a:rPr lang="tr-TR" sz="2200" dirty="0"/>
              <a:t>Ü</a:t>
            </a:r>
            <a:r>
              <a:rPr lang="tr-TR" sz="2200" dirty="0" smtClean="0"/>
              <a:t>lkemizde ortalama 650/1 görülmekte. </a:t>
            </a:r>
          </a:p>
          <a:p>
            <a:r>
              <a:rPr lang="tr-TR" sz="2200" dirty="0" smtClean="0"/>
              <a:t>Hastalığın </a:t>
            </a:r>
            <a:r>
              <a:rPr lang="tr-TR" sz="2200" dirty="0"/>
              <a:t>sık </a:t>
            </a:r>
            <a:r>
              <a:rPr lang="tr-TR" sz="2200" dirty="0" smtClean="0"/>
              <a:t>görülen bulguları </a:t>
            </a:r>
            <a:r>
              <a:rPr lang="tr-TR" sz="2200" dirty="0" smtClean="0">
                <a:solidFill>
                  <a:srgbClr val="C00000"/>
                </a:solidFill>
              </a:rPr>
              <a:t>aktivite </a:t>
            </a:r>
            <a:r>
              <a:rPr lang="tr-TR" sz="2200" dirty="0">
                <a:solidFill>
                  <a:srgbClr val="C00000"/>
                </a:solidFill>
              </a:rPr>
              <a:t>azlığı, uykuda artış, beslenme </a:t>
            </a:r>
            <a:r>
              <a:rPr lang="tr-TR" sz="2200" dirty="0" err="1" smtClean="0">
                <a:solidFill>
                  <a:srgbClr val="C00000"/>
                </a:solidFill>
              </a:rPr>
              <a:t>guçluğu</a:t>
            </a:r>
            <a:r>
              <a:rPr lang="tr-TR" sz="2200" dirty="0">
                <a:solidFill>
                  <a:srgbClr val="C00000"/>
                </a:solidFill>
              </a:rPr>
              <a:t>, kabızlık </a:t>
            </a:r>
            <a:r>
              <a:rPr lang="tr-TR" sz="2200" dirty="0" smtClean="0">
                <a:solidFill>
                  <a:srgbClr val="C00000"/>
                </a:solidFill>
              </a:rPr>
              <a:t>ve uzamış </a:t>
            </a:r>
            <a:r>
              <a:rPr lang="tr-TR" sz="2200" dirty="0">
                <a:solidFill>
                  <a:srgbClr val="C00000"/>
                </a:solidFill>
              </a:rPr>
              <a:t>sarılık </a:t>
            </a:r>
            <a:endParaRPr lang="tr-TR" sz="2200" dirty="0" smtClean="0">
              <a:solidFill>
                <a:srgbClr val="C00000"/>
              </a:solidFill>
            </a:endParaRPr>
          </a:p>
          <a:p>
            <a:r>
              <a:rPr lang="tr-TR" sz="2200" dirty="0" smtClean="0"/>
              <a:t>Hastalığın </a:t>
            </a:r>
            <a:r>
              <a:rPr lang="tr-TR" sz="2200" dirty="0"/>
              <a:t>tedavisi kolay, ucuz ve </a:t>
            </a:r>
            <a:r>
              <a:rPr lang="tr-TR" sz="2200" dirty="0" smtClean="0"/>
              <a:t>etkindir. Oral </a:t>
            </a:r>
            <a:r>
              <a:rPr lang="tr-TR" sz="2200" dirty="0" err="1" smtClean="0"/>
              <a:t>levotiroksin</a:t>
            </a:r>
            <a:r>
              <a:rPr lang="tr-TR" sz="2200" dirty="0" smtClean="0"/>
              <a:t> yaşam boyu kullanılır.</a:t>
            </a:r>
          </a:p>
          <a:p>
            <a:r>
              <a:rPr lang="tr-TR" sz="2200" dirty="0" smtClean="0"/>
              <a:t>Taramada</a:t>
            </a:r>
            <a:r>
              <a:rPr lang="tr-TR" sz="2200" dirty="0"/>
              <a:t>, topuktan tarama kartına alınmış </a:t>
            </a:r>
            <a:r>
              <a:rPr lang="tr-TR" sz="2200" dirty="0" smtClean="0"/>
              <a:t>kuru kan </a:t>
            </a:r>
            <a:r>
              <a:rPr lang="tr-TR" sz="2200" dirty="0"/>
              <a:t>lekesi ö</a:t>
            </a:r>
            <a:r>
              <a:rPr lang="tr-TR" sz="2200" dirty="0" smtClean="0"/>
              <a:t>rneklerinde TSH </a:t>
            </a:r>
            <a:r>
              <a:rPr lang="tr-TR" sz="2200" dirty="0"/>
              <a:t>(</a:t>
            </a:r>
            <a:r>
              <a:rPr lang="tr-TR" sz="2200" dirty="0" err="1"/>
              <a:t>Troid</a:t>
            </a:r>
            <a:r>
              <a:rPr lang="tr-TR" sz="2200" dirty="0"/>
              <a:t> </a:t>
            </a:r>
            <a:r>
              <a:rPr lang="tr-TR" sz="2200" dirty="0" err="1"/>
              <a:t>stimule</a:t>
            </a:r>
            <a:r>
              <a:rPr lang="tr-TR" sz="2200" dirty="0"/>
              <a:t> </a:t>
            </a:r>
            <a:r>
              <a:rPr lang="tr-TR" sz="2200" dirty="0" smtClean="0"/>
              <a:t>edici hormon</a:t>
            </a:r>
            <a:r>
              <a:rPr lang="tr-TR" sz="2200" dirty="0"/>
              <a:t>) </a:t>
            </a:r>
            <a:r>
              <a:rPr lang="tr-TR" sz="2200" dirty="0" smtClean="0"/>
              <a:t>ölçümü </a:t>
            </a:r>
            <a:r>
              <a:rPr lang="tr-TR" sz="2200" dirty="0"/>
              <a:t>yapılmaktadır. </a:t>
            </a:r>
            <a:endParaRPr lang="tr-TR" sz="2200" dirty="0" smtClean="0"/>
          </a:p>
          <a:p>
            <a:r>
              <a:rPr lang="tr-TR" sz="2200" dirty="0" err="1" smtClean="0"/>
              <a:t>Yenidoğan</a:t>
            </a:r>
            <a:r>
              <a:rPr lang="tr-TR" sz="2200" dirty="0"/>
              <a:t> </a:t>
            </a:r>
            <a:r>
              <a:rPr lang="tr-TR" sz="2200" dirty="0" smtClean="0"/>
              <a:t>KH </a:t>
            </a:r>
            <a:r>
              <a:rPr lang="tr-TR" sz="2200" dirty="0"/>
              <a:t>taramasında tercih edilen </a:t>
            </a:r>
            <a:r>
              <a:rPr lang="tr-TR" sz="2200" dirty="0" smtClean="0"/>
              <a:t>protokol  </a:t>
            </a:r>
            <a:r>
              <a:rPr lang="tr-TR" sz="2200" dirty="0"/>
              <a:t>T4 ve </a:t>
            </a:r>
            <a:r>
              <a:rPr lang="tr-TR" sz="2200" dirty="0" err="1"/>
              <a:t>TSH’nın</a:t>
            </a:r>
            <a:r>
              <a:rPr lang="tr-TR" sz="2200" dirty="0"/>
              <a:t> aynı anda bakılmasıdır. Ancak maliyetin </a:t>
            </a:r>
            <a:r>
              <a:rPr lang="tr-TR" sz="2200" dirty="0" smtClean="0"/>
              <a:t>yüksek olması </a:t>
            </a:r>
            <a:r>
              <a:rPr lang="tr-TR" sz="2200" dirty="0"/>
              <a:t>ve geniş programlarda zaman alıcı olması </a:t>
            </a:r>
            <a:r>
              <a:rPr lang="tr-TR" sz="2200" dirty="0" smtClean="0"/>
              <a:t>nedeniyle kullanılmamaktadır</a:t>
            </a:r>
            <a:r>
              <a:rPr lang="tr-TR" sz="2200" dirty="0"/>
              <a:t>. </a:t>
            </a:r>
            <a:endParaRPr lang="tr-TR" sz="2200" dirty="0" smtClean="0"/>
          </a:p>
          <a:p>
            <a:r>
              <a:rPr lang="tr-TR" sz="2200" dirty="0" smtClean="0"/>
              <a:t>TSH ölçümü için sınır </a:t>
            </a:r>
            <a:r>
              <a:rPr lang="tr-TR" sz="2200" dirty="0"/>
              <a:t>değeri </a:t>
            </a:r>
            <a:r>
              <a:rPr lang="tr-TR" sz="2200" dirty="0" err="1"/>
              <a:t>kapiller</a:t>
            </a:r>
            <a:r>
              <a:rPr lang="tr-TR" sz="2200" dirty="0"/>
              <a:t> </a:t>
            </a:r>
            <a:r>
              <a:rPr lang="tr-TR" sz="2200" dirty="0" smtClean="0"/>
              <a:t>kanda 20 </a:t>
            </a:r>
            <a:r>
              <a:rPr lang="tr-TR" sz="2200" dirty="0" err="1"/>
              <a:t>mIU</a:t>
            </a:r>
            <a:r>
              <a:rPr lang="tr-TR" sz="2200" dirty="0"/>
              <a:t>/ml olarak belirlenmiştir, bunun </a:t>
            </a:r>
            <a:r>
              <a:rPr lang="tr-TR" sz="2200" dirty="0" err="1"/>
              <a:t>uzerindeki</a:t>
            </a:r>
            <a:r>
              <a:rPr lang="tr-TR" sz="2200" dirty="0"/>
              <a:t> değerler </a:t>
            </a:r>
            <a:r>
              <a:rPr lang="tr-TR" sz="2200" dirty="0" smtClean="0"/>
              <a:t>bir </a:t>
            </a:r>
            <a:r>
              <a:rPr lang="tr-TR" sz="2200" dirty="0"/>
              <a:t>ü</a:t>
            </a:r>
            <a:r>
              <a:rPr lang="tr-TR" sz="2200" dirty="0" smtClean="0"/>
              <a:t>st </a:t>
            </a:r>
            <a:r>
              <a:rPr lang="tr-TR" sz="2200" dirty="0"/>
              <a:t>merkeze </a:t>
            </a:r>
            <a:r>
              <a:rPr lang="tr-TR" sz="2200" dirty="0" smtClean="0"/>
              <a:t>yönlendirilir.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869298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298" y="279919"/>
            <a:ext cx="11915191" cy="63821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400" b="1" dirty="0" err="1">
                <a:solidFill>
                  <a:srgbClr val="C00000"/>
                </a:solidFill>
              </a:rPr>
              <a:t>Fenilketonüri</a:t>
            </a:r>
            <a:r>
              <a:rPr lang="tr-TR" sz="3400" b="1" dirty="0">
                <a:solidFill>
                  <a:srgbClr val="C00000"/>
                </a:solidFill>
              </a:rPr>
              <a:t> (FKU)</a:t>
            </a:r>
          </a:p>
          <a:p>
            <a:r>
              <a:rPr lang="tr-TR" dirty="0" smtClean="0"/>
              <a:t>FKU, </a:t>
            </a:r>
            <a:r>
              <a:rPr lang="tr-TR" dirty="0" err="1"/>
              <a:t>fenilalanin</a:t>
            </a:r>
            <a:r>
              <a:rPr lang="tr-TR" dirty="0"/>
              <a:t> </a:t>
            </a:r>
            <a:r>
              <a:rPr lang="tr-TR" dirty="0" err="1"/>
              <a:t>hidroksilaz</a:t>
            </a:r>
            <a:r>
              <a:rPr lang="tr-TR" dirty="0"/>
              <a:t> enzim eksikliği </a:t>
            </a:r>
            <a:r>
              <a:rPr lang="tr-TR" dirty="0" smtClean="0"/>
              <a:t>veya yokluğu </a:t>
            </a:r>
            <a:r>
              <a:rPr lang="tr-TR" dirty="0"/>
              <a:t>nedeniyle </a:t>
            </a:r>
            <a:r>
              <a:rPr lang="tr-TR" dirty="0" smtClean="0"/>
              <a:t>gelişen </a:t>
            </a:r>
            <a:r>
              <a:rPr lang="tr-TR" dirty="0" err="1"/>
              <a:t>otozomal</a:t>
            </a:r>
            <a:r>
              <a:rPr lang="tr-TR" dirty="0"/>
              <a:t> resesif </a:t>
            </a:r>
            <a:r>
              <a:rPr lang="tr-TR" dirty="0" err="1"/>
              <a:t>gecişli</a:t>
            </a:r>
            <a:r>
              <a:rPr lang="tr-TR" dirty="0"/>
              <a:t> </a:t>
            </a:r>
            <a:r>
              <a:rPr lang="tr-TR" dirty="0" err="1"/>
              <a:t>metabolik</a:t>
            </a:r>
            <a:r>
              <a:rPr lang="tr-TR" dirty="0"/>
              <a:t> bir </a:t>
            </a:r>
            <a:r>
              <a:rPr lang="tr-TR" dirty="0" smtClean="0"/>
              <a:t>hastalıktır. </a:t>
            </a:r>
          </a:p>
          <a:p>
            <a:r>
              <a:rPr lang="tr-TR" dirty="0"/>
              <a:t>T</a:t>
            </a:r>
            <a:r>
              <a:rPr lang="tr-TR" dirty="0" smtClean="0"/>
              <a:t>edavisi </a:t>
            </a:r>
            <a:r>
              <a:rPr lang="tr-TR" dirty="0"/>
              <a:t>yapılmayan </a:t>
            </a:r>
            <a:r>
              <a:rPr lang="tr-TR" dirty="0" err="1"/>
              <a:t>FKU’lu</a:t>
            </a:r>
            <a:r>
              <a:rPr lang="tr-TR" dirty="0"/>
              <a:t> hastalarda </a:t>
            </a:r>
            <a:r>
              <a:rPr lang="tr-TR" dirty="0" err="1"/>
              <a:t>yuksek</a:t>
            </a:r>
            <a:r>
              <a:rPr lang="tr-TR" dirty="0"/>
              <a:t> </a:t>
            </a:r>
            <a:r>
              <a:rPr lang="tr-TR" dirty="0" err="1" smtClean="0"/>
              <a:t>fenilalaninin</a:t>
            </a:r>
            <a:r>
              <a:rPr lang="tr-TR" dirty="0"/>
              <a:t> </a:t>
            </a:r>
            <a:r>
              <a:rPr lang="nl-NL" dirty="0" smtClean="0"/>
              <a:t>norotoksik </a:t>
            </a:r>
            <a:r>
              <a:rPr lang="nl-NL" dirty="0"/>
              <a:t>etkisi nedeniyle ciddi </a:t>
            </a:r>
            <a:r>
              <a:rPr lang="nl-NL" dirty="0">
                <a:solidFill>
                  <a:srgbClr val="C00000"/>
                </a:solidFill>
              </a:rPr>
              <a:t>zihinsel gerilik, </a:t>
            </a:r>
            <a:r>
              <a:rPr lang="nl-NL" dirty="0" smtClean="0">
                <a:solidFill>
                  <a:srgbClr val="C00000"/>
                </a:solidFill>
              </a:rPr>
              <a:t>nobetler,</a:t>
            </a:r>
            <a:r>
              <a:rPr lang="tr-TR" dirty="0" smtClean="0">
                <a:solidFill>
                  <a:srgbClr val="C00000"/>
                </a:solidFill>
              </a:rPr>
              <a:t> otizm </a:t>
            </a:r>
            <a:r>
              <a:rPr lang="tr-TR" dirty="0">
                <a:solidFill>
                  <a:srgbClr val="C00000"/>
                </a:solidFill>
              </a:rPr>
              <a:t>benzeri davranışlar, </a:t>
            </a:r>
            <a:r>
              <a:rPr lang="tr-TR" dirty="0" err="1">
                <a:solidFill>
                  <a:srgbClr val="C00000"/>
                </a:solidFill>
              </a:rPr>
              <a:t>fenil</a:t>
            </a:r>
            <a:r>
              <a:rPr lang="tr-TR" dirty="0">
                <a:solidFill>
                  <a:srgbClr val="C00000"/>
                </a:solidFill>
              </a:rPr>
              <a:t> asetik asit atılımına </a:t>
            </a:r>
            <a:r>
              <a:rPr lang="tr-TR" dirty="0" smtClean="0">
                <a:solidFill>
                  <a:srgbClr val="C00000"/>
                </a:solidFill>
              </a:rPr>
              <a:t>bağlı </a:t>
            </a:r>
            <a:r>
              <a:rPr lang="sv-SE" dirty="0" smtClean="0">
                <a:solidFill>
                  <a:srgbClr val="C00000"/>
                </a:solidFill>
              </a:rPr>
              <a:t>idrarda </a:t>
            </a:r>
            <a:r>
              <a:rPr lang="sv-SE" dirty="0">
                <a:solidFill>
                  <a:srgbClr val="C00000"/>
                </a:solidFill>
              </a:rPr>
              <a:t>kotu koku (kuf kokusu) ve hipopigmentasyon </a:t>
            </a:r>
            <a:r>
              <a:rPr lang="sv-SE" dirty="0"/>
              <a:t>gibi </a:t>
            </a:r>
            <a:r>
              <a:rPr lang="sv-SE" dirty="0" smtClean="0"/>
              <a:t>klinik</a:t>
            </a:r>
            <a:r>
              <a:rPr lang="tr-TR" dirty="0" smtClean="0"/>
              <a:t> bulgular </a:t>
            </a:r>
            <a:r>
              <a:rPr lang="tr-TR" dirty="0" err="1" smtClean="0"/>
              <a:t>gorulur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FKU’lu</a:t>
            </a:r>
            <a:r>
              <a:rPr lang="tr-TR" dirty="0" smtClean="0"/>
              <a:t> </a:t>
            </a:r>
            <a:r>
              <a:rPr lang="tr-TR" dirty="0" err="1"/>
              <a:t>yenidoğanlar</a:t>
            </a:r>
            <a:r>
              <a:rPr lang="tr-TR" dirty="0"/>
              <a:t> yaşamın ilk </a:t>
            </a:r>
            <a:r>
              <a:rPr lang="tr-TR" dirty="0" err="1"/>
              <a:t>gunlerinde</a:t>
            </a:r>
            <a:r>
              <a:rPr lang="tr-TR" dirty="0"/>
              <a:t> </a:t>
            </a:r>
            <a:r>
              <a:rPr lang="tr-TR" dirty="0" smtClean="0"/>
              <a:t>normal </a:t>
            </a:r>
            <a:r>
              <a:rPr lang="tr-TR" dirty="0" err="1" smtClean="0"/>
              <a:t>görunumdedir</a:t>
            </a:r>
            <a:r>
              <a:rPr lang="tr-TR" dirty="0"/>
              <a:t>, ancak sinir sistemi hasarı yavaş ilerler. </a:t>
            </a:r>
            <a:endParaRPr lang="tr-TR" dirty="0" smtClean="0"/>
          </a:p>
          <a:p>
            <a:r>
              <a:rPr lang="tr-TR" dirty="0" err="1" smtClean="0"/>
              <a:t>Asemptomatik</a:t>
            </a:r>
            <a:r>
              <a:rPr lang="tr-TR" dirty="0" smtClean="0"/>
              <a:t> donemde </a:t>
            </a:r>
            <a:r>
              <a:rPr lang="tr-TR" dirty="0" err="1"/>
              <a:t>FKU’nun</a:t>
            </a:r>
            <a:r>
              <a:rPr lang="tr-TR" dirty="0"/>
              <a:t> erken tespiti ve </a:t>
            </a:r>
            <a:r>
              <a:rPr lang="tr-TR" dirty="0" err="1"/>
              <a:t>fenilalaninden</a:t>
            </a:r>
            <a:r>
              <a:rPr lang="tr-TR" dirty="0"/>
              <a:t> kısıtlı </a:t>
            </a:r>
            <a:r>
              <a:rPr lang="tr-TR" dirty="0" smtClean="0"/>
              <a:t>diyet tedavisi </a:t>
            </a:r>
            <a:r>
              <a:rPr lang="tr-TR" dirty="0"/>
              <a:t>sayesinde normal gelişim sağlanabilir. </a:t>
            </a:r>
            <a:endParaRPr lang="tr-TR" dirty="0" smtClean="0"/>
          </a:p>
          <a:p>
            <a:r>
              <a:rPr lang="tr-TR" dirty="0" smtClean="0"/>
              <a:t>Dünyada en </a:t>
            </a:r>
            <a:r>
              <a:rPr lang="tr-TR" dirty="0" err="1" smtClean="0"/>
              <a:t>yuksek</a:t>
            </a:r>
            <a:r>
              <a:rPr lang="tr-TR" dirty="0" smtClean="0"/>
              <a:t> </a:t>
            </a:r>
            <a:r>
              <a:rPr lang="tr-TR" dirty="0" err="1" smtClean="0"/>
              <a:t>prevelansın</a:t>
            </a:r>
            <a:r>
              <a:rPr lang="tr-TR" dirty="0" smtClean="0"/>
              <a:t> </a:t>
            </a:r>
            <a:r>
              <a:rPr lang="tr-TR" dirty="0"/>
              <a:t>100000 </a:t>
            </a:r>
            <a:r>
              <a:rPr lang="tr-TR" dirty="0" smtClean="0"/>
              <a:t>/38,3 ile </a:t>
            </a:r>
            <a:r>
              <a:rPr lang="tr-TR" dirty="0" err="1" smtClean="0"/>
              <a:t>Turkiye’de</a:t>
            </a:r>
            <a:r>
              <a:rPr lang="tr-TR" dirty="0" smtClean="0"/>
              <a:t> </a:t>
            </a:r>
            <a:r>
              <a:rPr lang="tr-TR" dirty="0"/>
              <a:t>olduğu saptanmıştır </a:t>
            </a:r>
            <a:endParaRPr lang="tr-TR" dirty="0" smtClean="0"/>
          </a:p>
          <a:p>
            <a:r>
              <a:rPr lang="tr-TR" dirty="0" smtClean="0"/>
              <a:t>FKU </a:t>
            </a:r>
            <a:r>
              <a:rPr lang="tr-TR" dirty="0"/>
              <a:t>tarama testinin doğru bir şekilde tanımlanması </a:t>
            </a:r>
            <a:r>
              <a:rPr lang="tr-TR" dirty="0" err="1"/>
              <a:t>icin</a:t>
            </a:r>
            <a:r>
              <a:rPr lang="tr-TR" dirty="0"/>
              <a:t> </a:t>
            </a:r>
            <a:r>
              <a:rPr lang="tr-TR" dirty="0" smtClean="0"/>
              <a:t>bebeğin en </a:t>
            </a:r>
            <a:r>
              <a:rPr lang="tr-TR" dirty="0"/>
              <a:t>az 48 saat </a:t>
            </a:r>
            <a:r>
              <a:rPr lang="tr-TR" dirty="0" err="1"/>
              <a:t>fenilalanin</a:t>
            </a:r>
            <a:r>
              <a:rPr lang="tr-TR" dirty="0"/>
              <a:t> </a:t>
            </a:r>
            <a:r>
              <a:rPr lang="tr-TR" dirty="0" err="1"/>
              <a:t>duzeylerini</a:t>
            </a:r>
            <a:r>
              <a:rPr lang="tr-TR" dirty="0"/>
              <a:t> </a:t>
            </a:r>
            <a:r>
              <a:rPr lang="tr-TR" dirty="0" err="1"/>
              <a:t>yukseltecek</a:t>
            </a:r>
            <a:r>
              <a:rPr lang="tr-TR" dirty="0"/>
              <a:t> kadar anne </a:t>
            </a:r>
            <a:r>
              <a:rPr lang="tr-TR" dirty="0" err="1" smtClean="0"/>
              <a:t>sutu</a:t>
            </a:r>
            <a:r>
              <a:rPr lang="tr-TR" dirty="0"/>
              <a:t> </a:t>
            </a:r>
            <a:r>
              <a:rPr lang="sv-SE" dirty="0" smtClean="0"/>
              <a:t>veya </a:t>
            </a:r>
            <a:r>
              <a:rPr lang="sv-SE" dirty="0"/>
              <a:t>formul mama ile beslenmiş olması gereklidir. </a:t>
            </a:r>
            <a:r>
              <a:rPr lang="sv-SE" dirty="0" smtClean="0"/>
              <a:t>Bebek hasta</a:t>
            </a:r>
            <a:r>
              <a:rPr lang="tr-TR" dirty="0" smtClean="0"/>
              <a:t> ise </a:t>
            </a:r>
            <a:r>
              <a:rPr lang="tr-TR" dirty="0" err="1"/>
              <a:t>metabolize</a:t>
            </a:r>
            <a:r>
              <a:rPr lang="tr-TR" dirty="0"/>
              <a:t> edemediği madde, kanda birikmiş olacaktır. </a:t>
            </a:r>
            <a:endParaRPr lang="tr-TR" dirty="0" smtClean="0"/>
          </a:p>
          <a:p>
            <a:r>
              <a:rPr lang="tr-TR" dirty="0" smtClean="0"/>
              <a:t>Kan </a:t>
            </a:r>
            <a:r>
              <a:rPr lang="tr-TR" dirty="0" err="1" smtClean="0"/>
              <a:t>orneği</a:t>
            </a:r>
            <a:r>
              <a:rPr lang="tr-TR" dirty="0" smtClean="0"/>
              <a:t> </a:t>
            </a:r>
            <a:r>
              <a:rPr lang="tr-TR" dirty="0"/>
              <a:t>ilk 48 saatten </a:t>
            </a:r>
            <a:r>
              <a:rPr lang="tr-TR" dirty="0" err="1"/>
              <a:t>once</a:t>
            </a:r>
            <a:r>
              <a:rPr lang="tr-TR" dirty="0"/>
              <a:t> alınmışsa ilk bir hafta </a:t>
            </a:r>
            <a:r>
              <a:rPr lang="tr-TR" dirty="0" err="1"/>
              <a:t>icinde</a:t>
            </a:r>
            <a:r>
              <a:rPr lang="tr-TR" dirty="0"/>
              <a:t> topuk </a:t>
            </a:r>
            <a:r>
              <a:rPr lang="tr-TR" dirty="0" smtClean="0"/>
              <a:t>kan </a:t>
            </a:r>
            <a:r>
              <a:rPr lang="tr-TR" dirty="0" err="1" smtClean="0"/>
              <a:t>orneği</a:t>
            </a:r>
            <a:r>
              <a:rPr lang="tr-TR" dirty="0" smtClean="0"/>
              <a:t> </a:t>
            </a:r>
            <a:r>
              <a:rPr lang="tr-TR" dirty="0"/>
              <a:t>tekrar edilmelidir. </a:t>
            </a:r>
            <a:r>
              <a:rPr lang="tr-TR" dirty="0" smtClean="0"/>
              <a:t>Bunun </a:t>
            </a:r>
            <a:r>
              <a:rPr lang="tr-TR" dirty="0" err="1"/>
              <a:t>icin</a:t>
            </a:r>
            <a:r>
              <a:rPr lang="tr-TR" dirty="0"/>
              <a:t> aile uyarılmalıdır. </a:t>
            </a:r>
            <a:endParaRPr lang="tr-TR" dirty="0" smtClean="0"/>
          </a:p>
          <a:p>
            <a:r>
              <a:rPr lang="tr-TR" dirty="0" err="1" smtClean="0"/>
              <a:t>Fenilalanin</a:t>
            </a:r>
            <a:r>
              <a:rPr lang="tr-TR" dirty="0" smtClean="0"/>
              <a:t> düzeyi normalde </a:t>
            </a:r>
            <a:r>
              <a:rPr lang="tr-TR" dirty="0"/>
              <a:t>1,6 mg/dl’dir. Değer 2 mg/dl’nin </a:t>
            </a:r>
            <a:r>
              <a:rPr lang="tr-TR" dirty="0" err="1"/>
              <a:t>uzerinde</a:t>
            </a:r>
            <a:r>
              <a:rPr lang="tr-TR" dirty="0"/>
              <a:t> ise </a:t>
            </a:r>
            <a:r>
              <a:rPr lang="tr-TR" dirty="0" smtClean="0"/>
              <a:t>bebekten tekrar </a:t>
            </a:r>
            <a:r>
              <a:rPr lang="tr-TR" dirty="0"/>
              <a:t>kan alınır ve yine </a:t>
            </a:r>
            <a:r>
              <a:rPr lang="tr-TR" dirty="0" err="1"/>
              <a:t>yuksek</a:t>
            </a:r>
            <a:r>
              <a:rPr lang="tr-TR" dirty="0"/>
              <a:t> </a:t>
            </a:r>
            <a:r>
              <a:rPr lang="tr-TR" dirty="0" err="1"/>
              <a:t>cıkması</a:t>
            </a:r>
            <a:r>
              <a:rPr lang="tr-TR" dirty="0"/>
              <a:t> durumunda hasta bir ü</a:t>
            </a:r>
            <a:r>
              <a:rPr lang="tr-TR" dirty="0" smtClean="0"/>
              <a:t>st merkeze yönlendirilir.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796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354562"/>
            <a:ext cx="11700588" cy="62888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err="1">
                <a:solidFill>
                  <a:srgbClr val="C00000"/>
                </a:solidFill>
              </a:rPr>
              <a:t>Biyotinidaz</a:t>
            </a:r>
            <a:r>
              <a:rPr lang="tr-TR" b="1" dirty="0">
                <a:solidFill>
                  <a:srgbClr val="C00000"/>
                </a:solidFill>
              </a:rPr>
              <a:t> Eksikliği (BE)</a:t>
            </a:r>
          </a:p>
          <a:p>
            <a:pPr algn="just"/>
            <a:r>
              <a:rPr lang="tr-TR" dirty="0" smtClean="0"/>
              <a:t>BE, </a:t>
            </a:r>
            <a:r>
              <a:rPr lang="tr-TR" dirty="0" err="1"/>
              <a:t>vucudun</a:t>
            </a:r>
            <a:r>
              <a:rPr lang="tr-TR" dirty="0"/>
              <a:t> </a:t>
            </a:r>
            <a:r>
              <a:rPr lang="tr-TR" dirty="0" err="1"/>
              <a:t>biyotini</a:t>
            </a:r>
            <a:r>
              <a:rPr lang="tr-TR" dirty="0"/>
              <a:t> geri </a:t>
            </a:r>
            <a:r>
              <a:rPr lang="tr-TR" dirty="0" err="1" smtClean="0"/>
              <a:t>donuşturemediği</a:t>
            </a:r>
            <a:r>
              <a:rPr lang="tr-TR" dirty="0"/>
              <a:t> </a:t>
            </a:r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resesif </a:t>
            </a:r>
            <a:r>
              <a:rPr lang="tr-TR" dirty="0" err="1"/>
              <a:t>gecişli</a:t>
            </a:r>
            <a:r>
              <a:rPr lang="tr-TR" dirty="0"/>
              <a:t> </a:t>
            </a:r>
            <a:r>
              <a:rPr lang="tr-TR" dirty="0" err="1"/>
              <a:t>metabolik</a:t>
            </a:r>
            <a:r>
              <a:rPr lang="tr-TR" dirty="0"/>
              <a:t> bir hastalıktır. </a:t>
            </a:r>
            <a:endParaRPr lang="tr-TR" dirty="0" smtClean="0"/>
          </a:p>
          <a:p>
            <a:pPr algn="just"/>
            <a:r>
              <a:rPr lang="tr-TR" dirty="0" err="1" smtClean="0"/>
              <a:t>Ulkemizdeki</a:t>
            </a:r>
            <a:r>
              <a:rPr lang="tr-TR" dirty="0" smtClean="0"/>
              <a:t> </a:t>
            </a:r>
            <a:r>
              <a:rPr lang="es-ES" dirty="0" smtClean="0"/>
              <a:t>gorulme </a:t>
            </a:r>
            <a:r>
              <a:rPr lang="es-ES" dirty="0"/>
              <a:t>sıklığı </a:t>
            </a:r>
            <a:r>
              <a:rPr lang="es-ES" dirty="0" smtClean="0"/>
              <a:t>11331</a:t>
            </a:r>
            <a:r>
              <a:rPr lang="tr-TR" dirty="0" smtClean="0"/>
              <a:t>/</a:t>
            </a:r>
            <a:r>
              <a:rPr lang="es-ES" dirty="0" smtClean="0"/>
              <a:t>1’dir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es-ES" dirty="0" smtClean="0"/>
              <a:t>Bu nedenle</a:t>
            </a:r>
            <a:r>
              <a:rPr lang="tr-TR" dirty="0" smtClean="0"/>
              <a:t> </a:t>
            </a:r>
            <a:r>
              <a:rPr lang="es-ES" dirty="0" smtClean="0"/>
              <a:t>hastalık </a:t>
            </a:r>
            <a:r>
              <a:rPr lang="es-ES" dirty="0"/>
              <a:t>yenidoğan tarama programına dahil edilmiştir. </a:t>
            </a:r>
            <a:endParaRPr lang="tr-TR" dirty="0" smtClean="0"/>
          </a:p>
          <a:p>
            <a:pPr algn="just"/>
            <a:r>
              <a:rPr lang="es-ES" dirty="0" smtClean="0"/>
              <a:t>BE eksiliği</a:t>
            </a:r>
            <a:r>
              <a:rPr lang="tr-TR" dirty="0" smtClean="0"/>
              <a:t> olan </a:t>
            </a:r>
            <a:r>
              <a:rPr lang="tr-TR" dirty="0"/>
              <a:t>ve tedavi edilmeyen hastalarda </a:t>
            </a:r>
            <a:r>
              <a:rPr lang="tr-TR" dirty="0" err="1">
                <a:solidFill>
                  <a:srgbClr val="C00000"/>
                </a:solidFill>
              </a:rPr>
              <a:t>hipotoni</a:t>
            </a:r>
            <a:r>
              <a:rPr lang="tr-TR" dirty="0">
                <a:solidFill>
                  <a:srgbClr val="C00000"/>
                </a:solidFill>
              </a:rPr>
              <a:t>, </a:t>
            </a:r>
            <a:r>
              <a:rPr lang="tr-TR" dirty="0" err="1">
                <a:solidFill>
                  <a:srgbClr val="C00000"/>
                </a:solidFill>
              </a:rPr>
              <a:t>nobetler</a:t>
            </a:r>
            <a:r>
              <a:rPr lang="tr-TR" dirty="0">
                <a:solidFill>
                  <a:srgbClr val="C00000"/>
                </a:solidFill>
              </a:rPr>
              <a:t>, </a:t>
            </a:r>
            <a:r>
              <a:rPr lang="tr-TR" dirty="0" smtClean="0">
                <a:solidFill>
                  <a:srgbClr val="C00000"/>
                </a:solidFill>
              </a:rPr>
              <a:t>beslenme sorunları</a:t>
            </a:r>
            <a:r>
              <a:rPr lang="tr-TR" dirty="0">
                <a:solidFill>
                  <a:srgbClr val="C00000"/>
                </a:solidFill>
              </a:rPr>
              <a:t>, gelişimsel gecikme, işitme kaybı, </a:t>
            </a:r>
            <a:r>
              <a:rPr lang="tr-TR" dirty="0" err="1">
                <a:solidFill>
                  <a:srgbClr val="C00000"/>
                </a:solidFill>
              </a:rPr>
              <a:t>gorme</a:t>
            </a:r>
            <a:r>
              <a:rPr lang="tr-TR" dirty="0">
                <a:solidFill>
                  <a:srgbClr val="C00000"/>
                </a:solidFill>
              </a:rPr>
              <a:t> sorunları, </a:t>
            </a:r>
            <a:r>
              <a:rPr lang="tr-TR" dirty="0" err="1" smtClean="0">
                <a:solidFill>
                  <a:srgbClr val="C00000"/>
                </a:solidFill>
              </a:rPr>
              <a:t>kutanoz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anormallikler </a:t>
            </a:r>
            <a:r>
              <a:rPr lang="tr-TR" dirty="0" smtClean="0"/>
              <a:t>(</a:t>
            </a:r>
            <a:r>
              <a:rPr lang="tr-TR" dirty="0" err="1"/>
              <a:t>ö</a:t>
            </a:r>
            <a:r>
              <a:rPr lang="tr-TR" dirty="0" err="1" smtClean="0"/>
              <a:t>rn</a:t>
            </a:r>
            <a:r>
              <a:rPr lang="tr-TR" dirty="0"/>
              <a:t>; </a:t>
            </a:r>
            <a:r>
              <a:rPr lang="tr-TR" dirty="0" err="1"/>
              <a:t>alopesi</a:t>
            </a:r>
            <a:r>
              <a:rPr lang="tr-TR" dirty="0"/>
              <a:t>, deri </a:t>
            </a:r>
            <a:r>
              <a:rPr lang="tr-TR" dirty="0" err="1"/>
              <a:t>dokuntusu</a:t>
            </a:r>
            <a:r>
              <a:rPr lang="tr-TR" dirty="0"/>
              <a:t>, </a:t>
            </a:r>
            <a:r>
              <a:rPr lang="tr-TR" dirty="0" err="1"/>
              <a:t>kandidiyaz</a:t>
            </a:r>
            <a:r>
              <a:rPr lang="tr-TR" dirty="0"/>
              <a:t> vb</a:t>
            </a:r>
            <a:r>
              <a:rPr lang="tr-TR" dirty="0" smtClean="0"/>
              <a:t>.) </a:t>
            </a:r>
            <a:r>
              <a:rPr lang="es-ES" dirty="0" smtClean="0"/>
              <a:t>gibi </a:t>
            </a:r>
            <a:r>
              <a:rPr lang="es-ES" dirty="0"/>
              <a:t>değişken norolojik ve dermatolojik bulgular </a:t>
            </a:r>
            <a:r>
              <a:rPr lang="es-ES" dirty="0" smtClean="0"/>
              <a:t>görülebilir</a:t>
            </a:r>
            <a:r>
              <a:rPr lang="tr-TR" dirty="0" smtClean="0"/>
              <a:t>. </a:t>
            </a:r>
          </a:p>
          <a:p>
            <a:pPr algn="just"/>
            <a:r>
              <a:rPr lang="es-ES" dirty="0" smtClean="0"/>
              <a:t>Tanısı</a:t>
            </a:r>
            <a:r>
              <a:rPr lang="tr-TR" dirty="0" smtClean="0"/>
              <a:t> konan </a:t>
            </a:r>
            <a:r>
              <a:rPr lang="tr-TR" dirty="0"/>
              <a:t>ve erken donemde </a:t>
            </a:r>
            <a:r>
              <a:rPr lang="tr-TR" dirty="0" err="1"/>
              <a:t>biyotin</a:t>
            </a:r>
            <a:r>
              <a:rPr lang="tr-TR" dirty="0"/>
              <a:t> tedavisi başlanan bebekler </a:t>
            </a:r>
            <a:r>
              <a:rPr lang="tr-TR" dirty="0" smtClean="0"/>
              <a:t>yaşamlarını sağlıklı </a:t>
            </a:r>
            <a:r>
              <a:rPr lang="tr-TR" dirty="0"/>
              <a:t>bireyler olarak devam ettirebilirler. </a:t>
            </a:r>
            <a:endParaRPr lang="tr-TR" dirty="0" smtClean="0"/>
          </a:p>
          <a:p>
            <a:pPr algn="just"/>
            <a:r>
              <a:rPr lang="tr-TR" dirty="0" err="1" smtClean="0"/>
              <a:t>Gorme</a:t>
            </a:r>
            <a:r>
              <a:rPr lang="tr-TR" dirty="0" smtClean="0"/>
              <a:t> sorunları, işitme </a:t>
            </a:r>
            <a:r>
              <a:rPr lang="tr-TR" dirty="0"/>
              <a:t>kaybı ve gelişimsel gecikme meydana gelmişse, </a:t>
            </a:r>
            <a:r>
              <a:rPr lang="tr-TR" dirty="0" smtClean="0"/>
              <a:t>bu sorunlar </a:t>
            </a:r>
            <a:r>
              <a:rPr lang="tr-TR" dirty="0" err="1"/>
              <a:t>biyotin</a:t>
            </a:r>
            <a:r>
              <a:rPr lang="tr-TR" dirty="0"/>
              <a:t> tedavisine karşın geri </a:t>
            </a:r>
            <a:r>
              <a:rPr lang="tr-TR" dirty="0" err="1" smtClean="0"/>
              <a:t>döndurulemez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3993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3" y="158620"/>
            <a:ext cx="11877868" cy="655009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sz="3100" b="1" dirty="0" err="1">
                <a:solidFill>
                  <a:srgbClr val="C00000"/>
                </a:solidFill>
              </a:rPr>
              <a:t>Kistik</a:t>
            </a:r>
            <a:r>
              <a:rPr lang="tr-TR" sz="3100" b="1" dirty="0">
                <a:solidFill>
                  <a:srgbClr val="C00000"/>
                </a:solidFill>
              </a:rPr>
              <a:t> </a:t>
            </a:r>
            <a:r>
              <a:rPr lang="tr-TR" sz="3100" b="1" dirty="0" err="1">
                <a:solidFill>
                  <a:srgbClr val="C00000"/>
                </a:solidFill>
              </a:rPr>
              <a:t>Fibrozis</a:t>
            </a:r>
            <a:r>
              <a:rPr lang="tr-TR" sz="3100" b="1" dirty="0">
                <a:solidFill>
                  <a:srgbClr val="C00000"/>
                </a:solidFill>
              </a:rPr>
              <a:t> (KF)</a:t>
            </a:r>
          </a:p>
          <a:p>
            <a:pPr algn="just"/>
            <a:r>
              <a:rPr lang="tr-TR" dirty="0" smtClean="0"/>
              <a:t>KF, </a:t>
            </a:r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resesif </a:t>
            </a:r>
            <a:r>
              <a:rPr lang="tr-TR" dirty="0" err="1"/>
              <a:t>gecişli</a:t>
            </a:r>
            <a:r>
              <a:rPr lang="tr-TR" dirty="0"/>
              <a:t> </a:t>
            </a:r>
            <a:r>
              <a:rPr lang="tr-TR" dirty="0" err="1" smtClean="0"/>
              <a:t>metabolik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hastalıktır. </a:t>
            </a:r>
            <a:endParaRPr lang="tr-TR" dirty="0" smtClean="0"/>
          </a:p>
          <a:p>
            <a:pPr algn="just"/>
            <a:r>
              <a:rPr lang="tr-TR" dirty="0" smtClean="0"/>
              <a:t>KF </a:t>
            </a:r>
            <a:r>
              <a:rPr lang="tr-TR" dirty="0"/>
              <a:t>akciğerleri, sindirim </a:t>
            </a:r>
            <a:r>
              <a:rPr lang="tr-TR" dirty="0" smtClean="0"/>
              <a:t>sistemini, ter </a:t>
            </a:r>
            <a:r>
              <a:rPr lang="tr-TR" dirty="0"/>
              <a:t>bezlerini ve </a:t>
            </a:r>
            <a:r>
              <a:rPr lang="tr-TR" dirty="0" err="1"/>
              <a:t>ureme</a:t>
            </a:r>
            <a:r>
              <a:rPr lang="tr-TR" dirty="0"/>
              <a:t> sistemini etkileyen </a:t>
            </a:r>
            <a:r>
              <a:rPr lang="tr-TR" dirty="0" err="1"/>
              <a:t>multisistem</a:t>
            </a:r>
            <a:r>
              <a:rPr lang="tr-TR" dirty="0"/>
              <a:t> bir </a:t>
            </a:r>
            <a:r>
              <a:rPr lang="tr-TR" dirty="0" smtClean="0"/>
              <a:t>hastalıktır. </a:t>
            </a:r>
          </a:p>
          <a:p>
            <a:pPr algn="just"/>
            <a:r>
              <a:rPr lang="tr-TR" dirty="0" smtClean="0"/>
              <a:t>Hastalık </a:t>
            </a:r>
            <a:r>
              <a:rPr lang="tr-TR" dirty="0"/>
              <a:t>sistemik olmasına karşın, </a:t>
            </a:r>
            <a:r>
              <a:rPr lang="tr-TR" dirty="0" err="1"/>
              <a:t>morbidite</a:t>
            </a:r>
            <a:r>
              <a:rPr lang="tr-TR" dirty="0"/>
              <a:t> ve </a:t>
            </a:r>
            <a:r>
              <a:rPr lang="tr-TR" dirty="0" err="1" smtClean="0"/>
              <a:t>mortalitenin</a:t>
            </a:r>
            <a:r>
              <a:rPr lang="tr-TR" dirty="0"/>
              <a:t> </a:t>
            </a:r>
            <a:r>
              <a:rPr lang="tr-TR" dirty="0" smtClean="0"/>
              <a:t>ana </a:t>
            </a:r>
            <a:r>
              <a:rPr lang="tr-TR" dirty="0"/>
              <a:t>nedeni ilerleyici akciğer hastalığıdır. </a:t>
            </a:r>
            <a:endParaRPr lang="tr-TR" dirty="0" smtClean="0"/>
          </a:p>
          <a:p>
            <a:pPr algn="just"/>
            <a:r>
              <a:rPr lang="tr-TR" dirty="0" smtClean="0"/>
              <a:t>Hastalığın </a:t>
            </a:r>
            <a:r>
              <a:rPr lang="tr-TR" dirty="0"/>
              <a:t>klasik </a:t>
            </a:r>
            <a:r>
              <a:rPr lang="tr-TR" dirty="0" smtClean="0"/>
              <a:t>bulguları </a:t>
            </a:r>
            <a:r>
              <a:rPr lang="tr-TR" dirty="0" smtClean="0">
                <a:solidFill>
                  <a:srgbClr val="C00000"/>
                </a:solidFill>
              </a:rPr>
              <a:t>kronik </a:t>
            </a:r>
            <a:r>
              <a:rPr lang="tr-TR" dirty="0">
                <a:solidFill>
                  <a:srgbClr val="C00000"/>
                </a:solidFill>
              </a:rPr>
              <a:t>akciğer hastalığı (tekrarlayan akciğer </a:t>
            </a:r>
            <a:r>
              <a:rPr lang="tr-TR" dirty="0" err="1">
                <a:solidFill>
                  <a:srgbClr val="C00000"/>
                </a:solidFill>
              </a:rPr>
              <a:t>infeksiyonları</a:t>
            </a:r>
            <a:r>
              <a:rPr lang="tr-TR" dirty="0" smtClean="0">
                <a:solidFill>
                  <a:srgbClr val="C00000"/>
                </a:solidFill>
              </a:rPr>
              <a:t>), </a:t>
            </a:r>
            <a:r>
              <a:rPr lang="tr-TR" dirty="0" err="1" smtClean="0">
                <a:solidFill>
                  <a:srgbClr val="C00000"/>
                </a:solidFill>
              </a:rPr>
              <a:t>ekzokrin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>
                <a:solidFill>
                  <a:srgbClr val="C00000"/>
                </a:solidFill>
              </a:rPr>
              <a:t>pankreas yetmezliği (ishal ve yetersiz beslenme), </a:t>
            </a:r>
            <a:r>
              <a:rPr lang="tr-TR" dirty="0" smtClean="0">
                <a:solidFill>
                  <a:srgbClr val="C00000"/>
                </a:solidFill>
              </a:rPr>
              <a:t>tuz kaybı </a:t>
            </a:r>
            <a:r>
              <a:rPr lang="tr-TR" dirty="0">
                <a:solidFill>
                  <a:srgbClr val="C00000"/>
                </a:solidFill>
              </a:rPr>
              <a:t>ve </a:t>
            </a:r>
            <a:r>
              <a:rPr lang="tr-TR" dirty="0" err="1">
                <a:solidFill>
                  <a:srgbClr val="C00000"/>
                </a:solidFill>
              </a:rPr>
              <a:t>ureme</a:t>
            </a:r>
            <a:r>
              <a:rPr lang="tr-TR" dirty="0">
                <a:solidFill>
                  <a:srgbClr val="C00000"/>
                </a:solidFill>
              </a:rPr>
              <a:t> sistemi ile ilgili erkekte </a:t>
            </a:r>
            <a:r>
              <a:rPr lang="tr-TR" dirty="0" err="1">
                <a:solidFill>
                  <a:srgbClr val="C00000"/>
                </a:solidFill>
              </a:rPr>
              <a:t>vas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deferensin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konjenital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yokluğu </a:t>
            </a:r>
            <a:r>
              <a:rPr lang="tr-TR" dirty="0">
                <a:solidFill>
                  <a:srgbClr val="C00000"/>
                </a:solidFill>
              </a:rPr>
              <a:t>veya </a:t>
            </a:r>
            <a:r>
              <a:rPr lang="tr-TR" dirty="0" err="1" smtClean="0">
                <a:solidFill>
                  <a:srgbClr val="C00000"/>
                </a:solidFill>
              </a:rPr>
              <a:t>obstruksiyonudur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Erken </a:t>
            </a:r>
            <a:r>
              <a:rPr lang="tr-TR" dirty="0"/>
              <a:t>tanı, daha </a:t>
            </a:r>
            <a:r>
              <a:rPr lang="tr-TR" dirty="0" err="1"/>
              <a:t>duşuk</a:t>
            </a:r>
            <a:r>
              <a:rPr lang="tr-TR" dirty="0"/>
              <a:t> </a:t>
            </a:r>
            <a:r>
              <a:rPr lang="tr-TR" dirty="0" err="1"/>
              <a:t>infeksiyon</a:t>
            </a:r>
            <a:r>
              <a:rPr lang="tr-TR" dirty="0"/>
              <a:t> sıklığı nedeniyle </a:t>
            </a:r>
            <a:r>
              <a:rPr lang="tr-TR" dirty="0" smtClean="0"/>
              <a:t>daha iyi </a:t>
            </a:r>
            <a:r>
              <a:rPr lang="tr-TR" dirty="0"/>
              <a:t>fiziksel gelişim ve daha yavaş akciğer bozulması ile </a:t>
            </a:r>
            <a:r>
              <a:rPr lang="tr-TR" dirty="0" smtClean="0"/>
              <a:t>ilişkilidir. </a:t>
            </a:r>
          </a:p>
          <a:p>
            <a:pPr algn="just"/>
            <a:r>
              <a:rPr lang="tr-TR" dirty="0" smtClean="0"/>
              <a:t>Taramada </a:t>
            </a:r>
            <a:r>
              <a:rPr lang="tr-TR" dirty="0" err="1"/>
              <a:t>yenidoğanın</a:t>
            </a:r>
            <a:r>
              <a:rPr lang="tr-TR" dirty="0"/>
              <a:t> topuğundan elde edilmiş </a:t>
            </a:r>
            <a:r>
              <a:rPr lang="tr-TR" dirty="0" smtClean="0"/>
              <a:t>olan kuru </a:t>
            </a:r>
            <a:r>
              <a:rPr lang="tr-TR" dirty="0"/>
              <a:t>kan lekesi </a:t>
            </a:r>
            <a:r>
              <a:rPr lang="tr-TR" dirty="0" err="1"/>
              <a:t>orneklerinde</a:t>
            </a:r>
            <a:r>
              <a:rPr lang="tr-TR" dirty="0"/>
              <a:t> </a:t>
            </a:r>
            <a:r>
              <a:rPr lang="tr-TR" dirty="0" err="1"/>
              <a:t>immunoreaktif</a:t>
            </a:r>
            <a:r>
              <a:rPr lang="tr-TR" dirty="0"/>
              <a:t> </a:t>
            </a:r>
            <a:r>
              <a:rPr lang="tr-TR" dirty="0" err="1"/>
              <a:t>tripsinojen</a:t>
            </a:r>
            <a:r>
              <a:rPr lang="tr-TR" dirty="0"/>
              <a:t> (İRT) </a:t>
            </a:r>
            <a:r>
              <a:rPr lang="tr-TR" dirty="0" smtClean="0"/>
              <a:t>olçumu yapılır. Temel</a:t>
            </a:r>
            <a:r>
              <a:rPr lang="tr-TR" dirty="0"/>
              <a:t> </a:t>
            </a:r>
            <a:r>
              <a:rPr lang="tr-TR" dirty="0" smtClean="0"/>
              <a:t>tarama </a:t>
            </a:r>
            <a:r>
              <a:rPr lang="tr-TR" dirty="0"/>
              <a:t>testidir. </a:t>
            </a:r>
            <a:endParaRPr lang="tr-TR" dirty="0" smtClean="0"/>
          </a:p>
          <a:p>
            <a:pPr algn="just"/>
            <a:r>
              <a:rPr lang="tr-TR" dirty="0" smtClean="0"/>
              <a:t>İRT </a:t>
            </a:r>
            <a:r>
              <a:rPr lang="tr-TR" dirty="0"/>
              <a:t>değeri </a:t>
            </a:r>
            <a:r>
              <a:rPr lang="tr-TR" dirty="0" err="1"/>
              <a:t>yuksek</a:t>
            </a:r>
            <a:r>
              <a:rPr lang="tr-TR" dirty="0"/>
              <a:t> </a:t>
            </a:r>
            <a:r>
              <a:rPr lang="tr-TR" dirty="0" err="1"/>
              <a:t>cıkan</a:t>
            </a:r>
            <a:r>
              <a:rPr lang="tr-TR" dirty="0"/>
              <a:t> bebeklerden ikinci </a:t>
            </a:r>
            <a:r>
              <a:rPr lang="tr-TR" dirty="0" smtClean="0"/>
              <a:t>kez topuk </a:t>
            </a:r>
            <a:r>
              <a:rPr lang="tr-TR" dirty="0"/>
              <a:t>kanı alınarak İRT </a:t>
            </a:r>
            <a:r>
              <a:rPr lang="tr-TR" dirty="0" err="1"/>
              <a:t>olcumu</a:t>
            </a:r>
            <a:r>
              <a:rPr lang="tr-TR" dirty="0"/>
              <a:t> tekrarlanır. </a:t>
            </a:r>
            <a:endParaRPr lang="tr-TR" dirty="0" smtClean="0"/>
          </a:p>
          <a:p>
            <a:pPr algn="just"/>
            <a:r>
              <a:rPr lang="tr-TR" dirty="0" smtClean="0"/>
              <a:t>Her </a:t>
            </a:r>
            <a:r>
              <a:rPr lang="tr-TR" dirty="0"/>
              <a:t>iki tarama </a:t>
            </a:r>
            <a:r>
              <a:rPr lang="tr-TR" dirty="0" smtClean="0"/>
              <a:t>testi pozitif </a:t>
            </a:r>
            <a:r>
              <a:rPr lang="tr-TR" dirty="0"/>
              <a:t>saptanan bebeklerden </a:t>
            </a:r>
            <a:r>
              <a:rPr lang="tr-TR" dirty="0">
                <a:solidFill>
                  <a:srgbClr val="C00000"/>
                </a:solidFill>
              </a:rPr>
              <a:t>ter testi istenir</a:t>
            </a:r>
            <a:r>
              <a:rPr lang="tr-TR" dirty="0"/>
              <a:t>. Ter testinin </a:t>
            </a:r>
            <a:r>
              <a:rPr lang="tr-TR" dirty="0" smtClean="0"/>
              <a:t>pozitif </a:t>
            </a:r>
            <a:r>
              <a:rPr lang="tr-TR" dirty="0" err="1" smtClean="0"/>
              <a:t>cıkması</a:t>
            </a:r>
            <a:r>
              <a:rPr lang="tr-TR" dirty="0" smtClean="0"/>
              <a:t> </a:t>
            </a:r>
            <a:r>
              <a:rPr lang="tr-TR" dirty="0"/>
              <a:t>durumunda test ikici kez tekrarlanır. Ter testi değeri &gt;</a:t>
            </a:r>
            <a:r>
              <a:rPr lang="tr-TR" dirty="0" smtClean="0"/>
              <a:t>60mmol/L </a:t>
            </a:r>
            <a:r>
              <a:rPr lang="tr-TR" dirty="0"/>
              <a:t>ise KF tanısını destekler. </a:t>
            </a:r>
          </a:p>
          <a:p>
            <a:pPr algn="just"/>
            <a:r>
              <a:rPr lang="tr-TR" dirty="0" smtClean="0"/>
              <a:t>İkinci </a:t>
            </a:r>
            <a:r>
              <a:rPr lang="tr-TR" dirty="0"/>
              <a:t>bir </a:t>
            </a:r>
            <a:r>
              <a:rPr lang="tr-TR" dirty="0" err="1"/>
              <a:t>yontem</a:t>
            </a:r>
            <a:r>
              <a:rPr lang="tr-TR" dirty="0"/>
              <a:t> olarak </a:t>
            </a:r>
            <a:r>
              <a:rPr lang="tr-TR" dirty="0" smtClean="0"/>
              <a:t>yüksek İRT </a:t>
            </a:r>
            <a:r>
              <a:rPr lang="tr-TR" dirty="0" err="1"/>
              <a:t>sonuclarını</a:t>
            </a:r>
            <a:r>
              <a:rPr lang="tr-TR" dirty="0"/>
              <a:t> doğrulamak </a:t>
            </a:r>
            <a:r>
              <a:rPr lang="tr-TR" dirty="0" err="1"/>
              <a:t>icin</a:t>
            </a:r>
            <a:r>
              <a:rPr lang="tr-TR" dirty="0"/>
              <a:t> DNA analizi yapılabilmektedir</a:t>
            </a:r>
          </a:p>
        </p:txBody>
      </p:sp>
    </p:spTree>
    <p:extLst>
      <p:ext uri="{BB962C8B-B14F-4D97-AF65-F5344CB8AC3E}">
        <p14:creationId xmlns:p14="http://schemas.microsoft.com/office/powerpoint/2010/main" val="192743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298" y="298580"/>
            <a:ext cx="11840547" cy="6372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600" b="1" dirty="0" err="1">
                <a:solidFill>
                  <a:srgbClr val="C00000"/>
                </a:solidFill>
              </a:rPr>
              <a:t>Konjenital</a:t>
            </a:r>
            <a:r>
              <a:rPr lang="tr-TR" sz="3600" b="1" dirty="0">
                <a:solidFill>
                  <a:srgbClr val="C00000"/>
                </a:solidFill>
              </a:rPr>
              <a:t> Adrenal </a:t>
            </a:r>
            <a:r>
              <a:rPr lang="tr-TR" sz="3600" b="1" dirty="0" err="1">
                <a:solidFill>
                  <a:srgbClr val="C00000"/>
                </a:solidFill>
              </a:rPr>
              <a:t>Hiperplazi</a:t>
            </a:r>
            <a:r>
              <a:rPr lang="tr-TR" sz="3600" b="1" dirty="0">
                <a:solidFill>
                  <a:srgbClr val="C00000"/>
                </a:solidFill>
              </a:rPr>
              <a:t> (KAH)</a:t>
            </a:r>
          </a:p>
          <a:p>
            <a:pPr algn="just"/>
            <a:r>
              <a:rPr lang="tr-TR" dirty="0" smtClean="0"/>
              <a:t>KAH, </a:t>
            </a:r>
            <a:r>
              <a:rPr lang="tr-TR" dirty="0" err="1"/>
              <a:t>kortizol</a:t>
            </a:r>
            <a:r>
              <a:rPr lang="tr-TR" dirty="0"/>
              <a:t> </a:t>
            </a:r>
            <a:r>
              <a:rPr lang="tr-TR" dirty="0" err="1"/>
              <a:t>biyosentezini</a:t>
            </a:r>
            <a:r>
              <a:rPr lang="tr-TR" dirty="0"/>
              <a:t> </a:t>
            </a:r>
            <a:r>
              <a:rPr lang="tr-TR" dirty="0" smtClean="0"/>
              <a:t>etkileyen </a:t>
            </a:r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resesif </a:t>
            </a:r>
            <a:r>
              <a:rPr lang="tr-TR" dirty="0" err="1"/>
              <a:t>gecişli</a:t>
            </a:r>
            <a:r>
              <a:rPr lang="tr-TR" dirty="0"/>
              <a:t> bir hastalık grubudur. </a:t>
            </a:r>
            <a:endParaRPr lang="tr-TR" dirty="0" smtClean="0"/>
          </a:p>
          <a:p>
            <a:pPr algn="just"/>
            <a:r>
              <a:rPr lang="tr-TR" dirty="0" smtClean="0"/>
              <a:t>Adrenal kortekste </a:t>
            </a:r>
            <a:r>
              <a:rPr lang="tr-TR" dirty="0" err="1" smtClean="0"/>
              <a:t>kortizol</a:t>
            </a:r>
            <a:r>
              <a:rPr lang="tr-TR" dirty="0" smtClean="0"/>
              <a:t> </a:t>
            </a:r>
            <a:r>
              <a:rPr lang="tr-TR" dirty="0" err="1"/>
              <a:t>uretimi</a:t>
            </a:r>
            <a:r>
              <a:rPr lang="tr-TR" dirty="0"/>
              <a:t>, beş </a:t>
            </a:r>
            <a:r>
              <a:rPr lang="tr-TR" dirty="0" err="1"/>
              <a:t>major</a:t>
            </a:r>
            <a:r>
              <a:rPr lang="tr-TR" dirty="0"/>
              <a:t> enzim vasıtasıyla </a:t>
            </a:r>
            <a:r>
              <a:rPr lang="tr-TR" dirty="0" err="1"/>
              <a:t>gercekleşir</a:t>
            </a:r>
            <a:r>
              <a:rPr lang="tr-TR" dirty="0"/>
              <a:t> </a:t>
            </a:r>
            <a:r>
              <a:rPr lang="tr-TR" dirty="0" smtClean="0"/>
              <a:t>ve KAH </a:t>
            </a:r>
            <a:r>
              <a:rPr lang="tr-TR" dirty="0"/>
              <a:t>bu enzimlerden herhangi birinin eksikliği nedeniyle </a:t>
            </a:r>
            <a:r>
              <a:rPr lang="tr-TR" dirty="0" smtClean="0"/>
              <a:t>meydana gelir.</a:t>
            </a:r>
          </a:p>
          <a:p>
            <a:pPr algn="just"/>
            <a:r>
              <a:rPr lang="tr-TR" dirty="0" smtClean="0"/>
              <a:t>Eksikliği </a:t>
            </a:r>
            <a:r>
              <a:rPr lang="tr-TR" dirty="0"/>
              <a:t>en sık </a:t>
            </a:r>
            <a:r>
              <a:rPr lang="tr-TR" dirty="0" err="1"/>
              <a:t>gorulen</a:t>
            </a:r>
            <a:r>
              <a:rPr lang="tr-TR" dirty="0"/>
              <a:t> enzim </a:t>
            </a:r>
            <a:r>
              <a:rPr lang="tr-TR" dirty="0" smtClean="0"/>
              <a:t>21-hidroksilazdır. </a:t>
            </a:r>
            <a:r>
              <a:rPr lang="tr-TR" dirty="0" err="1"/>
              <a:t>Yenidoğanda</a:t>
            </a:r>
            <a:r>
              <a:rPr lang="tr-TR" dirty="0"/>
              <a:t> </a:t>
            </a:r>
            <a:r>
              <a:rPr lang="tr-TR" dirty="0" smtClean="0"/>
              <a:t>doğumdan sonraki </a:t>
            </a:r>
            <a:r>
              <a:rPr lang="tr-TR" dirty="0"/>
              <a:t>ilk haftalarda </a:t>
            </a:r>
            <a:r>
              <a:rPr lang="tr-TR" dirty="0">
                <a:solidFill>
                  <a:srgbClr val="C00000"/>
                </a:solidFill>
              </a:rPr>
              <a:t>kusma, </a:t>
            </a:r>
            <a:r>
              <a:rPr lang="tr-TR" dirty="0" err="1">
                <a:solidFill>
                  <a:srgbClr val="C00000"/>
                </a:solidFill>
              </a:rPr>
              <a:t>dehidratasyon</a:t>
            </a:r>
            <a:r>
              <a:rPr lang="tr-TR" dirty="0">
                <a:solidFill>
                  <a:srgbClr val="C00000"/>
                </a:solidFill>
              </a:rPr>
              <a:t>, hipoglisemi ve </a:t>
            </a:r>
            <a:r>
              <a:rPr lang="tr-TR" dirty="0" smtClean="0">
                <a:solidFill>
                  <a:srgbClr val="C00000"/>
                </a:solidFill>
              </a:rPr>
              <a:t>hipotansiyon </a:t>
            </a:r>
            <a:r>
              <a:rPr lang="tr-TR" dirty="0" smtClean="0"/>
              <a:t>gibi </a:t>
            </a:r>
            <a:r>
              <a:rPr lang="tr-TR" dirty="0"/>
              <a:t>klinik bulgular </a:t>
            </a:r>
            <a:r>
              <a:rPr lang="tr-TR" dirty="0" err="1"/>
              <a:t>gorulebilir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bebekler erken </a:t>
            </a:r>
            <a:r>
              <a:rPr lang="tr-TR" dirty="0" smtClean="0"/>
              <a:t>donemde tedavi </a:t>
            </a:r>
            <a:r>
              <a:rPr lang="tr-TR" dirty="0"/>
              <a:t>edilmedikleri takdirde hızla </a:t>
            </a:r>
            <a:r>
              <a:rPr lang="tr-TR" dirty="0" err="1"/>
              <a:t>hiponatremi</a:t>
            </a:r>
            <a:r>
              <a:rPr lang="tr-TR" dirty="0"/>
              <a:t>, </a:t>
            </a:r>
            <a:r>
              <a:rPr lang="tr-TR" dirty="0" err="1" smtClean="0"/>
              <a:t>hiperkalemi</a:t>
            </a:r>
            <a:r>
              <a:rPr lang="tr-TR" dirty="0" smtClean="0"/>
              <a:t>, </a:t>
            </a:r>
            <a:r>
              <a:rPr lang="tr-TR" dirty="0" err="1" smtClean="0"/>
              <a:t>asidoz</a:t>
            </a:r>
            <a:r>
              <a:rPr lang="tr-TR" dirty="0" smtClean="0"/>
              <a:t> </a:t>
            </a:r>
            <a:r>
              <a:rPr lang="tr-TR" dirty="0"/>
              <a:t>ve şokla birlikte giden potansiyel olarak </a:t>
            </a:r>
            <a:r>
              <a:rPr lang="tr-TR" dirty="0" smtClean="0"/>
              <a:t>ölümcül </a:t>
            </a:r>
            <a:r>
              <a:rPr lang="tr-TR" dirty="0"/>
              <a:t>olan </a:t>
            </a:r>
            <a:r>
              <a:rPr lang="tr-TR" dirty="0" smtClean="0"/>
              <a:t>tuz kaybettiren </a:t>
            </a:r>
            <a:r>
              <a:rPr lang="tr-TR" dirty="0"/>
              <a:t>krizler geliştirebilirler. </a:t>
            </a:r>
            <a:endParaRPr lang="tr-TR" dirty="0" smtClean="0"/>
          </a:p>
          <a:p>
            <a:pPr algn="just"/>
            <a:r>
              <a:rPr lang="tr-TR" dirty="0" smtClean="0"/>
              <a:t>kız </a:t>
            </a:r>
            <a:r>
              <a:rPr lang="tr-TR" dirty="0" err="1"/>
              <a:t>yenidoğanlar</a:t>
            </a:r>
            <a:r>
              <a:rPr lang="tr-TR" dirty="0"/>
              <a:t> </a:t>
            </a:r>
            <a:r>
              <a:rPr lang="tr-TR" dirty="0" smtClean="0"/>
              <a:t>dış </a:t>
            </a:r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/>
              <a:t>organlarında </a:t>
            </a:r>
            <a:r>
              <a:rPr lang="tr-TR" dirty="0" err="1"/>
              <a:t>virilizasyon</a:t>
            </a:r>
            <a:r>
              <a:rPr lang="tr-TR" dirty="0"/>
              <a:t> (</a:t>
            </a:r>
            <a:r>
              <a:rPr lang="tr-TR" dirty="0" err="1"/>
              <a:t>erkeksileşme</a:t>
            </a:r>
            <a:r>
              <a:rPr lang="tr-TR" dirty="0"/>
              <a:t>) ile doğarlar. </a:t>
            </a:r>
            <a:endParaRPr lang="tr-TR" dirty="0" smtClean="0"/>
          </a:p>
          <a:p>
            <a:pPr algn="just"/>
            <a:r>
              <a:rPr lang="tr-TR" dirty="0" err="1" smtClean="0"/>
              <a:t>KAH’ın</a:t>
            </a:r>
            <a:r>
              <a:rPr lang="tr-TR" dirty="0" smtClean="0"/>
              <a:t> </a:t>
            </a:r>
            <a:r>
              <a:rPr lang="tr-TR" dirty="0" err="1"/>
              <a:t>tum</a:t>
            </a:r>
            <a:r>
              <a:rPr lang="tr-TR" dirty="0"/>
              <a:t> </a:t>
            </a:r>
            <a:r>
              <a:rPr lang="tr-TR" dirty="0" err="1"/>
              <a:t>dunyada</a:t>
            </a:r>
            <a:r>
              <a:rPr lang="tr-TR" dirty="0"/>
              <a:t> </a:t>
            </a:r>
            <a:r>
              <a:rPr lang="tr-TR" dirty="0" smtClean="0"/>
              <a:t>görülme sıklığı </a:t>
            </a:r>
            <a:r>
              <a:rPr lang="tr-TR" dirty="0"/>
              <a:t>13000-15000 canlı doğumda 1’dir. </a:t>
            </a:r>
            <a:endParaRPr lang="tr-TR" dirty="0" smtClean="0"/>
          </a:p>
          <a:p>
            <a:pPr algn="just"/>
            <a:r>
              <a:rPr lang="tr-TR" dirty="0" smtClean="0"/>
              <a:t>KAH </a:t>
            </a:r>
            <a:r>
              <a:rPr lang="tr-TR" dirty="0" err="1"/>
              <a:t>icin</a:t>
            </a:r>
            <a:r>
              <a:rPr lang="tr-TR" dirty="0"/>
              <a:t> test, </a:t>
            </a:r>
            <a:r>
              <a:rPr lang="tr-TR" dirty="0" smtClean="0"/>
              <a:t>17-hidroksiprogesteron </a:t>
            </a:r>
            <a:r>
              <a:rPr lang="tr-TR" dirty="0"/>
              <a:t>(17-OHP)’un </a:t>
            </a:r>
            <a:r>
              <a:rPr lang="tr-TR" dirty="0" err="1"/>
              <a:t>olculmesi</a:t>
            </a:r>
            <a:r>
              <a:rPr lang="tr-TR" dirty="0"/>
              <a:t> </a:t>
            </a:r>
            <a:r>
              <a:rPr lang="tr-TR" dirty="0" smtClean="0"/>
              <a:t>ile yapılmaktadır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6565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927" y="307910"/>
            <a:ext cx="11532635" cy="633548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err="1">
                <a:solidFill>
                  <a:srgbClr val="C00000"/>
                </a:solidFill>
              </a:rPr>
              <a:t>Spinal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Müsküler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Atrofi</a:t>
            </a:r>
            <a:r>
              <a:rPr lang="tr-TR" b="1" dirty="0">
                <a:solidFill>
                  <a:srgbClr val="C00000"/>
                </a:solidFill>
              </a:rPr>
              <a:t> (SMA)</a:t>
            </a:r>
          </a:p>
          <a:p>
            <a:pPr algn="just"/>
            <a:r>
              <a:rPr lang="tr-TR" dirty="0" smtClean="0"/>
              <a:t>SMA, </a:t>
            </a:r>
            <a:r>
              <a:rPr lang="tr-TR" dirty="0"/>
              <a:t>omurilikteki alfa motor sinir </a:t>
            </a:r>
            <a:r>
              <a:rPr lang="tr-TR" dirty="0" err="1" smtClean="0"/>
              <a:t>hucrelerinin</a:t>
            </a:r>
            <a:r>
              <a:rPr lang="tr-TR" dirty="0" smtClean="0"/>
              <a:t> </a:t>
            </a:r>
            <a:r>
              <a:rPr lang="tr-TR" dirty="0"/>
              <a:t>dejenerasyonuna ve zaman </a:t>
            </a:r>
            <a:r>
              <a:rPr lang="tr-TR" dirty="0" smtClean="0"/>
              <a:t>içerisinde </a:t>
            </a:r>
            <a:r>
              <a:rPr lang="tr-TR" dirty="0"/>
              <a:t>bu </a:t>
            </a:r>
            <a:r>
              <a:rPr lang="tr-TR" dirty="0" smtClean="0"/>
              <a:t>hücrelerin işlevlerini </a:t>
            </a:r>
            <a:r>
              <a:rPr lang="tr-TR" dirty="0"/>
              <a:t>kaybetmesine yol </a:t>
            </a:r>
            <a:r>
              <a:rPr lang="tr-TR" dirty="0" smtClean="0"/>
              <a:t>açan</a:t>
            </a:r>
            <a:r>
              <a:rPr lang="tr-TR" dirty="0"/>
              <a:t>, ilerleyici kas </a:t>
            </a:r>
            <a:r>
              <a:rPr lang="tr-TR" dirty="0" smtClean="0"/>
              <a:t>güçsüzlüğü </a:t>
            </a:r>
            <a:r>
              <a:rPr lang="tr-TR" dirty="0"/>
              <a:t>ve </a:t>
            </a:r>
            <a:r>
              <a:rPr lang="tr-TR" dirty="0" smtClean="0"/>
              <a:t>kas </a:t>
            </a:r>
            <a:r>
              <a:rPr lang="tr-TR" dirty="0" err="1" smtClean="0"/>
              <a:t>atrofisi</a:t>
            </a:r>
            <a:r>
              <a:rPr lang="tr-TR" dirty="0" smtClean="0"/>
              <a:t> </a:t>
            </a:r>
            <a:r>
              <a:rPr lang="tr-TR" dirty="0"/>
              <a:t>ile karakterize </a:t>
            </a:r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resesif, </a:t>
            </a:r>
            <a:r>
              <a:rPr lang="tr-TR" dirty="0" err="1" smtClean="0"/>
              <a:t>X’e</a:t>
            </a:r>
            <a:r>
              <a:rPr lang="tr-TR" dirty="0"/>
              <a:t> </a:t>
            </a:r>
            <a:r>
              <a:rPr lang="tr-TR" dirty="0" smtClean="0"/>
              <a:t>bağlı </a:t>
            </a:r>
            <a:r>
              <a:rPr lang="tr-TR" dirty="0"/>
              <a:t>resesif veya </a:t>
            </a:r>
            <a:r>
              <a:rPr lang="tr-TR" dirty="0" err="1"/>
              <a:t>otozomal</a:t>
            </a:r>
            <a:r>
              <a:rPr lang="tr-TR" dirty="0"/>
              <a:t> dominant </a:t>
            </a:r>
            <a:r>
              <a:rPr lang="tr-TR" dirty="0" err="1"/>
              <a:t>gecişli</a:t>
            </a:r>
            <a:r>
              <a:rPr lang="tr-TR" dirty="0"/>
              <a:t> </a:t>
            </a:r>
            <a:r>
              <a:rPr lang="tr-TR" dirty="0" err="1" smtClean="0"/>
              <a:t>nöromusküler</a:t>
            </a:r>
            <a:r>
              <a:rPr lang="tr-TR" dirty="0" smtClean="0"/>
              <a:t> bir hastalıktır. </a:t>
            </a:r>
          </a:p>
          <a:p>
            <a:pPr algn="just"/>
            <a:r>
              <a:rPr lang="tr-TR" dirty="0" smtClean="0"/>
              <a:t>SMA çocukluk cağında </a:t>
            </a:r>
            <a:r>
              <a:rPr lang="tr-TR" dirty="0"/>
              <a:t>en sık </a:t>
            </a:r>
            <a:r>
              <a:rPr lang="tr-TR" dirty="0" err="1" smtClean="0"/>
              <a:t>görulen</a:t>
            </a:r>
            <a:r>
              <a:rPr lang="tr-TR" dirty="0" smtClean="0"/>
              <a:t> </a:t>
            </a:r>
            <a:r>
              <a:rPr lang="tr-TR" dirty="0" err="1" smtClean="0"/>
              <a:t>nörodejeneratif</a:t>
            </a:r>
            <a:r>
              <a:rPr lang="tr-TR" dirty="0" smtClean="0"/>
              <a:t> </a:t>
            </a:r>
            <a:r>
              <a:rPr lang="tr-TR" dirty="0"/>
              <a:t>bir hastalıktır ve </a:t>
            </a:r>
            <a:r>
              <a:rPr lang="tr-TR" dirty="0" smtClean="0"/>
              <a:t>görülme sıklığı 6000-11000/1 </a:t>
            </a:r>
            <a:r>
              <a:rPr lang="tr-TR" dirty="0" err="1" smtClean="0"/>
              <a:t>dir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SMA </a:t>
            </a:r>
            <a:r>
              <a:rPr lang="tr-TR" dirty="0"/>
              <a:t>hastalığı emekleme, </a:t>
            </a:r>
            <a:r>
              <a:rPr lang="tr-TR" dirty="0" err="1" smtClean="0"/>
              <a:t>yurume</a:t>
            </a:r>
            <a:r>
              <a:rPr lang="tr-TR" dirty="0" smtClean="0"/>
              <a:t>, </a:t>
            </a:r>
            <a:r>
              <a:rPr lang="nb-NO" dirty="0" smtClean="0"/>
              <a:t>oturma </a:t>
            </a:r>
            <a:r>
              <a:rPr lang="nb-NO" dirty="0"/>
              <a:t>ve baş hareketlerini kontrol eden kasları </a:t>
            </a:r>
            <a:r>
              <a:rPr lang="nb-NO" dirty="0" smtClean="0"/>
              <a:t>etkilemektedir.</a:t>
            </a:r>
            <a:r>
              <a:rPr lang="tr-TR" dirty="0" smtClean="0"/>
              <a:t> </a:t>
            </a:r>
          </a:p>
          <a:p>
            <a:pPr algn="just"/>
            <a:r>
              <a:rPr lang="tr-TR" dirty="0" smtClean="0"/>
              <a:t>Şiddetli </a:t>
            </a:r>
            <a:r>
              <a:rPr lang="tr-TR" dirty="0"/>
              <a:t>SMA vakalarında solunum ve yutma kasları </a:t>
            </a:r>
            <a:r>
              <a:rPr lang="tr-TR" dirty="0" smtClean="0"/>
              <a:t>etkilenerek erken ölüm </a:t>
            </a:r>
            <a:r>
              <a:rPr lang="tr-TR" dirty="0"/>
              <a:t>meydana gelebilir. </a:t>
            </a:r>
            <a:endParaRPr lang="tr-TR" dirty="0" smtClean="0"/>
          </a:p>
          <a:p>
            <a:pPr algn="just"/>
            <a:r>
              <a:rPr lang="tr-TR" dirty="0" smtClean="0"/>
              <a:t>SMA </a:t>
            </a:r>
            <a:r>
              <a:rPr lang="tr-TR" dirty="0"/>
              <a:t>hastalığının en belirgin </a:t>
            </a:r>
            <a:r>
              <a:rPr lang="tr-TR" dirty="0" smtClean="0"/>
              <a:t>klinik </a:t>
            </a:r>
            <a:r>
              <a:rPr lang="tr-TR" dirty="0"/>
              <a:t>ö</a:t>
            </a:r>
            <a:r>
              <a:rPr lang="tr-TR" dirty="0" smtClean="0"/>
              <a:t>zellikleri </a:t>
            </a:r>
            <a:r>
              <a:rPr lang="tr-TR" dirty="0"/>
              <a:t>arasında </a:t>
            </a:r>
            <a:r>
              <a:rPr lang="tr-TR" dirty="0" err="1">
                <a:solidFill>
                  <a:srgbClr val="C00000"/>
                </a:solidFill>
              </a:rPr>
              <a:t>hipotoni</a:t>
            </a:r>
            <a:r>
              <a:rPr lang="tr-TR" dirty="0">
                <a:solidFill>
                  <a:srgbClr val="C00000"/>
                </a:solidFill>
              </a:rPr>
              <a:t>, kas </a:t>
            </a:r>
            <a:r>
              <a:rPr lang="tr-TR" dirty="0" err="1">
                <a:solidFill>
                  <a:srgbClr val="C00000"/>
                </a:solidFill>
              </a:rPr>
              <a:t>gucsuzluğu</a:t>
            </a:r>
            <a:r>
              <a:rPr lang="tr-TR" dirty="0">
                <a:solidFill>
                  <a:srgbClr val="C00000"/>
                </a:solidFill>
              </a:rPr>
              <a:t>, kas </a:t>
            </a:r>
            <a:r>
              <a:rPr lang="tr-TR" dirty="0" err="1">
                <a:solidFill>
                  <a:srgbClr val="C00000"/>
                </a:solidFill>
              </a:rPr>
              <a:t>atrofisi</a:t>
            </a:r>
            <a:r>
              <a:rPr lang="tr-TR" dirty="0">
                <a:solidFill>
                  <a:srgbClr val="C00000"/>
                </a:solidFill>
              </a:rPr>
              <a:t>, </a:t>
            </a:r>
            <a:r>
              <a:rPr lang="tr-TR" dirty="0" smtClean="0">
                <a:solidFill>
                  <a:srgbClr val="C00000"/>
                </a:solidFill>
              </a:rPr>
              <a:t>motor gelişiminde </a:t>
            </a:r>
            <a:r>
              <a:rPr lang="tr-TR" dirty="0">
                <a:solidFill>
                  <a:srgbClr val="C00000"/>
                </a:solidFill>
              </a:rPr>
              <a:t>gecikme, dil kaslarında </a:t>
            </a:r>
            <a:r>
              <a:rPr lang="tr-TR" dirty="0" err="1">
                <a:solidFill>
                  <a:srgbClr val="C00000"/>
                </a:solidFill>
              </a:rPr>
              <a:t>fasikulasyon</a:t>
            </a:r>
            <a:r>
              <a:rPr lang="tr-TR" dirty="0">
                <a:solidFill>
                  <a:srgbClr val="C00000"/>
                </a:solidFill>
              </a:rPr>
              <a:t>, tremor ve </a:t>
            </a:r>
            <a:r>
              <a:rPr lang="tr-TR" dirty="0" smtClean="0">
                <a:solidFill>
                  <a:srgbClr val="C00000"/>
                </a:solidFill>
              </a:rPr>
              <a:t>hastalığın tipine </a:t>
            </a:r>
            <a:r>
              <a:rPr lang="tr-TR" dirty="0">
                <a:solidFill>
                  <a:srgbClr val="C00000"/>
                </a:solidFill>
              </a:rPr>
              <a:t>bağlı olarak </a:t>
            </a:r>
            <a:r>
              <a:rPr lang="tr-TR" dirty="0" err="1">
                <a:solidFill>
                  <a:srgbClr val="C00000"/>
                </a:solidFill>
              </a:rPr>
              <a:t>gorulen</a:t>
            </a:r>
            <a:r>
              <a:rPr lang="tr-TR" dirty="0">
                <a:solidFill>
                  <a:srgbClr val="C00000"/>
                </a:solidFill>
              </a:rPr>
              <a:t> akciğerlerde ciddi </a:t>
            </a:r>
            <a:r>
              <a:rPr lang="tr-TR" dirty="0" smtClean="0">
                <a:solidFill>
                  <a:srgbClr val="C00000"/>
                </a:solidFill>
              </a:rPr>
              <a:t>fonksiyon bozukluğu</a:t>
            </a:r>
            <a:r>
              <a:rPr lang="tr-TR" dirty="0" smtClean="0"/>
              <a:t> </a:t>
            </a:r>
            <a:r>
              <a:rPr lang="tr-TR" dirty="0"/>
              <a:t>sayılabilir. </a:t>
            </a:r>
            <a:endParaRPr lang="tr-TR" dirty="0" smtClean="0"/>
          </a:p>
          <a:p>
            <a:pPr algn="just"/>
            <a:r>
              <a:rPr lang="tr-TR" dirty="0" smtClean="0"/>
              <a:t>Hastaların </a:t>
            </a:r>
            <a:r>
              <a:rPr lang="tr-TR" dirty="0"/>
              <a:t>bilişsel işlevleri normaldir ve </a:t>
            </a:r>
            <a:r>
              <a:rPr lang="tr-TR" dirty="0" smtClean="0"/>
              <a:t>bozulma olmaz.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3485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83976" y="0"/>
            <a:ext cx="1051560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dirty="0" err="1"/>
              <a:t>Yenidoğan</a:t>
            </a:r>
            <a:r>
              <a:rPr lang="tr-TR" dirty="0"/>
              <a:t> İşitme Taraması Programı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5563"/>
            <a:ext cx="8854751" cy="4971369"/>
          </a:xfrm>
        </p:spPr>
        <p:txBody>
          <a:bodyPr>
            <a:noAutofit/>
          </a:bodyPr>
          <a:lstStyle/>
          <a:p>
            <a:pPr algn="just"/>
            <a:r>
              <a:rPr lang="tr-TR" sz="2000" dirty="0"/>
              <a:t>A</a:t>
            </a:r>
            <a:r>
              <a:rPr lang="tr-TR" sz="2000" dirty="0" smtClean="0"/>
              <a:t>maç </a:t>
            </a:r>
            <a:r>
              <a:rPr lang="tr-TR" sz="2000" dirty="0"/>
              <a:t>doğumdan sonra anne ve bebek hastaneden </a:t>
            </a:r>
            <a:r>
              <a:rPr lang="tr-TR" sz="2000" dirty="0" smtClean="0"/>
              <a:t>taburcu olmadan </a:t>
            </a:r>
            <a:r>
              <a:rPr lang="tr-TR" sz="2000" dirty="0" err="1"/>
              <a:t>once</a:t>
            </a:r>
            <a:r>
              <a:rPr lang="tr-TR" sz="2000" dirty="0"/>
              <a:t> işitme tarama testlerini uygulamak, testten </a:t>
            </a:r>
            <a:r>
              <a:rPr lang="tr-TR" sz="2000" dirty="0" smtClean="0"/>
              <a:t>kalan bebekleri </a:t>
            </a:r>
            <a:r>
              <a:rPr lang="tr-TR" sz="2000" dirty="0" err="1"/>
              <a:t>birkac</a:t>
            </a:r>
            <a:r>
              <a:rPr lang="tr-TR" sz="2000" dirty="0"/>
              <a:t> </a:t>
            </a:r>
            <a:r>
              <a:rPr lang="tr-TR" sz="2000" dirty="0" err="1"/>
              <a:t>gun</a:t>
            </a:r>
            <a:r>
              <a:rPr lang="tr-TR" sz="2000" dirty="0"/>
              <a:t> </a:t>
            </a:r>
            <a:r>
              <a:rPr lang="tr-TR" sz="2000" dirty="0" err="1"/>
              <a:t>icinde</a:t>
            </a:r>
            <a:r>
              <a:rPr lang="tr-TR" sz="2000" dirty="0"/>
              <a:t> yeniden test etmek, bu testten de </a:t>
            </a:r>
            <a:r>
              <a:rPr lang="tr-TR" sz="2000" dirty="0" smtClean="0"/>
              <a:t>kalan bebekleri </a:t>
            </a:r>
            <a:r>
              <a:rPr lang="tr-TR" sz="2000" dirty="0"/>
              <a:t>ileri tetkikler </a:t>
            </a:r>
            <a:r>
              <a:rPr lang="tr-TR" sz="2000" dirty="0" err="1"/>
              <a:t>icin</a:t>
            </a:r>
            <a:r>
              <a:rPr lang="tr-TR" sz="2000" dirty="0"/>
              <a:t> uzman kliniklere </a:t>
            </a:r>
            <a:r>
              <a:rPr lang="tr-TR" sz="2000" dirty="0" smtClean="0"/>
              <a:t>yönlendirmektir. </a:t>
            </a:r>
          </a:p>
          <a:p>
            <a:pPr algn="just"/>
            <a:r>
              <a:rPr lang="tr-TR" sz="2000" dirty="0" smtClean="0"/>
              <a:t>İşitme </a:t>
            </a:r>
            <a:r>
              <a:rPr lang="tr-TR" sz="2000" dirty="0"/>
              <a:t>kaybı </a:t>
            </a:r>
            <a:r>
              <a:rPr lang="tr-TR" sz="2000" dirty="0" err="1"/>
              <a:t>icin</a:t>
            </a:r>
            <a:r>
              <a:rPr lang="tr-TR" sz="2000" dirty="0"/>
              <a:t> yapılan tarama testleri, işitme kaybı </a:t>
            </a:r>
            <a:r>
              <a:rPr lang="tr-TR" sz="2000" dirty="0" smtClean="0"/>
              <a:t>şüphesinin olup </a:t>
            </a:r>
            <a:r>
              <a:rPr lang="tr-TR" sz="2000" dirty="0"/>
              <a:t>olmadığını belirlemek </a:t>
            </a:r>
            <a:r>
              <a:rPr lang="tr-TR" sz="2000" dirty="0" err="1"/>
              <a:t>icin</a:t>
            </a:r>
            <a:r>
              <a:rPr lang="tr-TR" sz="2000" dirty="0"/>
              <a:t> kullanılır ve </a:t>
            </a:r>
            <a:r>
              <a:rPr lang="tr-TR" sz="2000" dirty="0" err="1"/>
              <a:t>sonuclar</a:t>
            </a:r>
            <a:r>
              <a:rPr lang="tr-TR" sz="2000" dirty="0"/>
              <a:t> </a:t>
            </a:r>
            <a:r>
              <a:rPr lang="tr-TR" sz="2000" dirty="0" err="1"/>
              <a:t>gecti</a:t>
            </a:r>
            <a:r>
              <a:rPr lang="tr-TR" sz="2000" dirty="0"/>
              <a:t> </a:t>
            </a:r>
            <a:r>
              <a:rPr lang="tr-TR" sz="2000" dirty="0" smtClean="0"/>
              <a:t>veya kaldı </a:t>
            </a:r>
            <a:r>
              <a:rPr lang="tr-TR" sz="2000" dirty="0"/>
              <a:t>olarak elde edilir. </a:t>
            </a:r>
            <a:endParaRPr lang="tr-TR" sz="2000" dirty="0" smtClean="0"/>
          </a:p>
          <a:p>
            <a:pPr algn="just"/>
            <a:r>
              <a:rPr lang="tr-TR" sz="2000" dirty="0" smtClean="0"/>
              <a:t>Test </a:t>
            </a:r>
            <a:r>
              <a:rPr lang="tr-TR" sz="2000" dirty="0"/>
              <a:t>sonucuna </a:t>
            </a:r>
            <a:r>
              <a:rPr lang="tr-TR" sz="2000" dirty="0" err="1"/>
              <a:t>gore</a:t>
            </a:r>
            <a:r>
              <a:rPr lang="tr-TR" sz="2000" dirty="0"/>
              <a:t> kalmış olan </a:t>
            </a:r>
            <a:r>
              <a:rPr lang="tr-TR" sz="2000" dirty="0" smtClean="0"/>
              <a:t>bebekler ayrıntılı </a:t>
            </a:r>
            <a:r>
              <a:rPr lang="tr-TR" sz="2000" dirty="0"/>
              <a:t>inceleme </a:t>
            </a:r>
            <a:r>
              <a:rPr lang="tr-TR" sz="2000" dirty="0" err="1"/>
              <a:t>icin</a:t>
            </a:r>
            <a:r>
              <a:rPr lang="tr-TR" sz="2000" dirty="0"/>
              <a:t> uzman </a:t>
            </a:r>
            <a:r>
              <a:rPr lang="tr-TR" sz="2000" dirty="0" err="1"/>
              <a:t>odyoloji</a:t>
            </a:r>
            <a:r>
              <a:rPr lang="tr-TR" sz="2000" dirty="0"/>
              <a:t> kliniklerine </a:t>
            </a:r>
            <a:r>
              <a:rPr lang="tr-TR" sz="2000" dirty="0" err="1" smtClean="0"/>
              <a:t>yonlendirilirler</a:t>
            </a:r>
            <a:r>
              <a:rPr lang="tr-TR" sz="2000" dirty="0" smtClean="0"/>
              <a:t>. </a:t>
            </a:r>
          </a:p>
          <a:p>
            <a:pPr algn="just"/>
            <a:r>
              <a:rPr lang="tr-TR" sz="2000" dirty="0" err="1" smtClean="0"/>
              <a:t>Yenidoğan</a:t>
            </a:r>
            <a:r>
              <a:rPr lang="tr-TR" sz="2000" dirty="0" smtClean="0"/>
              <a:t> </a:t>
            </a:r>
            <a:r>
              <a:rPr lang="tr-TR" sz="2000" dirty="0"/>
              <a:t>işitme taramalarında uyarılmış </a:t>
            </a:r>
            <a:r>
              <a:rPr lang="tr-TR" sz="2000" dirty="0" err="1"/>
              <a:t>otoakustik</a:t>
            </a:r>
            <a:r>
              <a:rPr lang="tr-TR" sz="2000" dirty="0"/>
              <a:t> </a:t>
            </a:r>
            <a:r>
              <a:rPr lang="tr-TR" sz="2000" dirty="0" smtClean="0"/>
              <a:t>emisyon (</a:t>
            </a:r>
            <a:r>
              <a:rPr lang="tr-TR" sz="2000" dirty="0" err="1" smtClean="0"/>
              <a:t>Evoked</a:t>
            </a:r>
            <a:r>
              <a:rPr lang="tr-TR" sz="2000" dirty="0" smtClean="0"/>
              <a:t> </a:t>
            </a:r>
            <a:r>
              <a:rPr lang="tr-TR" sz="2000" dirty="0" err="1"/>
              <a:t>Otoacoustic</a:t>
            </a:r>
            <a:r>
              <a:rPr lang="tr-TR" sz="2000" dirty="0"/>
              <a:t> </a:t>
            </a:r>
            <a:r>
              <a:rPr lang="tr-TR" sz="2000" dirty="0" err="1"/>
              <a:t>Emission</a:t>
            </a:r>
            <a:r>
              <a:rPr lang="tr-TR" sz="2000" dirty="0"/>
              <a:t>- EOAE) testi ve/veya işitsel </a:t>
            </a:r>
            <a:r>
              <a:rPr lang="tr-TR" sz="2000" dirty="0" smtClean="0"/>
              <a:t>beyin </a:t>
            </a:r>
            <a:r>
              <a:rPr lang="en-US" sz="2000" dirty="0" err="1" smtClean="0"/>
              <a:t>sapı</a:t>
            </a:r>
            <a:r>
              <a:rPr lang="en-US" sz="2000" dirty="0" smtClean="0"/>
              <a:t> </a:t>
            </a:r>
            <a:r>
              <a:rPr lang="en-US" sz="2000" dirty="0" err="1"/>
              <a:t>cevabı</a:t>
            </a:r>
            <a:r>
              <a:rPr lang="en-US" sz="2000" dirty="0"/>
              <a:t> (Auditory Brainstem Response-AABR) </a:t>
            </a:r>
            <a:r>
              <a:rPr lang="en-US" sz="2000" dirty="0" err="1"/>
              <a:t>yontemi</a:t>
            </a:r>
            <a:r>
              <a:rPr lang="en-US" sz="2000" dirty="0"/>
              <a:t> </a:t>
            </a:r>
            <a:r>
              <a:rPr lang="en-US" sz="2000" dirty="0" err="1" smtClean="0"/>
              <a:t>kullanılmaktadır</a:t>
            </a:r>
            <a:r>
              <a:rPr lang="en-US" sz="2000" dirty="0" smtClean="0"/>
              <a:t>.</a:t>
            </a:r>
            <a:r>
              <a:rPr lang="tr-TR" sz="2000" dirty="0" smtClean="0"/>
              <a:t> Bu </a:t>
            </a:r>
            <a:r>
              <a:rPr lang="tr-TR" sz="2000" dirty="0" err="1"/>
              <a:t>yontemler</a:t>
            </a:r>
            <a:r>
              <a:rPr lang="tr-TR" sz="2000" dirty="0"/>
              <a:t> ayrı ayrı kullanılabileceği gibi birlikte </a:t>
            </a:r>
            <a:r>
              <a:rPr lang="tr-TR" sz="2000" dirty="0" smtClean="0"/>
              <a:t>de kullanılabilirler.</a:t>
            </a:r>
          </a:p>
          <a:p>
            <a:pPr algn="just"/>
            <a:r>
              <a:rPr lang="tr-TR" sz="2000" b="1" dirty="0"/>
              <a:t>Uyarılmış OAE </a:t>
            </a:r>
            <a:r>
              <a:rPr lang="tr-TR" sz="2000" b="1" dirty="0" smtClean="0"/>
              <a:t>testi </a:t>
            </a:r>
            <a:r>
              <a:rPr lang="tr-TR" sz="2000" dirty="0" err="1" smtClean="0"/>
              <a:t>kokleanın</a:t>
            </a:r>
            <a:r>
              <a:rPr lang="tr-TR" sz="2000" dirty="0" smtClean="0"/>
              <a:t> </a:t>
            </a:r>
            <a:r>
              <a:rPr lang="tr-TR" sz="2000" dirty="0" err="1"/>
              <a:t>urettiği</a:t>
            </a:r>
            <a:r>
              <a:rPr lang="tr-TR" sz="2000" dirty="0"/>
              <a:t> seslerin dış </a:t>
            </a:r>
            <a:r>
              <a:rPr lang="tr-TR" sz="2000" dirty="0" smtClean="0"/>
              <a:t>kulak yolunda </a:t>
            </a:r>
            <a:r>
              <a:rPr lang="tr-TR" sz="2000" dirty="0"/>
              <a:t>kaydedilmesi esasına dayanır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b="1" dirty="0"/>
              <a:t>İşitsel beyin sapı cevabı (ABR) </a:t>
            </a:r>
            <a:r>
              <a:rPr lang="tr-TR" sz="2000" dirty="0" smtClean="0"/>
              <a:t>testi kulağa sesli uyaranlar </a:t>
            </a:r>
            <a:r>
              <a:rPr lang="tr-TR" sz="2000" dirty="0"/>
              <a:t>verilerek </a:t>
            </a:r>
            <a:r>
              <a:rPr lang="tr-TR" sz="2000" dirty="0" err="1"/>
              <a:t>oncesinde</a:t>
            </a:r>
            <a:r>
              <a:rPr lang="tr-TR" sz="2000" dirty="0"/>
              <a:t> baş </a:t>
            </a:r>
            <a:r>
              <a:rPr lang="tr-TR" sz="2000" dirty="0" err="1"/>
              <a:t>bolgesine</a:t>
            </a:r>
            <a:r>
              <a:rPr lang="tr-TR" sz="2000" dirty="0"/>
              <a:t> yapıştırılan </a:t>
            </a:r>
            <a:r>
              <a:rPr lang="tr-TR" sz="2000" dirty="0" err="1" smtClean="0"/>
              <a:t>elektrodlar</a:t>
            </a:r>
            <a:r>
              <a:rPr lang="tr-TR" sz="2000" dirty="0"/>
              <a:t> </a:t>
            </a:r>
            <a:r>
              <a:rPr lang="tr-TR" sz="2000" dirty="0" smtClean="0"/>
              <a:t>vasıtasıyla </a:t>
            </a:r>
            <a:r>
              <a:rPr lang="tr-TR" sz="2000" dirty="0"/>
              <a:t>oluşan yanıtın kaydedilmesiyle elde edilir. </a:t>
            </a:r>
          </a:p>
        </p:txBody>
      </p:sp>
    </p:spTree>
    <p:extLst>
      <p:ext uri="{BB962C8B-B14F-4D97-AF65-F5344CB8AC3E}">
        <p14:creationId xmlns:p14="http://schemas.microsoft.com/office/powerpoint/2010/main" val="3590707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1489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YENİDOĞAN TARAMALARI</vt:lpstr>
      <vt:lpstr>Ulusal Yenidoğan Tarama Programı </vt:lpstr>
      <vt:lpstr>Ulusal Yenidoğan Tarama Programı Kapsamında Taranan Hastalıklar</vt:lpstr>
      <vt:lpstr>PowerPoint Sunusu</vt:lpstr>
      <vt:lpstr>PowerPoint Sunusu</vt:lpstr>
      <vt:lpstr>PowerPoint Sunusu</vt:lpstr>
      <vt:lpstr>PowerPoint Sunusu</vt:lpstr>
      <vt:lpstr>PowerPoint Sunusu</vt:lpstr>
      <vt:lpstr>Yenidoğan İşitme Taraması Programı</vt:lpstr>
      <vt:lpstr>Gelişimsel Kalça Displazisi Tarama Programı</vt:lpstr>
      <vt:lpstr>Yenidoğan Görme Taraması Programı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YENİDOĞAN TARAMALARI</dc:title>
  <dc:creator>Yazar</dc:creator>
  <cp:lastModifiedBy>Yazar</cp:lastModifiedBy>
  <cp:revision>14</cp:revision>
  <dcterms:created xsi:type="dcterms:W3CDTF">2025-08-12T10:20:46Z</dcterms:created>
  <dcterms:modified xsi:type="dcterms:W3CDTF">2026-05-14T11:22:08Z</dcterms:modified>
</cp:coreProperties>
</file>