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8" r:id="rId3"/>
    <p:sldId id="258" r:id="rId4"/>
    <p:sldId id="323" r:id="rId5"/>
    <p:sldId id="324" r:id="rId6"/>
    <p:sldId id="341" r:id="rId7"/>
    <p:sldId id="325" r:id="rId8"/>
    <p:sldId id="326" r:id="rId9"/>
    <p:sldId id="334" r:id="rId10"/>
    <p:sldId id="327" r:id="rId11"/>
    <p:sldId id="329" r:id="rId12"/>
    <p:sldId id="330" r:id="rId13"/>
    <p:sldId id="331" r:id="rId14"/>
    <p:sldId id="332" r:id="rId15"/>
    <p:sldId id="333" r:id="rId16"/>
    <p:sldId id="336" r:id="rId17"/>
    <p:sldId id="337" r:id="rId18"/>
    <p:sldId id="338" r:id="rId19"/>
    <p:sldId id="340" r:id="rId20"/>
    <p:sldId id="342" r:id="rId21"/>
    <p:sldId id="344" r:id="rId22"/>
    <p:sldId id="348" r:id="rId23"/>
    <p:sldId id="345" r:id="rId24"/>
    <p:sldId id="347" r:id="rId25"/>
    <p:sldId id="349" r:id="rId26"/>
    <p:sldId id="350" r:id="rId27"/>
    <p:sldId id="322" r:id="rId28"/>
    <p:sldId id="281" r:id="rId29"/>
    <p:sldId id="339"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95" autoAdjust="0"/>
    <p:restoredTop sz="94660"/>
  </p:normalViewPr>
  <p:slideViewPr>
    <p:cSldViewPr snapToGrid="0">
      <p:cViewPr varScale="1">
        <p:scale>
          <a:sx n="69" d="100"/>
          <a:sy n="69" d="100"/>
        </p:scale>
        <p:origin x="81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42A54C80-263E-416B-A8E0-580EDEADCBDC}" type="datetimeFigureOut">
              <a:rPr lang="en-US" dirty="0"/>
              <a:t>12/5/2025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12/5/2025</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12/5/2025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gulerdemir@kastamonu.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visitoslo.com/en/product/?tlp=5450533&amp;name=Deichman-Bjorvika--Oslo-Public-Library-Main-Branch"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folkebladet.no/kultur/i/V1RpvJ/dette-er-karet-til-arets-bibliotek"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www.berg.kommune.no/slides.php?&amp;showid=15827&amp;startslide=1&amp;nf=1" TargetMode="Externa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vectorstock.com/royalty-free-vector/spain-map-vector-1163529"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nova.no/asset/3712/1/3712_1.pdf" TargetMode="External"/><Relationship Id="rId2" Type="http://schemas.openxmlformats.org/officeDocument/2006/relationships/hyperlink" Target="http://www.ifla.org/files/assets/library-ser%20vices-to-multicultural-populations/publications/multicultural-communi%20ties-tr.pdf" TargetMode="External"/><Relationship Id="rId1" Type="http://schemas.openxmlformats.org/officeDocument/2006/relationships/slideLayout" Target="../slideLayouts/slideLayout2.xml"/><Relationship Id="rId6" Type="http://schemas.openxmlformats.org/officeDocument/2006/relationships/hyperlink" Target="https://www.naplesisterlibraries.org/new-spanish-library-meet-the-public-library-gotzon-garate-spain/" TargetMode="External"/><Relationship Id="rId5" Type="http://schemas.openxmlformats.org/officeDocument/2006/relationships/hyperlink" Target="https://pro.europeana.eu/files/Europeana_Professional/Projects/Project_list/Europeana_Version2/Documents/Ev2%20Description%20of%20Work.pdf" TargetMode="External"/><Relationship Id="rId4" Type="http://schemas.openxmlformats.org/officeDocument/2006/relationships/hyperlink" Target="https://www.britannica.com/place/Norway/Language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cultura.gob.es/cultura/areas/bibliotecas/mc/ebp/portada.html" TargetMode="External"/><Relationship Id="rId7" Type="http://schemas.openxmlformats.org/officeDocument/2006/relationships/hyperlink" Target="https://tei-c.org/activities/projects/miguel-de-cervantes-digital-library/" TargetMode="External"/><Relationship Id="rId2" Type="http://schemas.openxmlformats.org/officeDocument/2006/relationships/hyperlink" Target="http://www.informationr.net/ir/17-4/paper554.html#.VjZdkLcvfIU" TargetMode="External"/><Relationship Id="rId1" Type="http://schemas.openxmlformats.org/officeDocument/2006/relationships/slideLayout" Target="../slideLayouts/slideLayout2.xml"/><Relationship Id="rId6" Type="http://schemas.openxmlformats.org/officeDocument/2006/relationships/hyperlink" Target="https://doi.org/10.35492/docam/11/2/9" TargetMode="External"/><Relationship Id="rId5" Type="http://schemas.openxmlformats.org/officeDocument/2006/relationships/hyperlink" Target="https://doi.org/10.3145/epi.2008.mar.04" TargetMode="External"/><Relationship Id="rId4" Type="http://schemas.openxmlformats.org/officeDocument/2006/relationships/hyperlink" Target="https://www.cultura.gob.es/en/cultura/bibliotecas/bibliotecas-digitales.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shutterstock.com/tr/image-vector/norway-vector-map-europe-silhouette-illustration-316185290?dd_referrer=https%3A%2F%2Fwww.google.com%2F"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861028" y="1337187"/>
            <a:ext cx="7766936" cy="2271252"/>
          </a:xfrm>
        </p:spPr>
        <p:txBody>
          <a:bodyPr/>
          <a:lstStyle/>
          <a:p>
            <a:pPr algn="ctr"/>
            <a:br>
              <a:rPr lang="tr-TR" sz="3200" b="1" dirty="0">
                <a:solidFill>
                  <a:schemeClr val="tx1"/>
                </a:solidFill>
              </a:rPr>
            </a:br>
            <a:r>
              <a:rPr lang="tr-TR" sz="3200" b="1" dirty="0">
                <a:solidFill>
                  <a:schemeClr val="tx1"/>
                </a:solidFill>
              </a:rPr>
              <a:t>ÇOK KÜLTÜRLÜLÜK VE HİZMETLERİ</a:t>
            </a:r>
            <a:br>
              <a:rPr lang="tr-TR" sz="3200" b="1" dirty="0">
                <a:solidFill>
                  <a:schemeClr val="tx1"/>
                </a:solidFill>
              </a:rPr>
            </a:br>
            <a:r>
              <a:rPr lang="tr-TR" sz="3200" b="1" dirty="0">
                <a:solidFill>
                  <a:schemeClr val="tx1"/>
                </a:solidFill>
              </a:rPr>
              <a:t>7. HAFTA</a:t>
            </a:r>
            <a:br>
              <a:rPr lang="tr-TR" sz="3200" b="1" dirty="0">
                <a:solidFill>
                  <a:schemeClr val="tx1"/>
                </a:solidFill>
              </a:rPr>
            </a:br>
            <a:r>
              <a:rPr lang="tr-TR" sz="3200" b="1" dirty="0">
                <a:solidFill>
                  <a:schemeClr val="tx1"/>
                </a:solidFill>
              </a:rPr>
              <a:t>ÇOK KÜLTÜRLÜ KÜTÜPHANELER: </a:t>
            </a:r>
            <a:br>
              <a:rPr lang="tr-TR" sz="3200" b="1" dirty="0">
                <a:solidFill>
                  <a:schemeClr val="tx1"/>
                </a:solidFill>
              </a:rPr>
            </a:br>
            <a:r>
              <a:rPr lang="tr-TR" sz="3200" b="1" dirty="0">
                <a:solidFill>
                  <a:schemeClr val="tx1"/>
                </a:solidFill>
              </a:rPr>
              <a:t>NORVEÇ VE İSPANYA ÖRNEKLERİ</a:t>
            </a:r>
            <a:endParaRPr lang="en-US" sz="3200" b="1" dirty="0">
              <a:solidFill>
                <a:schemeClr val="tx1"/>
              </a:solidFill>
            </a:endParaRPr>
          </a:p>
        </p:txBody>
      </p:sp>
      <p:sp>
        <p:nvSpPr>
          <p:cNvPr id="3" name="Alt Başlık 2"/>
          <p:cNvSpPr>
            <a:spLocks noGrp="1"/>
          </p:cNvSpPr>
          <p:nvPr>
            <p:ph type="subTitle" idx="1"/>
          </p:nvPr>
        </p:nvSpPr>
        <p:spPr>
          <a:xfrm>
            <a:off x="1507067" y="4364731"/>
            <a:ext cx="7868945" cy="1462863"/>
          </a:xfrm>
        </p:spPr>
        <p:txBody>
          <a:bodyPr>
            <a:normAutofit fontScale="25000" lnSpcReduction="20000"/>
          </a:bodyPr>
          <a:lstStyle/>
          <a:p>
            <a:r>
              <a:rPr lang="tr-TR" sz="5600" b="1" dirty="0">
                <a:solidFill>
                  <a:schemeClr val="tx1"/>
                </a:solidFill>
              </a:rPr>
              <a:t>GÜLER DEMİR</a:t>
            </a:r>
          </a:p>
          <a:p>
            <a:r>
              <a:rPr lang="tr-TR" sz="5600" b="1" dirty="0">
                <a:solidFill>
                  <a:schemeClr val="tx1"/>
                </a:solidFill>
              </a:rPr>
              <a:t>Kastamonu Üniversitesi</a:t>
            </a:r>
          </a:p>
          <a:p>
            <a:r>
              <a:rPr lang="tr-TR" sz="5600" b="1" dirty="0">
                <a:solidFill>
                  <a:schemeClr val="tx1"/>
                </a:solidFill>
              </a:rPr>
              <a:t>İnsan ve Toplum Bilimleri Fakültesi</a:t>
            </a:r>
          </a:p>
          <a:p>
            <a:r>
              <a:rPr lang="tr-TR" sz="5600" b="1" dirty="0">
                <a:solidFill>
                  <a:schemeClr val="tx1"/>
                </a:solidFill>
              </a:rPr>
              <a:t>Bilgi ve Belge Yönetimi Bölümü</a:t>
            </a:r>
          </a:p>
          <a:p>
            <a:r>
              <a:rPr lang="tr-TR" sz="5600" b="1" dirty="0">
                <a:solidFill>
                  <a:schemeClr val="tx1"/>
                </a:solidFill>
                <a:hlinkClick r:id="rId2">
                  <a:extLst>
                    <a:ext uri="{A12FA001-AC4F-418D-AE19-62706E023703}">
                      <ahyp:hlinkClr xmlns:ahyp="http://schemas.microsoft.com/office/drawing/2018/hyperlinkcolor" val="tx"/>
                    </a:ext>
                  </a:extLst>
                </a:hlinkClick>
              </a:rPr>
              <a:t>gulerdemir@kastamonu.edu.tr</a:t>
            </a:r>
            <a:endParaRPr lang="tr-TR" sz="5600" b="1" dirty="0">
              <a:solidFill>
                <a:schemeClr val="tx1"/>
              </a:solidFill>
            </a:endParaRPr>
          </a:p>
          <a:p>
            <a:endParaRPr lang="en-US" dirty="0"/>
          </a:p>
        </p:txBody>
      </p:sp>
    </p:spTree>
    <p:extLst>
      <p:ext uri="{BB962C8B-B14F-4D97-AF65-F5344CB8AC3E}">
        <p14:creationId xmlns:p14="http://schemas.microsoft.com/office/powerpoint/2010/main" val="951358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A194F-D9FF-3D59-074B-436AB2AD490D}"/>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B09907C-76E3-4EFF-1BE0-D30C7EA5D32E}"/>
              </a:ext>
            </a:extLst>
          </p:cNvPr>
          <p:cNvSpPr>
            <a:spLocks noGrp="1"/>
          </p:cNvSpPr>
          <p:nvPr>
            <p:ph type="title"/>
          </p:nvPr>
        </p:nvSpPr>
        <p:spPr>
          <a:xfrm>
            <a:off x="1981201" y="157303"/>
            <a:ext cx="7325032" cy="452297"/>
          </a:xfrm>
        </p:spPr>
        <p:txBody>
          <a:bodyPr>
            <a:normAutofit fontScale="90000"/>
          </a:bodyPr>
          <a:lstStyle/>
          <a:p>
            <a:pPr algn="ctr"/>
            <a:r>
              <a:rPr lang="tr-TR" sz="2400" b="1" noProof="0" dirty="0"/>
              <a:t>NORVEÇ HALK KÜTÜPHANELERİ: ÇOK KÜLTÜRLÜLÜK</a:t>
            </a:r>
          </a:p>
        </p:txBody>
      </p:sp>
      <p:sp>
        <p:nvSpPr>
          <p:cNvPr id="3" name="İçerik Yer Tutucusu 2">
            <a:extLst>
              <a:ext uri="{FF2B5EF4-FFF2-40B4-BE49-F238E27FC236}">
                <a16:creationId xmlns:a16="http://schemas.microsoft.com/office/drawing/2014/main" id="{BF91B998-15FF-92E8-AC5E-ADB379C44E1B}"/>
              </a:ext>
            </a:extLst>
          </p:cNvPr>
          <p:cNvSpPr>
            <a:spLocks noGrp="1"/>
          </p:cNvSpPr>
          <p:nvPr>
            <p:ph idx="1"/>
          </p:nvPr>
        </p:nvSpPr>
        <p:spPr>
          <a:xfrm>
            <a:off x="600729" y="791483"/>
            <a:ext cx="9438005" cy="5456917"/>
          </a:xfrm>
        </p:spPr>
        <p:txBody>
          <a:bodyPr>
            <a:noAutofit/>
          </a:bodyPr>
          <a:lstStyle/>
          <a:p>
            <a:pPr algn="just"/>
            <a:r>
              <a:rPr lang="tr-TR" sz="1500" b="1" noProof="0" dirty="0"/>
              <a:t>Norveç’te çok kültürlü kütüphane hizmetleri 1983 yılında Oslo’daki </a:t>
            </a:r>
            <a:r>
              <a:rPr lang="tr-TR" sz="1500" b="1" noProof="0" dirty="0" err="1"/>
              <a:t>Deichman</a:t>
            </a:r>
            <a:r>
              <a:rPr lang="tr-TR" sz="1500" b="1" noProof="0" dirty="0"/>
              <a:t> Kütüphanesi’nde (Oslo Halk Kütüphanesi) bağımsız bir birimin kurulmasıyla başlamış; kütüphanenin göçmen dillerinde dermeler oluşturması temel olmuştur. </a:t>
            </a:r>
          </a:p>
          <a:p>
            <a:pPr algn="just"/>
            <a:r>
              <a:rPr lang="tr-TR" sz="1500" b="1" noProof="0" dirty="0"/>
              <a:t>Günümüzde, bu kütüphanenin finansmanı Oslo yerel otoriteleri (%25) ve Norveç devleti (%75) arasında paylaşılmaktadır. İşlevleri, göçmen, mülteci vb. gereksinimlerine yönelik kılavuz ve yetki merkezi olmak, çeşitli dillerde materyal sağlamak ve sınıflandırmak, ödünç hizmeti sunmaktır (</a:t>
            </a:r>
            <a:r>
              <a:rPr lang="tr-TR" sz="1500" b="1" noProof="0" dirty="0" err="1"/>
              <a:t>Hindal</a:t>
            </a:r>
            <a:r>
              <a:rPr lang="tr-TR" sz="1500" b="1" noProof="0" dirty="0"/>
              <a:t>, 2003).</a:t>
            </a:r>
          </a:p>
          <a:p>
            <a:pPr algn="just"/>
            <a:r>
              <a:rPr lang="tr-TR" sz="1500" b="1" dirty="0"/>
              <a:t>İnternet tabanlı bilgi hizmetleri ve çok dilli becerilerin ve hizmetlerin geliştirilmesini hedefleyen </a:t>
            </a:r>
            <a:r>
              <a:rPr lang="tr-TR" sz="1500" b="1" noProof="0" dirty="0"/>
              <a:t>çeşitli projeleri vardır. </a:t>
            </a:r>
          </a:p>
          <a:p>
            <a:pPr algn="just"/>
            <a:r>
              <a:rPr lang="tr-TR" sz="1500" b="1" noProof="0" dirty="0"/>
              <a:t>Özellikle, BAZAR, hem kullanıcılar hem de personel için bilgi erişimini kolaylaştırmayı hedeflerken, Norveçli etnik gruplar, internet araştırmalarında ve diğer hizmetlerde bu projeden aktif biçimde yararlanmaktadır. Proje İngilizce, Fransızca, Arapça, Somali ve Norveççe gibi birçok dili  desteklemektedir. </a:t>
            </a:r>
          </a:p>
          <a:p>
            <a:pPr algn="just"/>
            <a:r>
              <a:rPr lang="tr-TR" sz="1500" b="1" noProof="0" dirty="0"/>
              <a:t>Danimarka’da aktif olan ve daha önce açıklanan FINFO, bu proje için örnek alınmış ve Norveç Arşiv, Kütüphane ve Müze Yönetimi (</a:t>
            </a:r>
            <a:r>
              <a:rPr lang="tr-TR" sz="1500" b="1" noProof="0" dirty="0" err="1"/>
              <a:t>Norwegian</a:t>
            </a:r>
            <a:r>
              <a:rPr lang="tr-TR" sz="1500" b="1" noProof="0" dirty="0"/>
              <a:t> Archive, Library </a:t>
            </a:r>
            <a:r>
              <a:rPr lang="tr-TR" sz="1500" b="1" noProof="0" dirty="0" err="1"/>
              <a:t>and</a:t>
            </a:r>
            <a:r>
              <a:rPr lang="tr-TR" sz="1500" b="1" noProof="0" dirty="0"/>
              <a:t> </a:t>
            </a:r>
            <a:r>
              <a:rPr lang="tr-TR" sz="1500" b="1" noProof="0" dirty="0" err="1"/>
              <a:t>Museum</a:t>
            </a:r>
            <a:r>
              <a:rPr lang="tr-TR" sz="1500" b="1" noProof="0" dirty="0"/>
              <a:t> </a:t>
            </a:r>
            <a:r>
              <a:rPr lang="tr-TR" sz="1500" b="1" noProof="0" dirty="0" err="1"/>
              <a:t>Authority</a:t>
            </a:r>
            <a:r>
              <a:rPr lang="tr-TR" sz="1500" b="1" noProof="0" dirty="0"/>
              <a:t>) bu projeye finansal destek sağlamıştır (</a:t>
            </a:r>
            <a:r>
              <a:rPr lang="tr-TR" sz="1500" b="1" noProof="0" dirty="0" err="1"/>
              <a:t>Hindal</a:t>
            </a:r>
            <a:r>
              <a:rPr lang="tr-TR" sz="1500" b="1" noProof="0" dirty="0"/>
              <a:t>, 2003). </a:t>
            </a:r>
          </a:p>
          <a:p>
            <a:pPr algn="just"/>
            <a:r>
              <a:rPr lang="tr-TR" sz="1500" b="1" noProof="0" dirty="0"/>
              <a:t>Norveç’te çok kültürlülük perspektifiyle kütüphane hizmetlerinin gözden geçirilmesi, 2008 yılının “Kültürel Çeşitlilik Yılı” olarak belirlenmesiyle gündeme gelmiş, bu bağlamda farkındalık artmıştır. Halk kütüphanelerinin kültürel rolü ve katılımı teşvik etmesi, ulusal kütüphanenin merkezi düzenleme sorumluluğunu gündeme taşımıştır (</a:t>
            </a:r>
            <a:r>
              <a:rPr lang="tr-TR" sz="1500" b="1" noProof="0" dirty="0" err="1"/>
              <a:t>Skarstein</a:t>
            </a:r>
            <a:r>
              <a:rPr lang="tr-TR" sz="1500" b="1" noProof="0" dirty="0"/>
              <a:t>, 2013, s. 196).</a:t>
            </a:r>
          </a:p>
        </p:txBody>
      </p:sp>
    </p:spTree>
    <p:extLst>
      <p:ext uri="{BB962C8B-B14F-4D97-AF65-F5344CB8AC3E}">
        <p14:creationId xmlns:p14="http://schemas.microsoft.com/office/powerpoint/2010/main" val="2013292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B7FE7-5414-1400-97D4-4FCAD558852E}"/>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F51EB3F1-7677-D046-E24C-6F4D2C8299E7}"/>
              </a:ext>
            </a:extLst>
          </p:cNvPr>
          <p:cNvSpPr>
            <a:spLocks noGrp="1"/>
          </p:cNvSpPr>
          <p:nvPr>
            <p:ph type="title"/>
          </p:nvPr>
        </p:nvSpPr>
        <p:spPr>
          <a:xfrm>
            <a:off x="1981201" y="157303"/>
            <a:ext cx="7325032" cy="452297"/>
          </a:xfrm>
        </p:spPr>
        <p:txBody>
          <a:bodyPr>
            <a:normAutofit fontScale="90000"/>
          </a:bodyPr>
          <a:lstStyle/>
          <a:p>
            <a:pPr algn="ctr"/>
            <a:r>
              <a:rPr lang="tr-TR" sz="2400" b="1" noProof="0" dirty="0"/>
              <a:t>NORVEÇ HALK KÜTÜPHANELERİ: ÇOK KÜLTÜRLÜLÜK</a:t>
            </a:r>
          </a:p>
        </p:txBody>
      </p:sp>
      <p:pic>
        <p:nvPicPr>
          <p:cNvPr id="4" name="İçerik Yer Tutucusu 3">
            <a:extLst>
              <a:ext uri="{FF2B5EF4-FFF2-40B4-BE49-F238E27FC236}">
                <a16:creationId xmlns:a16="http://schemas.microsoft.com/office/drawing/2014/main" id="{009EB15C-2612-183A-9053-C08CDA9F7DA1}"/>
              </a:ext>
            </a:extLst>
          </p:cNvPr>
          <p:cNvPicPr>
            <a:picLocks noGrp="1" noChangeAspect="1"/>
          </p:cNvPicPr>
          <p:nvPr>
            <p:ph idx="1"/>
          </p:nvPr>
        </p:nvPicPr>
        <p:blipFill>
          <a:blip r:embed="rId2"/>
          <a:stretch>
            <a:fillRect/>
          </a:stretch>
        </p:blipFill>
        <p:spPr>
          <a:xfrm>
            <a:off x="1225566" y="792164"/>
            <a:ext cx="8188292" cy="4949876"/>
          </a:xfrm>
          <a:prstGeom prst="rect">
            <a:avLst/>
          </a:prstGeom>
        </p:spPr>
      </p:pic>
      <p:sp>
        <p:nvSpPr>
          <p:cNvPr id="6" name="Metin kutusu 5">
            <a:extLst>
              <a:ext uri="{FF2B5EF4-FFF2-40B4-BE49-F238E27FC236}">
                <a16:creationId xmlns:a16="http://schemas.microsoft.com/office/drawing/2014/main" id="{B8885EA0-3026-59F6-F6ED-1BE0F9DAAD5B}"/>
              </a:ext>
            </a:extLst>
          </p:cNvPr>
          <p:cNvSpPr txBox="1"/>
          <p:nvPr/>
        </p:nvSpPr>
        <p:spPr>
          <a:xfrm>
            <a:off x="1725561" y="5855110"/>
            <a:ext cx="7098891" cy="400110"/>
          </a:xfrm>
          <a:prstGeom prst="rect">
            <a:avLst/>
          </a:prstGeom>
          <a:noFill/>
        </p:spPr>
        <p:txBody>
          <a:bodyPr wrap="square">
            <a:spAutoFit/>
          </a:bodyPr>
          <a:lstStyle/>
          <a:p>
            <a:pPr algn="ctr"/>
            <a:r>
              <a:rPr lang="en-US" sz="1000" b="1" dirty="0"/>
              <a:t>Deichman </a:t>
            </a:r>
            <a:r>
              <a:rPr lang="en-US" sz="1000" b="1" dirty="0" err="1"/>
              <a:t>Bjørvika</a:t>
            </a:r>
            <a:r>
              <a:rPr lang="en-US" sz="1000" b="1" dirty="0"/>
              <a:t> / Oslo Public Library, Main Branch</a:t>
            </a:r>
            <a:r>
              <a:rPr lang="tr-TR" sz="1000" b="1" dirty="0"/>
              <a:t> </a:t>
            </a:r>
            <a:r>
              <a:rPr lang="tr-TR" sz="1000" b="1" dirty="0">
                <a:hlinkClick r:id="rId3"/>
              </a:rPr>
              <a:t>https://www.visitoslo.com/en/product/?tlp=5450533&amp;name=Deichman-Bjorvika--Oslo-Public-Library-Main-Branch</a:t>
            </a:r>
            <a:endParaRPr lang="tr-TR" sz="1000" b="1" dirty="0"/>
          </a:p>
        </p:txBody>
      </p:sp>
    </p:spTree>
    <p:extLst>
      <p:ext uri="{BB962C8B-B14F-4D97-AF65-F5344CB8AC3E}">
        <p14:creationId xmlns:p14="http://schemas.microsoft.com/office/powerpoint/2010/main" val="3355276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5B152-8DEE-0C32-ABD2-39B5DD5C5818}"/>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BA1508E1-4098-12A1-B158-69C292F30BF6}"/>
              </a:ext>
            </a:extLst>
          </p:cNvPr>
          <p:cNvSpPr>
            <a:spLocks noGrp="1"/>
          </p:cNvSpPr>
          <p:nvPr>
            <p:ph type="title"/>
          </p:nvPr>
        </p:nvSpPr>
        <p:spPr>
          <a:xfrm>
            <a:off x="1981201" y="157303"/>
            <a:ext cx="7325032" cy="894749"/>
          </a:xfrm>
        </p:spPr>
        <p:txBody>
          <a:bodyPr>
            <a:normAutofit fontScale="90000"/>
          </a:bodyPr>
          <a:lstStyle/>
          <a:p>
            <a:pPr algn="ctr"/>
            <a:r>
              <a:rPr lang="tr-TR" sz="2400" b="1" noProof="0" dirty="0"/>
              <a:t>NORVEÇ: ÇOK KÜLTÜRLÜ HALK KÜTÜPHANELERİ </a:t>
            </a:r>
            <a:br>
              <a:rPr lang="tr-TR" sz="2400" b="1" noProof="0" dirty="0"/>
            </a:br>
            <a:r>
              <a:rPr lang="tr-TR" sz="2400" b="1" noProof="0" dirty="0" err="1"/>
              <a:t>Berg</a:t>
            </a:r>
            <a:r>
              <a:rPr lang="tr-TR" sz="2400" b="1" noProof="0" dirty="0"/>
              <a:t> Halk Kütüphanesi</a:t>
            </a:r>
            <a:br>
              <a:rPr lang="tr-TR" sz="2400" b="1" noProof="0" dirty="0"/>
            </a:br>
            <a:endParaRPr lang="tr-TR" sz="2400" b="1" noProof="0" dirty="0"/>
          </a:p>
        </p:txBody>
      </p:sp>
      <p:sp>
        <p:nvSpPr>
          <p:cNvPr id="3" name="İçerik Yer Tutucusu 2">
            <a:extLst>
              <a:ext uri="{FF2B5EF4-FFF2-40B4-BE49-F238E27FC236}">
                <a16:creationId xmlns:a16="http://schemas.microsoft.com/office/drawing/2014/main" id="{93C3D755-C7B1-1138-15B2-67640522A4E0}"/>
              </a:ext>
            </a:extLst>
          </p:cNvPr>
          <p:cNvSpPr>
            <a:spLocks noGrp="1"/>
          </p:cNvSpPr>
          <p:nvPr>
            <p:ph idx="1"/>
          </p:nvPr>
        </p:nvSpPr>
        <p:spPr>
          <a:xfrm>
            <a:off x="664639" y="1145451"/>
            <a:ext cx="9438005" cy="4567097"/>
          </a:xfrm>
        </p:spPr>
        <p:txBody>
          <a:bodyPr>
            <a:noAutofit/>
          </a:bodyPr>
          <a:lstStyle/>
          <a:p>
            <a:pPr algn="just"/>
            <a:r>
              <a:rPr lang="tr-TR" sz="1600" b="1" noProof="0" dirty="0"/>
              <a:t>Norveç’te çok kültürlü hizmetleriyle önemli bir örnek </a:t>
            </a:r>
            <a:r>
              <a:rPr lang="tr-TR" sz="1600" b="1" noProof="0" dirty="0" err="1"/>
              <a:t>Berg</a:t>
            </a:r>
            <a:r>
              <a:rPr lang="tr-TR" sz="1600" b="1" noProof="0" dirty="0"/>
              <a:t> Halk Kütüphanesi’dir. </a:t>
            </a:r>
          </a:p>
          <a:p>
            <a:pPr algn="just"/>
            <a:r>
              <a:rPr lang="tr-TR" sz="1600" b="1" noProof="0" dirty="0"/>
              <a:t>Bu kütüphane küçük olmasına karşın bütünleşme başarısı ile Norveç Kütüphane Derneği (</a:t>
            </a:r>
            <a:r>
              <a:rPr lang="tr-TR" sz="1600" b="1" noProof="0" dirty="0" err="1"/>
              <a:t>Norwegian</a:t>
            </a:r>
            <a:r>
              <a:rPr lang="tr-TR" sz="1600" b="1" noProof="0" dirty="0"/>
              <a:t> Library </a:t>
            </a:r>
            <a:r>
              <a:rPr lang="tr-TR" sz="1600" b="1" noProof="0" dirty="0" err="1"/>
              <a:t>Association</a:t>
            </a:r>
            <a:r>
              <a:rPr lang="tr-TR" sz="1600" b="1" noProof="0" dirty="0"/>
              <a:t>) tarafından 2015 yılında en iyi kütüphane olarak seçilmiştir (</a:t>
            </a:r>
            <a:r>
              <a:rPr lang="tr-TR" sz="1600" b="1" noProof="0" dirty="0" err="1"/>
              <a:t>Jokitalo</a:t>
            </a:r>
            <a:r>
              <a:rPr lang="tr-TR" sz="1600" b="1" noProof="0" dirty="0"/>
              <a:t>, 2016, s. 45; </a:t>
            </a:r>
            <a:r>
              <a:rPr lang="tr-TR" sz="1600" b="1" noProof="0" dirty="0" err="1"/>
              <a:t>Knudsen</a:t>
            </a:r>
            <a:r>
              <a:rPr lang="tr-TR" sz="1600" b="1" noProof="0" dirty="0"/>
              <a:t>, 2016, s. 35). </a:t>
            </a:r>
          </a:p>
          <a:p>
            <a:pPr algn="just"/>
            <a:r>
              <a:rPr lang="tr-TR" sz="1600" b="1" noProof="0" dirty="0"/>
              <a:t>2015 yılı içinde yaklaşık 200 kişi tarafından ziyaret edilmiştir; çeşitli etkinlikler ve özellikle de yerel spor kulübü çalışmalarıyla toplumsal bir alan oluşturmaktadır. </a:t>
            </a:r>
          </a:p>
          <a:p>
            <a:pPr algn="just"/>
            <a:r>
              <a:rPr lang="tr-TR" sz="1600" b="1" noProof="0" dirty="0"/>
              <a:t>Kütüphanede örgü ve yemek yapma eğitimleri düzenlenmekte; genç göçmenler, yetişkinler ve gençler eldiven örmeyi öğrenmekte, yemek yapma dersleri sırasında ise katılımcılar bilgi ve becerilerini paylaşmaktadır. </a:t>
            </a:r>
          </a:p>
          <a:p>
            <a:pPr algn="just"/>
            <a:r>
              <a:rPr lang="tr-TR" sz="1600" b="1" noProof="0" dirty="0"/>
              <a:t>Bu etkinliklere yerel sağlık merkezleri ve küçük işletmeler de destek vermekte; farklı kültürlerden gelenlerin sohbetler etmesi gibi sosyal paylaşım ve uyum örnekleri görülmektedir. </a:t>
            </a:r>
          </a:p>
          <a:p>
            <a:pPr algn="just"/>
            <a:r>
              <a:rPr lang="tr-TR" sz="1600" b="1" dirty="0"/>
              <a:t>Ç</a:t>
            </a:r>
            <a:r>
              <a:rPr lang="tr-TR" sz="1600" b="1" noProof="0" dirty="0"/>
              <a:t>eşitli kültürel etkinlikler, toplantılar ve programlar düzenlenmektedir. </a:t>
            </a:r>
            <a:r>
              <a:rPr lang="tr-TR" sz="1600" b="1" noProof="0" dirty="0" err="1"/>
              <a:t>Lenvik</a:t>
            </a:r>
            <a:r>
              <a:rPr lang="tr-TR" sz="1600" b="1" noProof="0" dirty="0"/>
              <a:t> Belediyesi kütüphaneleri ve gönüllü organizasyonlar ile yapılan bu çalışmalar, yaratıcılık açısından da dikkat çekicidir (</a:t>
            </a:r>
            <a:r>
              <a:rPr lang="tr-TR" sz="1600" b="1" noProof="0" dirty="0" err="1"/>
              <a:t>Jokitalo</a:t>
            </a:r>
            <a:r>
              <a:rPr lang="tr-TR" sz="1600" b="1" noProof="0" dirty="0"/>
              <a:t>, 2016, s. 45; </a:t>
            </a:r>
            <a:r>
              <a:rPr lang="tr-TR" sz="1600" b="1" noProof="0" dirty="0" err="1"/>
              <a:t>Knudsen</a:t>
            </a:r>
            <a:r>
              <a:rPr lang="tr-TR" sz="1600" b="1" noProof="0" dirty="0"/>
              <a:t>, 2016, s. 35).</a:t>
            </a:r>
          </a:p>
        </p:txBody>
      </p:sp>
    </p:spTree>
    <p:extLst>
      <p:ext uri="{BB962C8B-B14F-4D97-AF65-F5344CB8AC3E}">
        <p14:creationId xmlns:p14="http://schemas.microsoft.com/office/powerpoint/2010/main" val="1660977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9ED92-6911-D472-B634-8A3E65C85CDF}"/>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1C940969-09A6-AC6B-A5CF-8FF3638238D3}"/>
              </a:ext>
            </a:extLst>
          </p:cNvPr>
          <p:cNvSpPr>
            <a:spLocks noGrp="1"/>
          </p:cNvSpPr>
          <p:nvPr>
            <p:ph type="title"/>
          </p:nvPr>
        </p:nvSpPr>
        <p:spPr>
          <a:xfrm>
            <a:off x="1981201" y="157303"/>
            <a:ext cx="7325032" cy="894749"/>
          </a:xfrm>
        </p:spPr>
        <p:txBody>
          <a:bodyPr>
            <a:normAutofit fontScale="90000"/>
          </a:bodyPr>
          <a:lstStyle/>
          <a:p>
            <a:pPr algn="ctr"/>
            <a:r>
              <a:rPr lang="tr-TR" sz="2400" b="1" noProof="0" dirty="0"/>
              <a:t>NORVEÇ: ÇOK KÜLTÜRLÜ HALK KÜTÜPHANELERİ </a:t>
            </a:r>
            <a:br>
              <a:rPr lang="tr-TR" sz="2400" b="1" noProof="0" dirty="0"/>
            </a:br>
            <a:r>
              <a:rPr lang="tr-TR" sz="2400" b="1" noProof="0" dirty="0" err="1"/>
              <a:t>Berg</a:t>
            </a:r>
            <a:r>
              <a:rPr lang="tr-TR" sz="2400" b="1" noProof="0" dirty="0"/>
              <a:t> Halk Kütüphanesi</a:t>
            </a:r>
            <a:br>
              <a:rPr lang="tr-TR" sz="2400" b="1" noProof="0" dirty="0"/>
            </a:br>
            <a:endParaRPr lang="tr-TR" sz="2400" b="1" noProof="0" dirty="0"/>
          </a:p>
        </p:txBody>
      </p:sp>
      <p:pic>
        <p:nvPicPr>
          <p:cNvPr id="7" name="Resim 6">
            <a:extLst>
              <a:ext uri="{FF2B5EF4-FFF2-40B4-BE49-F238E27FC236}">
                <a16:creationId xmlns:a16="http://schemas.microsoft.com/office/drawing/2014/main" id="{5782121F-12E5-880A-BBB0-9210A96BFCCB}"/>
              </a:ext>
            </a:extLst>
          </p:cNvPr>
          <p:cNvPicPr>
            <a:picLocks noChangeAspect="1"/>
          </p:cNvPicPr>
          <p:nvPr/>
        </p:nvPicPr>
        <p:blipFill>
          <a:blip r:embed="rId2"/>
          <a:stretch>
            <a:fillRect/>
          </a:stretch>
        </p:blipFill>
        <p:spPr>
          <a:xfrm>
            <a:off x="7033433" y="1286130"/>
            <a:ext cx="2952772" cy="4090309"/>
          </a:xfrm>
          <a:prstGeom prst="rect">
            <a:avLst/>
          </a:prstGeom>
        </p:spPr>
      </p:pic>
      <p:sp>
        <p:nvSpPr>
          <p:cNvPr id="9" name="Metin kutusu 8">
            <a:extLst>
              <a:ext uri="{FF2B5EF4-FFF2-40B4-BE49-F238E27FC236}">
                <a16:creationId xmlns:a16="http://schemas.microsoft.com/office/drawing/2014/main" id="{E75EA05C-6F11-D362-C44A-B37031D3F0C3}"/>
              </a:ext>
            </a:extLst>
          </p:cNvPr>
          <p:cNvSpPr txBox="1"/>
          <p:nvPr/>
        </p:nvSpPr>
        <p:spPr>
          <a:xfrm>
            <a:off x="1538748" y="5500368"/>
            <a:ext cx="4473677" cy="369332"/>
          </a:xfrm>
          <a:prstGeom prst="rect">
            <a:avLst/>
          </a:prstGeom>
          <a:noFill/>
        </p:spPr>
        <p:txBody>
          <a:bodyPr wrap="square">
            <a:spAutoFit/>
          </a:bodyPr>
          <a:lstStyle/>
          <a:p>
            <a:pPr algn="ctr"/>
            <a:r>
              <a:rPr lang="tr-TR" sz="900" dirty="0"/>
              <a:t> </a:t>
            </a:r>
            <a:r>
              <a:rPr lang="tr-TR" sz="900" b="1" dirty="0" err="1"/>
              <a:t>Berg</a:t>
            </a:r>
            <a:r>
              <a:rPr lang="tr-TR" sz="900" b="1" dirty="0"/>
              <a:t> Halk Kütüphanesi (</a:t>
            </a:r>
            <a:r>
              <a:rPr lang="tr-TR" sz="900" b="1" dirty="0" err="1"/>
              <a:t>Berg</a:t>
            </a:r>
            <a:r>
              <a:rPr lang="tr-TR" sz="900" b="1" dirty="0"/>
              <a:t> </a:t>
            </a:r>
            <a:r>
              <a:rPr lang="tr-TR" sz="900" b="1" dirty="0" err="1"/>
              <a:t>folkebibliotek</a:t>
            </a:r>
            <a:r>
              <a:rPr lang="tr-TR" sz="900" b="1" dirty="0"/>
              <a:t>) </a:t>
            </a:r>
          </a:p>
          <a:p>
            <a:r>
              <a:rPr lang="tr-TR" sz="900" b="1" dirty="0">
                <a:hlinkClick r:id="rId3"/>
              </a:rPr>
              <a:t>https://www.folkebladet.no/kultur/i/V1RpvJ/dette-er-karet-til-arets-bibliotek</a:t>
            </a:r>
            <a:endParaRPr lang="tr-TR" sz="900" b="1" dirty="0"/>
          </a:p>
        </p:txBody>
      </p:sp>
      <p:pic>
        <p:nvPicPr>
          <p:cNvPr id="12" name="İçerik Yer Tutucusu 11">
            <a:extLst>
              <a:ext uri="{FF2B5EF4-FFF2-40B4-BE49-F238E27FC236}">
                <a16:creationId xmlns:a16="http://schemas.microsoft.com/office/drawing/2014/main" id="{130B8B98-6E5E-036B-72B6-FA90FD70D092}"/>
              </a:ext>
            </a:extLst>
          </p:cNvPr>
          <p:cNvPicPr>
            <a:picLocks noGrp="1" noChangeAspect="1"/>
          </p:cNvPicPr>
          <p:nvPr>
            <p:ph idx="1"/>
          </p:nvPr>
        </p:nvPicPr>
        <p:blipFill>
          <a:blip r:embed="rId4"/>
          <a:stretch>
            <a:fillRect/>
          </a:stretch>
        </p:blipFill>
        <p:spPr>
          <a:xfrm>
            <a:off x="1253613" y="1286130"/>
            <a:ext cx="5633884" cy="4090309"/>
          </a:xfrm>
          <a:prstGeom prst="rect">
            <a:avLst/>
          </a:prstGeom>
        </p:spPr>
      </p:pic>
      <p:sp>
        <p:nvSpPr>
          <p:cNvPr id="14" name="Metin kutusu 13">
            <a:extLst>
              <a:ext uri="{FF2B5EF4-FFF2-40B4-BE49-F238E27FC236}">
                <a16:creationId xmlns:a16="http://schemas.microsoft.com/office/drawing/2014/main" id="{63025F33-93F4-8E2F-4617-955652D69DE2}"/>
              </a:ext>
            </a:extLst>
          </p:cNvPr>
          <p:cNvSpPr txBox="1"/>
          <p:nvPr/>
        </p:nvSpPr>
        <p:spPr>
          <a:xfrm>
            <a:off x="6794090" y="5500368"/>
            <a:ext cx="4380271" cy="369332"/>
          </a:xfrm>
          <a:prstGeom prst="rect">
            <a:avLst/>
          </a:prstGeom>
          <a:noFill/>
        </p:spPr>
        <p:txBody>
          <a:bodyPr wrap="square">
            <a:spAutoFit/>
          </a:bodyPr>
          <a:lstStyle/>
          <a:p>
            <a:pPr algn="ctr"/>
            <a:r>
              <a:rPr lang="tr-TR" sz="900" b="1" dirty="0" err="1"/>
              <a:t>Berg</a:t>
            </a:r>
            <a:r>
              <a:rPr lang="tr-TR" sz="900" b="1" dirty="0"/>
              <a:t> Halk Kütüphanesi (</a:t>
            </a:r>
            <a:r>
              <a:rPr lang="tr-TR" sz="900" b="1" dirty="0" err="1"/>
              <a:t>Berg</a:t>
            </a:r>
            <a:r>
              <a:rPr lang="tr-TR" sz="900" b="1" dirty="0"/>
              <a:t> </a:t>
            </a:r>
            <a:r>
              <a:rPr lang="tr-TR" sz="900" b="1" dirty="0" err="1"/>
              <a:t>folkebibliotek</a:t>
            </a:r>
            <a:r>
              <a:rPr lang="tr-TR" sz="900" b="1" dirty="0"/>
              <a:t>) </a:t>
            </a:r>
            <a:r>
              <a:rPr lang="tr-TR" sz="900" b="1" dirty="0">
                <a:hlinkClick r:id="rId5"/>
              </a:rPr>
              <a:t>http://www.berg.kommune.no/slides.php?&amp;showid=15827&amp;startslide=1&amp;nf=1</a:t>
            </a:r>
            <a:endParaRPr lang="tr-TR" sz="900" b="1" dirty="0"/>
          </a:p>
        </p:txBody>
      </p:sp>
    </p:spTree>
    <p:extLst>
      <p:ext uri="{BB962C8B-B14F-4D97-AF65-F5344CB8AC3E}">
        <p14:creationId xmlns:p14="http://schemas.microsoft.com/office/powerpoint/2010/main" val="3520581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A3734-9297-5FA3-6499-40AA43C88B28}"/>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C00CB94B-3305-737A-02A6-6C5E95CA3A68}"/>
              </a:ext>
            </a:extLst>
          </p:cNvPr>
          <p:cNvSpPr>
            <a:spLocks noGrp="1"/>
          </p:cNvSpPr>
          <p:nvPr>
            <p:ph type="title"/>
          </p:nvPr>
        </p:nvSpPr>
        <p:spPr>
          <a:xfrm>
            <a:off x="1981201" y="157304"/>
            <a:ext cx="7325032" cy="526040"/>
          </a:xfrm>
        </p:spPr>
        <p:txBody>
          <a:bodyPr>
            <a:normAutofit fontScale="90000"/>
          </a:bodyPr>
          <a:lstStyle/>
          <a:p>
            <a:pPr algn="ctr"/>
            <a:r>
              <a:rPr lang="tr-TR" sz="2400" b="1" noProof="0" dirty="0"/>
              <a:t>NORVEÇ: SORUNLAR</a:t>
            </a:r>
            <a:br>
              <a:rPr lang="tr-TR" sz="2400" b="1" noProof="0" dirty="0"/>
            </a:br>
            <a:endParaRPr lang="tr-TR" sz="2400" b="1" noProof="0" dirty="0"/>
          </a:p>
        </p:txBody>
      </p:sp>
      <p:sp>
        <p:nvSpPr>
          <p:cNvPr id="3" name="İçerik Yer Tutucusu 2">
            <a:extLst>
              <a:ext uri="{FF2B5EF4-FFF2-40B4-BE49-F238E27FC236}">
                <a16:creationId xmlns:a16="http://schemas.microsoft.com/office/drawing/2014/main" id="{EA964FEC-CCCB-FC2D-B411-C60D09F8AF3F}"/>
              </a:ext>
            </a:extLst>
          </p:cNvPr>
          <p:cNvSpPr>
            <a:spLocks noGrp="1"/>
          </p:cNvSpPr>
          <p:nvPr>
            <p:ph idx="1"/>
          </p:nvPr>
        </p:nvSpPr>
        <p:spPr>
          <a:xfrm>
            <a:off x="703969" y="762000"/>
            <a:ext cx="9438005" cy="5171767"/>
          </a:xfrm>
        </p:spPr>
        <p:txBody>
          <a:bodyPr>
            <a:noAutofit/>
          </a:bodyPr>
          <a:lstStyle/>
          <a:p>
            <a:pPr marL="0" indent="0" algn="just">
              <a:buNone/>
            </a:pPr>
            <a:r>
              <a:rPr lang="tr-TR" sz="1500" b="1" u="sng" noProof="0" dirty="0"/>
              <a:t>Bütçe ve Personel Sorunu</a:t>
            </a:r>
            <a:r>
              <a:rPr lang="tr-TR" sz="1500" b="1" noProof="0" dirty="0"/>
              <a:t>: Birçok belediye mali zorluklarla karşı karşıyadır; kütüphanelerde tam zamanlı çalışan personel sayısı azdır. Bu durum açılış saatlerini, hizmetleri ve kaliteyi etkilemektedir Toplumsal önemlerine karşın kütüphaneler sıklıkla kesintiye uğramaktadır.</a:t>
            </a:r>
          </a:p>
          <a:p>
            <a:pPr marL="0" indent="0" algn="just">
              <a:buNone/>
            </a:pPr>
            <a:r>
              <a:rPr lang="tr-TR" sz="1500" b="1" u="sng" noProof="0" dirty="0"/>
              <a:t>Yaşlanan Nüfus</a:t>
            </a:r>
            <a:r>
              <a:rPr lang="tr-TR" sz="1500" b="1" noProof="0" dirty="0"/>
              <a:t>: Norveç nüfusu yaşlanmaktadır ve bu durum kütüphanelerin odak noktasının gençlerden yaşlı nüfusa kaymasına yol açmakta; yaşlılar, bunama ve erişilebilirlik için alan ve hizmetlerin uyarlanması gibi endişeleri artırmaktadır.</a:t>
            </a:r>
          </a:p>
          <a:p>
            <a:pPr marL="0" indent="0" algn="just">
              <a:buNone/>
            </a:pPr>
            <a:r>
              <a:rPr lang="tr-TR" sz="1500" b="1" u="sng" noProof="0" dirty="0"/>
              <a:t>Dijital Uçurum</a:t>
            </a:r>
            <a:r>
              <a:rPr lang="tr-TR" sz="1500" b="1" noProof="0" dirty="0"/>
              <a:t>: Dijital kaynaklar artarken, yaşlılar, göçmenler, mülteciler ve dijital becerilerden veya erişimden yoksun olabilecek düşük gelirli nüfus gibi gruplar arasında dijital dışlanma konusunda endişeler bulunmaktadır.</a:t>
            </a:r>
          </a:p>
          <a:p>
            <a:pPr marL="0" indent="0" algn="just">
              <a:buNone/>
            </a:pPr>
            <a:r>
              <a:rPr lang="tr-TR" sz="1500" b="1" u="sng" noProof="0" dirty="0"/>
              <a:t>Sosyal Eşitsizlik ve Dışlanma</a:t>
            </a:r>
            <a:r>
              <a:rPr lang="tr-TR" sz="1500" b="1" noProof="0" dirty="0"/>
              <a:t>: Kütüphaneler, sağlık, okuryazarlık ve kapsayıcılık faaliyetlerini teşvik ederek, yalnızlık, sosyal eşitsizlik ve ötekileştirmeyle mücadele etmeye çalışmaktadır ancak çoğu aktif kullanıcı olmayan ve/ya da ücretsiz hizmetlerden haberdar olmayan kişilere ulaşmakta zorlanmaktadır.</a:t>
            </a:r>
          </a:p>
          <a:p>
            <a:pPr marL="0" indent="0" algn="just">
              <a:buNone/>
            </a:pPr>
            <a:r>
              <a:rPr lang="tr-TR" sz="1500" b="1" u="sng" noProof="0" dirty="0"/>
              <a:t>COVID-19'un Etkisi</a:t>
            </a:r>
            <a:r>
              <a:rPr lang="tr-TR" sz="1500" b="1" noProof="0" dirty="0"/>
              <a:t>: Uzun süreli kapanmalar sosyal misyonları ve fiziksel etkileşimi etkileyerek dijital ile fiziksel hizmetlerin dengelenmesi gereksinimini ortaya çıkarmıştır.</a:t>
            </a:r>
          </a:p>
          <a:p>
            <a:pPr marL="0" indent="0" algn="just">
              <a:buNone/>
            </a:pPr>
            <a:r>
              <a:rPr lang="tr-TR" sz="1500" b="1" u="sng" noProof="0" dirty="0"/>
              <a:t>Sürdürülebilirlik ve Çevresel Endişeler</a:t>
            </a:r>
            <a:r>
              <a:rPr lang="tr-TR" sz="1500" b="1" noProof="0" dirty="0"/>
              <a:t>: Kütüphaneler, tohum kütüphaneleri gibi daha az tüketim, onarım ve kendi kendine yeterlilik etkinliklerini teşvik ederek sürdürülebilirliğe katkıda bulunmaktadır ancak bu tür girişimler öncelikle daha büyük kütüphanelerdedir (</a:t>
            </a:r>
            <a:r>
              <a:rPr lang="en-US" sz="1500" b="1" dirty="0"/>
              <a:t>Skare, 2024</a:t>
            </a:r>
            <a:r>
              <a:rPr lang="tr-TR" sz="1500" b="1" dirty="0"/>
              <a:t>, </a:t>
            </a:r>
            <a:r>
              <a:rPr lang="tr-TR" sz="1500" b="1" dirty="0" err="1"/>
              <a:t>ss</a:t>
            </a:r>
            <a:r>
              <a:rPr lang="tr-TR" sz="1500" b="1" dirty="0"/>
              <a:t>. 1-4).</a:t>
            </a:r>
            <a:endParaRPr lang="tr-TR" sz="1500" b="1" noProof="0" dirty="0"/>
          </a:p>
        </p:txBody>
      </p:sp>
    </p:spTree>
    <p:extLst>
      <p:ext uri="{BB962C8B-B14F-4D97-AF65-F5344CB8AC3E}">
        <p14:creationId xmlns:p14="http://schemas.microsoft.com/office/powerpoint/2010/main" val="1160186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0E406-08BD-A30B-73BD-65C489B0E570}"/>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E6997AE5-23E8-581A-8ACF-76FBFFF1EF82}"/>
              </a:ext>
            </a:extLst>
          </p:cNvPr>
          <p:cNvSpPr>
            <a:spLocks noGrp="1"/>
          </p:cNvSpPr>
          <p:nvPr>
            <p:ph type="title"/>
          </p:nvPr>
        </p:nvSpPr>
        <p:spPr>
          <a:xfrm>
            <a:off x="1981201" y="157304"/>
            <a:ext cx="7325032" cy="526040"/>
          </a:xfrm>
        </p:spPr>
        <p:txBody>
          <a:bodyPr>
            <a:normAutofit/>
          </a:bodyPr>
          <a:lstStyle/>
          <a:p>
            <a:pPr algn="ctr"/>
            <a:r>
              <a:rPr lang="tr-TR" sz="2000" b="1" noProof="0" dirty="0"/>
              <a:t>NORVEÇ: SORUNLAR</a:t>
            </a:r>
          </a:p>
        </p:txBody>
      </p:sp>
      <p:sp>
        <p:nvSpPr>
          <p:cNvPr id="3" name="İçerik Yer Tutucusu 2">
            <a:extLst>
              <a:ext uri="{FF2B5EF4-FFF2-40B4-BE49-F238E27FC236}">
                <a16:creationId xmlns:a16="http://schemas.microsoft.com/office/drawing/2014/main" id="{5092B035-96B8-3DD7-20F4-E332B005909A}"/>
              </a:ext>
            </a:extLst>
          </p:cNvPr>
          <p:cNvSpPr>
            <a:spLocks noGrp="1"/>
          </p:cNvSpPr>
          <p:nvPr>
            <p:ph idx="1"/>
          </p:nvPr>
        </p:nvSpPr>
        <p:spPr>
          <a:xfrm>
            <a:off x="787543" y="683344"/>
            <a:ext cx="9438005" cy="5791198"/>
          </a:xfrm>
        </p:spPr>
        <p:txBody>
          <a:bodyPr>
            <a:noAutofit/>
          </a:bodyPr>
          <a:lstStyle/>
          <a:p>
            <a:pPr algn="just"/>
            <a:r>
              <a:rPr lang="tr-TR" sz="1500" b="1" u="sng" noProof="0" dirty="0"/>
              <a:t>Buluşma Mekanı Rolü</a:t>
            </a:r>
            <a:r>
              <a:rPr lang="tr-TR" sz="1500" b="1" noProof="0" dirty="0"/>
              <a:t>: Kütüphaneler, topluluk buluşmaları ve sosyalleşmeyi teşvik ederek giderek daha fazla sosyal alan görevi görmektedir </a:t>
            </a:r>
            <a:r>
              <a:rPr lang="tr-TR" sz="1500" b="1" dirty="0"/>
              <a:t>ancak kaynak sorunu yaşanmaktadır. </a:t>
            </a:r>
            <a:r>
              <a:rPr lang="tr-TR" sz="1500" b="1" noProof="0" dirty="0"/>
              <a:t>Kütüphanelerden genellikle siyasi çerçeve belgelerinde ve tören konuşmalarında söz edilmekte ve bu genellikle önemli kaynak transferlerine yol açmamaktadır.</a:t>
            </a:r>
          </a:p>
          <a:p>
            <a:pPr algn="just"/>
            <a:r>
              <a:rPr lang="tr-TR" sz="1500" b="1" u="sng" noProof="0" dirty="0"/>
              <a:t>Kültürel Çeşitlilik ve Kapsayıcılık Sorunları</a:t>
            </a:r>
            <a:r>
              <a:rPr lang="tr-TR" sz="1500" b="1" noProof="0" dirty="0"/>
              <a:t>: Norveç toplumunun artan heterojenliği, yeni tutumlar, iletişim becerileri ve kültürel açıdan hassas hizmetleri gerektirmektedir.</a:t>
            </a:r>
          </a:p>
          <a:p>
            <a:pPr algn="just"/>
            <a:r>
              <a:rPr lang="tr-TR" sz="1500" b="1" u="sng" noProof="0" dirty="0"/>
              <a:t>Entegrasyon</a:t>
            </a:r>
            <a:r>
              <a:rPr lang="tr-TR" sz="1500" b="1" noProof="0" dirty="0"/>
              <a:t>: Kütüphaneler, dil kafeleri düzenleyerek, birden fazla dilde yayın sağlayarak ve göçmen ve mülteci topluluklarına hizmet vermek için Kızılhaç gibi kuruluşlarla iş birliği yaparak entegrasyonu desteklemeye çabalamaktadır. </a:t>
            </a:r>
          </a:p>
          <a:p>
            <a:pPr algn="just"/>
            <a:r>
              <a:rPr lang="tr-TR" sz="1500" b="1" u="sng" noProof="0" dirty="0"/>
              <a:t>Dijital dışlanma</a:t>
            </a:r>
            <a:r>
              <a:rPr lang="tr-TR" sz="1500" b="1" noProof="0" dirty="0"/>
              <a:t>: Bu sorun, göçmenler ve yaşlılar da dahil olmak üzere marjinal grupları orantısız bir şekilde etkilemektedir; bu da özel dijital okuryazarlık desteğini gerektirmektedir.</a:t>
            </a:r>
          </a:p>
          <a:p>
            <a:pPr algn="just"/>
            <a:r>
              <a:rPr lang="tr-TR" sz="1500" b="1" u="sng" noProof="0" dirty="0"/>
              <a:t>Okuma Eksikliği</a:t>
            </a:r>
            <a:r>
              <a:rPr lang="tr-TR" sz="1500" b="1" noProof="0" dirty="0"/>
              <a:t>: Gençler ve yetişkinler arasında okuma oranı azalmakta ve genç yaş grupları hem basılı hem de dijital formatlarda daha az okumaktadır.</a:t>
            </a:r>
          </a:p>
          <a:p>
            <a:pPr marL="0" indent="0" algn="just">
              <a:buNone/>
            </a:pPr>
            <a:r>
              <a:rPr lang="tr-TR" sz="1500" b="1" u="sng" noProof="0" dirty="0"/>
              <a:t>Özet</a:t>
            </a:r>
            <a:r>
              <a:rPr lang="tr-TR" sz="1500" b="1" noProof="0" dirty="0"/>
              <a:t>:</a:t>
            </a:r>
          </a:p>
          <a:p>
            <a:pPr algn="just"/>
            <a:r>
              <a:rPr lang="tr-TR" sz="1500" b="1" noProof="0" dirty="0"/>
              <a:t>Norveç halk kütüphaneleri, mevzuatın yürürlüğe girmesinden sonra demokratik, eğitimsel ve toplumsal merkezler olarak hizmet vermek üzere başarıyla evrimleşmiştir. Yine de, bütçe sıkıntısı, demografik değişimler, dijital uçurumlar ve artan kapsayıcılık gereksinimi gibi devam eden sorunlarla karşı karşıyadırlar. Gelecekteki başarıları, yasal desteğe, kaynak sağlamaya ve çok kültürlü ve sosyal zorlukların etkili bir şekilde ele alınmasına bağlıdır (</a:t>
            </a:r>
            <a:r>
              <a:rPr lang="en-US" sz="1500" b="1" dirty="0"/>
              <a:t>Skare, 2024</a:t>
            </a:r>
            <a:r>
              <a:rPr lang="tr-TR" sz="1500" b="1" dirty="0"/>
              <a:t>, </a:t>
            </a:r>
            <a:r>
              <a:rPr lang="tr-TR" sz="1500" b="1" dirty="0" err="1"/>
              <a:t>ss</a:t>
            </a:r>
            <a:r>
              <a:rPr lang="tr-TR" sz="1500" b="1" dirty="0"/>
              <a:t>. 5-6).</a:t>
            </a:r>
            <a:endParaRPr lang="tr-TR" sz="1500" b="1" noProof="0" dirty="0"/>
          </a:p>
        </p:txBody>
      </p:sp>
    </p:spTree>
    <p:extLst>
      <p:ext uri="{BB962C8B-B14F-4D97-AF65-F5344CB8AC3E}">
        <p14:creationId xmlns:p14="http://schemas.microsoft.com/office/powerpoint/2010/main" val="516189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F0D13-731A-EE2E-396B-E5CE9F25203A}"/>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8F3682FD-90E3-DB45-0C17-32C616D7AD3D}"/>
              </a:ext>
            </a:extLst>
          </p:cNvPr>
          <p:cNvSpPr>
            <a:spLocks noGrp="1"/>
          </p:cNvSpPr>
          <p:nvPr>
            <p:ph type="title"/>
          </p:nvPr>
        </p:nvSpPr>
        <p:spPr>
          <a:xfrm>
            <a:off x="1981201" y="157304"/>
            <a:ext cx="7325032" cy="526040"/>
          </a:xfrm>
        </p:spPr>
        <p:txBody>
          <a:bodyPr>
            <a:normAutofit/>
          </a:bodyPr>
          <a:lstStyle/>
          <a:p>
            <a:pPr algn="ctr"/>
            <a:r>
              <a:rPr lang="tr-TR" sz="2400" b="1" noProof="0" dirty="0"/>
              <a:t>FIRSATLAR VE ÖNERİLER</a:t>
            </a:r>
          </a:p>
        </p:txBody>
      </p:sp>
      <p:sp>
        <p:nvSpPr>
          <p:cNvPr id="3" name="İçerik Yer Tutucusu 2">
            <a:extLst>
              <a:ext uri="{FF2B5EF4-FFF2-40B4-BE49-F238E27FC236}">
                <a16:creationId xmlns:a16="http://schemas.microsoft.com/office/drawing/2014/main" id="{FBEFB807-EDAB-3FA5-671A-D6D40796BD11}"/>
              </a:ext>
            </a:extLst>
          </p:cNvPr>
          <p:cNvSpPr>
            <a:spLocks noGrp="1"/>
          </p:cNvSpPr>
          <p:nvPr>
            <p:ph idx="1"/>
          </p:nvPr>
        </p:nvSpPr>
        <p:spPr>
          <a:xfrm>
            <a:off x="787543" y="683344"/>
            <a:ext cx="9438005" cy="5727184"/>
          </a:xfrm>
        </p:spPr>
        <p:txBody>
          <a:bodyPr>
            <a:noAutofit/>
          </a:bodyPr>
          <a:lstStyle/>
          <a:p>
            <a:pPr algn="just"/>
            <a:r>
              <a:rPr lang="tr-TR" sz="1400" b="1" u="sng" dirty="0"/>
              <a:t>Çok Dilli Kaynaklar Sağlama</a:t>
            </a:r>
            <a:r>
              <a:rPr lang="tr-TR" sz="1400" b="1" dirty="0"/>
              <a:t>: Çeşitli </a:t>
            </a:r>
            <a:r>
              <a:rPr lang="tr-TR" sz="1400" b="1" noProof="0" dirty="0"/>
              <a:t>dil gruplarının gereksinimlerini karşılamak için çok dilli kaynaklar sağlamak önemlidir.</a:t>
            </a:r>
          </a:p>
          <a:p>
            <a:pPr algn="just"/>
            <a:r>
              <a:rPr lang="tr-TR" sz="1400" b="1" u="sng" dirty="0"/>
              <a:t>Çok Dilli Program ve Etkinlikler</a:t>
            </a:r>
            <a:r>
              <a:rPr lang="tr-TR" sz="1400" b="1" dirty="0"/>
              <a:t>: Örneğin, ülkeye</a:t>
            </a:r>
            <a:r>
              <a:rPr lang="tr-TR" sz="1400" b="1" noProof="0" dirty="0"/>
              <a:t> yeni gelenler için sosyal etkileşimi ve dil öğrenimini destekleyen bir etkinlik biçimi olarak «dil kafeleri» vb. daha da geliştirilmelidir.</a:t>
            </a:r>
          </a:p>
          <a:p>
            <a:pPr algn="just"/>
            <a:r>
              <a:rPr lang="tr-TR" sz="1400" b="1" u="sng" noProof="0" dirty="0"/>
              <a:t>Personel Farkındalığı</a:t>
            </a:r>
            <a:r>
              <a:rPr lang="tr-TR" sz="1400" b="1" noProof="0" dirty="0"/>
              <a:t>: Çok kültürlü topluluklara daha iyi hizmet verebilmek için kütüphane personelinin kültürel duyarlılık ve farkındalığı geliştirilmelidir.</a:t>
            </a:r>
          </a:p>
          <a:p>
            <a:pPr algn="just"/>
            <a:r>
              <a:rPr lang="tr-TR" sz="1400" b="1" u="sng" noProof="0" dirty="0"/>
              <a:t>Sosyal Ağlar</a:t>
            </a:r>
            <a:r>
              <a:rPr lang="tr-TR" sz="1400" b="1" noProof="0" dirty="0"/>
              <a:t>: Göçmen ve mülteci nüfuslarıyla bağlantı kurmak için sosyal yardım ve destek etkinlikleri önemlidir.</a:t>
            </a:r>
          </a:p>
          <a:p>
            <a:pPr algn="just"/>
            <a:r>
              <a:rPr lang="tr-TR" sz="1400" b="1" u="sng" noProof="0" dirty="0"/>
              <a:t>Gelecekteki Taleplere Göre Hizmetleri Uyarlama</a:t>
            </a:r>
            <a:r>
              <a:rPr lang="tr-TR" sz="1400" b="1" noProof="0" dirty="0"/>
              <a:t>:  Kütüphaneler, fiziksel uyarlamalar ve personel eğitimi de dahil olmak üzere yaşlılar ve özel gereksinimleri olan kişiler için erişilebilirliğe odaklanmalıdır. Programlar, farklı yaş gruplarına ve kültürel geçmişlere göre uyarlanmalıdır.</a:t>
            </a:r>
          </a:p>
          <a:p>
            <a:pPr algn="just"/>
            <a:r>
              <a:rPr lang="tr-TR" sz="1400" b="1" u="sng" noProof="0" dirty="0"/>
              <a:t>Topluluk Rollerinin Güçlendirilmesi</a:t>
            </a:r>
            <a:r>
              <a:rPr lang="tr-TR" sz="1400" b="1" noProof="0" dirty="0"/>
              <a:t>: Kütüphaneler, toplumsal uzlaşma ve sosyal uyumu kolaylaştırarak kapsayıcı ve sosyal alanlar olarak rollerini geliştirmeye devam etmelidir.</a:t>
            </a:r>
          </a:p>
          <a:p>
            <a:pPr algn="just"/>
            <a:r>
              <a:rPr lang="tr-TR" sz="1400" b="1" u="sng" noProof="0" dirty="0"/>
              <a:t>Dijital ve Diğer Okuryazarlık Becerilerinin Geliştirilmesi</a:t>
            </a:r>
            <a:r>
              <a:rPr lang="tr-TR" sz="1400" b="1" noProof="0" dirty="0"/>
              <a:t>: Dijital okuryazarlık, medya okuryazarlığı ve yapay zeka araçları üzerine atölyeler düzenlemek, yanlış bilgi ve dijital dışlanmayla mücadeleye yardımcı olabilir.</a:t>
            </a:r>
          </a:p>
          <a:p>
            <a:pPr algn="just"/>
            <a:r>
              <a:rPr lang="tr-TR" sz="1400" b="1" u="sng" noProof="0" dirty="0"/>
              <a:t>Sürdürülebilir Finansman Sağlama</a:t>
            </a:r>
            <a:r>
              <a:rPr lang="tr-TR" sz="1400" b="1" noProof="0" dirty="0"/>
              <a:t>: Kütüphanelerin toplumsal katılım, yaşam boyu öğrenme ve toplumsal dayanıklılıktaki rollerini vurgulayan siyasi ve finansal destek sağlamak için savunuculuğa gereksinimi vardır.</a:t>
            </a:r>
          </a:p>
          <a:p>
            <a:pPr marL="0" indent="0" algn="just">
              <a:buNone/>
            </a:pPr>
            <a:r>
              <a:rPr lang="tr-TR" sz="1400" b="1" noProof="0" dirty="0"/>
              <a:t>Sonuç olarak, kütüphanelerin toplumsal kapsayıcılığı artırmak ve tüm toplulukların gereksinimlerini karşılamak adına çeşitli stratejiler ve hizmetler geliştirmesi gerekmektedir.</a:t>
            </a:r>
          </a:p>
        </p:txBody>
      </p:sp>
    </p:spTree>
    <p:extLst>
      <p:ext uri="{BB962C8B-B14F-4D97-AF65-F5344CB8AC3E}">
        <p14:creationId xmlns:p14="http://schemas.microsoft.com/office/powerpoint/2010/main" val="3424055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9ECBC-E57F-3A2C-4D80-4A963D1E19B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090876A5-9963-9437-86C0-AF47B72286BD}"/>
              </a:ext>
            </a:extLst>
          </p:cNvPr>
          <p:cNvSpPr>
            <a:spLocks noGrp="1"/>
          </p:cNvSpPr>
          <p:nvPr>
            <p:ph type="title"/>
          </p:nvPr>
        </p:nvSpPr>
        <p:spPr>
          <a:xfrm>
            <a:off x="1981201" y="157304"/>
            <a:ext cx="7325032" cy="526040"/>
          </a:xfrm>
        </p:spPr>
        <p:txBody>
          <a:bodyPr>
            <a:normAutofit/>
          </a:bodyPr>
          <a:lstStyle/>
          <a:p>
            <a:pPr algn="ctr"/>
            <a:r>
              <a:rPr lang="tr-TR" sz="2400" b="1" noProof="0" dirty="0"/>
              <a:t>İSPANYA: GENEL BİLGİLER</a:t>
            </a:r>
          </a:p>
        </p:txBody>
      </p:sp>
      <p:sp>
        <p:nvSpPr>
          <p:cNvPr id="3" name="İçerik Yer Tutucusu 2">
            <a:extLst>
              <a:ext uri="{FF2B5EF4-FFF2-40B4-BE49-F238E27FC236}">
                <a16:creationId xmlns:a16="http://schemas.microsoft.com/office/drawing/2014/main" id="{BE616C75-A3D3-AFA8-B2F8-59A67FB4323B}"/>
              </a:ext>
            </a:extLst>
          </p:cNvPr>
          <p:cNvSpPr>
            <a:spLocks noGrp="1"/>
          </p:cNvSpPr>
          <p:nvPr>
            <p:ph idx="1"/>
          </p:nvPr>
        </p:nvSpPr>
        <p:spPr>
          <a:xfrm>
            <a:off x="787543" y="683344"/>
            <a:ext cx="9438005" cy="5402824"/>
          </a:xfrm>
        </p:spPr>
        <p:txBody>
          <a:bodyPr>
            <a:noAutofit/>
          </a:bodyPr>
          <a:lstStyle/>
          <a:p>
            <a:pPr algn="just"/>
            <a:r>
              <a:rPr lang="tr-TR" sz="1600" b="1" noProof="0" dirty="0"/>
              <a:t>İspanya, 1479’da Kastilya ve Aragon Krallıklarının birleşmesiyle kurulmuş olup, 1492’de Müslüman egemenliğine son vererek kurulmuştur. Avrupa'nın ilk ülkelerindendir. Ülke, 17 Otonom Topluluk ve iki özerk şehir (</a:t>
            </a:r>
            <a:r>
              <a:rPr lang="tr-TR" sz="1600" b="1" noProof="0" dirty="0" err="1"/>
              <a:t>Ceuta</a:t>
            </a:r>
            <a:r>
              <a:rPr lang="tr-TR" sz="1600" b="1" noProof="0" dirty="0"/>
              <a:t> ve </a:t>
            </a:r>
            <a:r>
              <a:rPr lang="tr-TR" sz="1600" b="1" noProof="0" dirty="0" err="1"/>
              <a:t>Melilla</a:t>
            </a:r>
            <a:r>
              <a:rPr lang="tr-TR" sz="1600" b="1" noProof="0" dirty="0"/>
              <a:t>) ile idari </a:t>
            </a:r>
            <a:r>
              <a:rPr lang="tr-TR" sz="1600" b="1" dirty="0"/>
              <a:t>yapılarını tanımlamıştır. Çok dilli bir ülke olup, İspanyolcanın yanı sıra Valensiya, Bask ve Katalonya gibi bölgelerde yerel diller kullanılmaktadır </a:t>
            </a:r>
            <a:r>
              <a:rPr lang="tr-TR" sz="1600" b="1" noProof="0" dirty="0"/>
              <a:t>(Çilliler, 2013, </a:t>
            </a:r>
            <a:r>
              <a:rPr lang="tr-TR" sz="1600" b="1" noProof="0" dirty="0" err="1"/>
              <a:t>ss</a:t>
            </a:r>
            <a:r>
              <a:rPr lang="tr-TR" sz="1600" b="1" noProof="0" dirty="0"/>
              <a:t>. 119-120). </a:t>
            </a:r>
          </a:p>
          <a:p>
            <a:pPr algn="just"/>
            <a:r>
              <a:rPr lang="tr-TR" sz="1600" b="1" noProof="0" dirty="0"/>
              <a:t>Bu bölgesel farklılıklar, tarih boyunca merkeziyetçi eğilimlere karşın varlığını korumuştur. Tarihsel süreçte, 1469’da Ferdinand ve Isabella’nın evliliğiyle başlayan süreç, bölgesel farklılıklar ve yasal düzenlemeler nedeniyle merkezi bir devlet olmamıştır (Kılıç, 2013, s. 65). </a:t>
            </a:r>
          </a:p>
          <a:p>
            <a:pPr algn="just"/>
            <a:r>
              <a:rPr lang="tr-TR" sz="1600" b="1" noProof="0" dirty="0"/>
              <a:t>Avrupa’nın genel eğilimine karşı, İspanya’da 19. yüzyılda merkeziyetçilik ve ulus oluşturma çabaları zayıf kalmış, bölgesel özerklik ve federal ilkeler benimsenmiş ve Bask ile Katalonya gibi bölgelerde güçlendirilmiştir (Tuncer, 2010, s. 228).</a:t>
            </a:r>
          </a:p>
          <a:p>
            <a:pPr algn="just"/>
            <a:r>
              <a:rPr lang="tr-TR" sz="1600" b="1" noProof="0" dirty="0"/>
              <a:t>Monarşinin merkezileşme çabaları başarısız olmuş ve 1873’te monarşi yerini bölgesel eğilimlerin etkili olduğu I. Cumhuriyet’e bırakmıştır. Bu dönemde, bölgesel kimliklerin ve özerkliklerin geliştiği, Galiçya, Endülüs ve Valensiya'da bölgesel eğilimlerin güçlendiği görülür. Ancak, kısa süren bu dönem, tekrar merkeziyetçi politikaların yükselmesiyle sona ermiş,  bölgesel farklılıklar zayıflatılamamıştır. 1931’de ilan edilen II. Cumhuriyet, Bask, Katalonya ve Galiçya’ya özerklikler tanımış, fakat merkeziyetçilik ve bölgesel talepler arasındaki çatışmalar, İspanyol İç Savaşı'na zemin hazırlamıştır (Tuncer, 2010, </a:t>
            </a:r>
            <a:r>
              <a:rPr lang="tr-TR" sz="1600" b="1" noProof="0" dirty="0" err="1"/>
              <a:t>ss</a:t>
            </a:r>
            <a:r>
              <a:rPr lang="tr-TR" sz="1600" b="1" noProof="0" dirty="0"/>
              <a:t>. 228-230).</a:t>
            </a:r>
          </a:p>
        </p:txBody>
      </p:sp>
    </p:spTree>
    <p:extLst>
      <p:ext uri="{BB962C8B-B14F-4D97-AF65-F5344CB8AC3E}">
        <p14:creationId xmlns:p14="http://schemas.microsoft.com/office/powerpoint/2010/main" val="935175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1536A-3F49-D2EE-9B3F-5AB5C4EDFD4C}"/>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FD4E704C-7A2C-E5B7-A6F6-552ECD54B3E5}"/>
              </a:ext>
            </a:extLst>
          </p:cNvPr>
          <p:cNvSpPr>
            <a:spLocks noGrp="1"/>
          </p:cNvSpPr>
          <p:nvPr>
            <p:ph type="title"/>
          </p:nvPr>
        </p:nvSpPr>
        <p:spPr>
          <a:xfrm>
            <a:off x="1981201" y="157304"/>
            <a:ext cx="7325032" cy="526040"/>
          </a:xfrm>
        </p:spPr>
        <p:txBody>
          <a:bodyPr>
            <a:normAutofit/>
          </a:bodyPr>
          <a:lstStyle/>
          <a:p>
            <a:pPr algn="ctr"/>
            <a:r>
              <a:rPr lang="tr-TR" sz="2400" b="1" noProof="0" dirty="0"/>
              <a:t>İSPANYA: GENEL BİLGİLER</a:t>
            </a:r>
          </a:p>
        </p:txBody>
      </p:sp>
      <p:sp>
        <p:nvSpPr>
          <p:cNvPr id="3" name="İçerik Yer Tutucusu 2">
            <a:extLst>
              <a:ext uri="{FF2B5EF4-FFF2-40B4-BE49-F238E27FC236}">
                <a16:creationId xmlns:a16="http://schemas.microsoft.com/office/drawing/2014/main" id="{588D8F53-350D-6E15-3948-3B876EB50073}"/>
              </a:ext>
            </a:extLst>
          </p:cNvPr>
          <p:cNvSpPr>
            <a:spLocks noGrp="1"/>
          </p:cNvSpPr>
          <p:nvPr>
            <p:ph idx="1"/>
          </p:nvPr>
        </p:nvSpPr>
        <p:spPr>
          <a:xfrm>
            <a:off x="787543" y="683344"/>
            <a:ext cx="9438005" cy="5402824"/>
          </a:xfrm>
        </p:spPr>
        <p:txBody>
          <a:bodyPr>
            <a:noAutofit/>
          </a:bodyPr>
          <a:lstStyle/>
          <a:p>
            <a:pPr algn="just"/>
            <a:r>
              <a:rPr lang="tr-TR" sz="1500" b="1" dirty="0"/>
              <a:t>İspanya’da 20. yüzyıl başlangıcında, iç savaş ve karışıklıkların ardından toplumsal yeniden yapılanma gereksinimi doğmuştur. Liberal ve demokratik hareketler, geniş kapsamlı reformlar ve bölgesel özerklik taleplerini gündeme getirmiştir (</a:t>
            </a:r>
            <a:r>
              <a:rPr lang="tr-TR" sz="1500" b="1" dirty="0" err="1"/>
              <a:t>Casanova</a:t>
            </a:r>
            <a:r>
              <a:rPr lang="tr-TR" sz="1500" b="1" dirty="0"/>
              <a:t>, 2012, s. 17). 1936’da, ülkedeki bölgesel özerkliklerin ülke bütünlüğünü tehdit ettiği gerekçesiyle darbe olmuştur (Kılıç, 2013, s. 82). </a:t>
            </a:r>
          </a:p>
          <a:p>
            <a:pPr algn="just"/>
            <a:r>
              <a:rPr lang="tr-TR" sz="1500" b="1" noProof="0" dirty="0"/>
              <a:t>Franco diktatörlüğü döneminde, merkeziyetçi politikalar katılaşmış ve uzun süreli bir merkeziyetçilik uygulanmıştır. Ancak, 1931-1933 arası demokratik İlerleme ve toplumsal reformlar yaşanmış, bu dönemde Cumhuriyet ve radikal sosyal reformlar ile çeşitli toplumsal kazanımlar elde edilmiştir. Franco sonrası geçiş döneminde ise, 1960’larda sanayileşme, kentleşme ve toplumsal değişimler ile Katolik Kilisesi’nde reformlar gerçekleşmiş, Avrupa’ya entegrasyon ve göç politikaları ön plana çıkmıştır (</a:t>
            </a:r>
            <a:r>
              <a:rPr lang="tr-TR" sz="1500" b="1" noProof="0" dirty="0" err="1"/>
              <a:t>Torres</a:t>
            </a:r>
            <a:r>
              <a:rPr lang="tr-TR" sz="1500" b="1" noProof="0" dirty="0"/>
              <a:t>, 2002, </a:t>
            </a:r>
            <a:r>
              <a:rPr lang="tr-TR" sz="1500" b="1" noProof="0" dirty="0" err="1"/>
              <a:t>ss</a:t>
            </a:r>
            <a:r>
              <a:rPr lang="tr-TR" sz="1500" b="1" noProof="0" dirty="0"/>
              <a:t>. 104-113).</a:t>
            </a:r>
          </a:p>
          <a:p>
            <a:pPr algn="just"/>
            <a:r>
              <a:rPr lang="tr-TR" sz="1500" b="1" noProof="0" dirty="0"/>
              <a:t>İspanya’da göç, özellikle 1986’da AB üyeliği ile hız kazanmış ve 2000’lerde göçmen entegrasyonuna yönelik kapsamlı yasa ve politikalar geliştirilmiştir (</a:t>
            </a:r>
            <a:r>
              <a:rPr lang="tr-TR" sz="1500" b="1" noProof="0" dirty="0" err="1"/>
              <a:t>İçduygu</a:t>
            </a:r>
            <a:r>
              <a:rPr lang="tr-TR" sz="1500" b="1" noProof="0" dirty="0"/>
              <a:t>, 2012, </a:t>
            </a:r>
            <a:r>
              <a:rPr lang="tr-TR" sz="1500" b="1" noProof="0" dirty="0" err="1"/>
              <a:t>ss</a:t>
            </a:r>
            <a:r>
              <a:rPr lang="tr-TR" sz="1500" b="1" noProof="0" dirty="0"/>
              <a:t>. 244-263). 2002’de toplam yabancı nüfus %3.8 iken, 2010’da %12.2’ye yükselmiş ve toplam yabancı sayısı yaklaşık 5.7 milyon (toplam nüfusun %12.2’si) olmuştur. En yoğun göçmen nüfusları, Katalonya, Madrid, Valensiya ve Endülüs bölgelerinde toplanmıştır (</a:t>
            </a:r>
            <a:r>
              <a:rPr lang="tr-TR" sz="1500" b="1" noProof="0" dirty="0" err="1"/>
              <a:t>López</a:t>
            </a:r>
            <a:r>
              <a:rPr lang="tr-TR" sz="1500" b="1" noProof="0" dirty="0"/>
              <a:t> ve </a:t>
            </a:r>
            <a:r>
              <a:rPr lang="tr-TR" sz="1500" b="1" noProof="0" dirty="0" err="1"/>
              <a:t>García</a:t>
            </a:r>
            <a:r>
              <a:rPr lang="tr-TR" sz="1500" b="1" noProof="0" dirty="0"/>
              <a:t>, 2012).</a:t>
            </a:r>
          </a:p>
          <a:p>
            <a:pPr marL="0" indent="0" algn="just">
              <a:buNone/>
            </a:pPr>
            <a:r>
              <a:rPr lang="tr-TR" sz="1500" b="1" u="sng" noProof="0" dirty="0"/>
              <a:t>Sonuç olarak,</a:t>
            </a:r>
          </a:p>
          <a:p>
            <a:pPr algn="just"/>
            <a:r>
              <a:rPr lang="tr-TR" sz="1500" b="1" noProof="0" dirty="0"/>
              <a:t>İspanya’nın tarihsel gelişimi, bölgesel farklılıkların ve özerklik taleplerinin sürekliliği ile birlikte, farklı dönemlerde merkeziyetçilik ve bölgesel özerklik arasında yaşanan çatışmalar ve göç hareketleriyle şekillenmiştir. Çok kültürlü ve çok dilli yapısı, günümüzde kütüphane hizmetleri ve kültürel entegrasyon açısından önemli bir bağlam oluşturmaktadır.</a:t>
            </a:r>
          </a:p>
        </p:txBody>
      </p:sp>
    </p:spTree>
    <p:extLst>
      <p:ext uri="{BB962C8B-B14F-4D97-AF65-F5344CB8AC3E}">
        <p14:creationId xmlns:p14="http://schemas.microsoft.com/office/powerpoint/2010/main" val="3640554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BA54C-EFF9-AD8B-A03C-65FBDA56E603}"/>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4F80D0CD-9C41-8A33-E806-613D26833355}"/>
              </a:ext>
            </a:extLst>
          </p:cNvPr>
          <p:cNvSpPr>
            <a:spLocks noGrp="1"/>
          </p:cNvSpPr>
          <p:nvPr>
            <p:ph type="title"/>
          </p:nvPr>
        </p:nvSpPr>
        <p:spPr>
          <a:xfrm>
            <a:off x="1981201" y="157304"/>
            <a:ext cx="7325032" cy="526040"/>
          </a:xfrm>
        </p:spPr>
        <p:txBody>
          <a:bodyPr>
            <a:normAutofit/>
          </a:bodyPr>
          <a:lstStyle/>
          <a:p>
            <a:pPr algn="ctr"/>
            <a:r>
              <a:rPr lang="tr-TR" sz="2400" b="1" noProof="0" dirty="0"/>
              <a:t>İSPANYA: GENEL BİLGİLER</a:t>
            </a:r>
          </a:p>
        </p:txBody>
      </p:sp>
      <p:pic>
        <p:nvPicPr>
          <p:cNvPr id="5" name="İçerik Yer Tutucusu 4">
            <a:extLst>
              <a:ext uri="{FF2B5EF4-FFF2-40B4-BE49-F238E27FC236}">
                <a16:creationId xmlns:a16="http://schemas.microsoft.com/office/drawing/2014/main" id="{133241D2-2D2B-B0F1-0652-6F70F8329CF5}"/>
              </a:ext>
            </a:extLst>
          </p:cNvPr>
          <p:cNvPicPr>
            <a:picLocks noGrp="1" noChangeAspect="1"/>
          </p:cNvPicPr>
          <p:nvPr>
            <p:ph idx="1"/>
          </p:nvPr>
        </p:nvPicPr>
        <p:blipFill>
          <a:blip r:embed="rId2"/>
          <a:stretch>
            <a:fillRect/>
          </a:stretch>
        </p:blipFill>
        <p:spPr>
          <a:xfrm>
            <a:off x="1337186" y="823093"/>
            <a:ext cx="8283678" cy="5211814"/>
          </a:xfrm>
          <a:prstGeom prst="rect">
            <a:avLst/>
          </a:prstGeom>
        </p:spPr>
      </p:pic>
      <p:sp>
        <p:nvSpPr>
          <p:cNvPr id="7" name="Metin kutusu 6">
            <a:extLst>
              <a:ext uri="{FF2B5EF4-FFF2-40B4-BE49-F238E27FC236}">
                <a16:creationId xmlns:a16="http://schemas.microsoft.com/office/drawing/2014/main" id="{F56D38F8-7F7C-C54B-EA9B-E85B71C038BD}"/>
              </a:ext>
            </a:extLst>
          </p:cNvPr>
          <p:cNvSpPr txBox="1"/>
          <p:nvPr/>
        </p:nvSpPr>
        <p:spPr>
          <a:xfrm>
            <a:off x="2772696" y="6084161"/>
            <a:ext cx="6096000" cy="400110"/>
          </a:xfrm>
          <a:prstGeom prst="rect">
            <a:avLst/>
          </a:prstGeom>
          <a:noFill/>
        </p:spPr>
        <p:txBody>
          <a:bodyPr wrap="square">
            <a:spAutoFit/>
          </a:bodyPr>
          <a:lstStyle/>
          <a:p>
            <a:pPr algn="ctr"/>
            <a:r>
              <a:rPr lang="fi-FI" sz="1000" b="1" dirty="0"/>
              <a:t>Spain Map</a:t>
            </a:r>
          </a:p>
          <a:p>
            <a:r>
              <a:rPr lang="fi-FI" sz="1000" b="1" dirty="0">
                <a:hlinkClick r:id="rId3"/>
              </a:rPr>
              <a:t>https://www.vectorstock.com/royalty-free-vector/spain-map-vector-1163529</a:t>
            </a:r>
            <a:endParaRPr lang="fi-FI" sz="1000" b="1" dirty="0"/>
          </a:p>
        </p:txBody>
      </p:sp>
    </p:spTree>
    <p:extLst>
      <p:ext uri="{BB962C8B-B14F-4D97-AF65-F5344CB8AC3E}">
        <p14:creationId xmlns:p14="http://schemas.microsoft.com/office/powerpoint/2010/main" val="872152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F5676-98C8-CF2A-B42C-0462AE07E7A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4BD0CF69-8B68-A2BF-7F9F-98E9BEFEB99E}"/>
              </a:ext>
            </a:extLst>
          </p:cNvPr>
          <p:cNvSpPr>
            <a:spLocks noGrp="1"/>
          </p:cNvSpPr>
          <p:nvPr>
            <p:ph type="title"/>
          </p:nvPr>
        </p:nvSpPr>
        <p:spPr>
          <a:xfrm>
            <a:off x="2458064" y="152399"/>
            <a:ext cx="5454170" cy="634181"/>
          </a:xfrm>
        </p:spPr>
        <p:txBody>
          <a:bodyPr>
            <a:normAutofit fontScale="90000"/>
          </a:bodyPr>
          <a:lstStyle/>
          <a:p>
            <a:pPr algn="ctr"/>
            <a:r>
              <a:rPr lang="tr-TR" b="1" noProof="0" dirty="0"/>
              <a:t>KAPSAM</a:t>
            </a:r>
          </a:p>
        </p:txBody>
      </p:sp>
      <p:sp>
        <p:nvSpPr>
          <p:cNvPr id="3" name="İçerik Yer Tutucusu 2">
            <a:extLst>
              <a:ext uri="{FF2B5EF4-FFF2-40B4-BE49-F238E27FC236}">
                <a16:creationId xmlns:a16="http://schemas.microsoft.com/office/drawing/2014/main" id="{E1894194-BBE6-698B-FC58-764127CD875B}"/>
              </a:ext>
            </a:extLst>
          </p:cNvPr>
          <p:cNvSpPr>
            <a:spLocks noGrp="1"/>
          </p:cNvSpPr>
          <p:nvPr>
            <p:ph idx="1"/>
          </p:nvPr>
        </p:nvSpPr>
        <p:spPr>
          <a:xfrm>
            <a:off x="1332272" y="993058"/>
            <a:ext cx="8908026" cy="4694904"/>
          </a:xfrm>
        </p:spPr>
        <p:txBody>
          <a:bodyPr>
            <a:noAutofit/>
          </a:bodyPr>
          <a:lstStyle/>
          <a:p>
            <a:pPr algn="just"/>
            <a:r>
              <a:rPr lang="tr-TR" b="1" noProof="0" dirty="0"/>
              <a:t>Giriş</a:t>
            </a:r>
          </a:p>
          <a:p>
            <a:pPr algn="just"/>
            <a:r>
              <a:rPr lang="tr-TR" b="1" dirty="0"/>
              <a:t>Norveç Hakkında Genel Bilgiler ve Tarihsel Gelişimi</a:t>
            </a:r>
          </a:p>
          <a:p>
            <a:pPr algn="just"/>
            <a:r>
              <a:rPr lang="tr-TR" b="1" dirty="0"/>
              <a:t>Norveç Halk Kütüphanelerinin Tarihçesi ve Güncel Durumu</a:t>
            </a:r>
          </a:p>
          <a:p>
            <a:pPr algn="just"/>
            <a:r>
              <a:rPr lang="tr-TR" b="1" dirty="0"/>
              <a:t>Çok Kültürlü Hizmetler ve Uygulamalar</a:t>
            </a:r>
          </a:p>
          <a:p>
            <a:pPr algn="just"/>
            <a:r>
              <a:rPr lang="tr-TR" b="1" dirty="0"/>
              <a:t>Karşılaşılan Sorunlar ve Çözüm Önerileri</a:t>
            </a:r>
          </a:p>
          <a:p>
            <a:pPr algn="just"/>
            <a:r>
              <a:rPr lang="tr-TR" b="1" dirty="0"/>
              <a:t>İspanya Hakkında Genel Bilgiler ve Tarihsel Süreci</a:t>
            </a:r>
          </a:p>
          <a:p>
            <a:pPr algn="just"/>
            <a:r>
              <a:rPr lang="tr-TR" b="1" dirty="0"/>
              <a:t>İspanya Halk Kütüphanelerinin Gelişimi ve Güncel Durumu</a:t>
            </a:r>
          </a:p>
          <a:p>
            <a:pPr algn="just"/>
            <a:r>
              <a:rPr lang="tr-TR" b="1" dirty="0"/>
              <a:t>Çok Kültürlü Hizmetler ve Uygulamalar</a:t>
            </a:r>
          </a:p>
          <a:p>
            <a:pPr algn="just"/>
            <a:r>
              <a:rPr lang="tr-TR" b="1" dirty="0"/>
              <a:t>Karşılaşılan Sorunlar ve Çözüm Stratejileri</a:t>
            </a:r>
          </a:p>
          <a:p>
            <a:pPr algn="just"/>
            <a:r>
              <a:rPr lang="tr-TR" b="1" dirty="0"/>
              <a:t>Sonuç ve Değerlendirme</a:t>
            </a:r>
          </a:p>
          <a:p>
            <a:pPr algn="just"/>
            <a:r>
              <a:rPr lang="tr-TR" b="1" noProof="0" dirty="0"/>
              <a:t>Kaynakça</a:t>
            </a:r>
            <a:endParaRPr lang="tr-TR" sz="1300" b="1" noProof="0" dirty="0"/>
          </a:p>
        </p:txBody>
      </p:sp>
    </p:spTree>
    <p:extLst>
      <p:ext uri="{BB962C8B-B14F-4D97-AF65-F5344CB8AC3E}">
        <p14:creationId xmlns:p14="http://schemas.microsoft.com/office/powerpoint/2010/main" val="3330874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16246-E3D6-3084-9ABD-6D2B4CF354B2}"/>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C637EAB2-99B4-77B8-28D0-2AC9405B4730}"/>
              </a:ext>
            </a:extLst>
          </p:cNvPr>
          <p:cNvSpPr>
            <a:spLocks noGrp="1"/>
          </p:cNvSpPr>
          <p:nvPr>
            <p:ph type="title"/>
          </p:nvPr>
        </p:nvSpPr>
        <p:spPr>
          <a:xfrm>
            <a:off x="1981201" y="157304"/>
            <a:ext cx="7325032" cy="442464"/>
          </a:xfrm>
        </p:spPr>
        <p:txBody>
          <a:bodyPr>
            <a:normAutofit fontScale="90000"/>
          </a:bodyPr>
          <a:lstStyle/>
          <a:p>
            <a:pPr algn="ctr"/>
            <a:r>
              <a:rPr lang="tr-TR" sz="2400" b="1" noProof="0" dirty="0"/>
              <a:t>İSPANYA HALK KÜTÜPHANELERİ: TARİHÇE</a:t>
            </a:r>
          </a:p>
        </p:txBody>
      </p:sp>
      <p:sp>
        <p:nvSpPr>
          <p:cNvPr id="3" name="İçerik Yer Tutucusu 2">
            <a:extLst>
              <a:ext uri="{FF2B5EF4-FFF2-40B4-BE49-F238E27FC236}">
                <a16:creationId xmlns:a16="http://schemas.microsoft.com/office/drawing/2014/main" id="{F538E103-9AE1-D7C9-9170-DE12CDF337CE}"/>
              </a:ext>
            </a:extLst>
          </p:cNvPr>
          <p:cNvSpPr>
            <a:spLocks noGrp="1"/>
          </p:cNvSpPr>
          <p:nvPr>
            <p:ph idx="1"/>
          </p:nvPr>
        </p:nvSpPr>
        <p:spPr>
          <a:xfrm>
            <a:off x="787543" y="683343"/>
            <a:ext cx="9438005" cy="5697791"/>
          </a:xfrm>
        </p:spPr>
        <p:txBody>
          <a:bodyPr>
            <a:noAutofit/>
          </a:bodyPr>
          <a:lstStyle/>
          <a:p>
            <a:pPr algn="just"/>
            <a:r>
              <a:rPr lang="tr-TR" sz="1400" b="1" noProof="0" dirty="0"/>
              <a:t>İspanya’daki ilk kütüphaneler, MS 5.yy’da Fransa ve İspanya’ya yerleşen ve 8.yy’a kadar İspanya’ya hükmeden, </a:t>
            </a:r>
            <a:r>
              <a:rPr lang="tr-TR" sz="1400" b="1" noProof="0" dirty="0" err="1"/>
              <a:t>gotların</a:t>
            </a:r>
            <a:r>
              <a:rPr lang="tr-TR" sz="1400" b="1" noProof="0" dirty="0"/>
              <a:t> </a:t>
            </a:r>
            <a:r>
              <a:rPr lang="tr-TR" sz="1400" b="1" dirty="0"/>
              <a:t>bir koluna; </a:t>
            </a:r>
            <a:r>
              <a:rPr lang="tr-TR" sz="1400" b="1" dirty="0" err="1"/>
              <a:t>Vizigotlara</a:t>
            </a:r>
            <a:r>
              <a:rPr lang="tr-TR" sz="1400" b="1" dirty="0"/>
              <a:t> ait olan kütüphanelerdir. </a:t>
            </a:r>
          </a:p>
          <a:p>
            <a:pPr algn="just"/>
            <a:r>
              <a:rPr lang="tr-TR" sz="1400" b="1" noProof="0" dirty="0"/>
              <a:t>En önemli örnekleri, </a:t>
            </a:r>
            <a:r>
              <a:rPr lang="tr-TR" sz="1400" b="1" noProof="0" dirty="0" err="1"/>
              <a:t>Sevillian</a:t>
            </a:r>
            <a:r>
              <a:rPr lang="tr-TR" sz="1400" b="1" noProof="0" dirty="0"/>
              <a:t> başpiskoposları San </a:t>
            </a:r>
            <a:r>
              <a:rPr lang="tr-TR" sz="1400" b="1" noProof="0" dirty="0" err="1"/>
              <a:t>Leandro</a:t>
            </a:r>
            <a:r>
              <a:rPr lang="tr-TR" sz="1400" b="1" noProof="0" dirty="0"/>
              <a:t> ve San </a:t>
            </a:r>
            <a:r>
              <a:rPr lang="tr-TR" sz="1400" b="1" noProof="0" dirty="0" err="1"/>
              <a:t>İsidoro’ya</a:t>
            </a:r>
            <a:r>
              <a:rPr lang="tr-TR" sz="1400" b="1" noProof="0" dirty="0"/>
              <a:t> ait kütüphanelerdir. 11., 12. ve 13. yüzyıllarda, genellikle manastırlarda bulunan kütüphanelerde kitap sayısı azdır ancak Müslüman İspanya’da Kordoba’da Halife II. </a:t>
            </a:r>
            <a:r>
              <a:rPr lang="tr-TR" sz="1400" b="1" noProof="0" dirty="0" err="1"/>
              <a:t>Hakem’in</a:t>
            </a:r>
            <a:r>
              <a:rPr lang="tr-TR" sz="1400" b="1" noProof="0" dirty="0"/>
              <a:t> 400.000 ciltlik dermesinin varlığı bilinmektedir. </a:t>
            </a:r>
          </a:p>
          <a:p>
            <a:pPr algn="just"/>
            <a:r>
              <a:rPr lang="tr-TR" sz="1400" b="1" noProof="0" dirty="0"/>
              <a:t>Orta çağın sonlarına doğru en iyi kütüphaneler özellikle </a:t>
            </a:r>
            <a:r>
              <a:rPr lang="tr-TR" sz="1400" b="1" noProof="0" dirty="0" err="1"/>
              <a:t>Salamanca</a:t>
            </a:r>
            <a:r>
              <a:rPr lang="tr-TR" sz="1400" b="1" noProof="0" dirty="0"/>
              <a:t> Üniversitesi başta olmak üzere üniversitelerde oluşturulmuştur. </a:t>
            </a:r>
          </a:p>
          <a:p>
            <a:pPr algn="just"/>
            <a:r>
              <a:rPr lang="tr-TR" sz="1400" b="1" noProof="0" dirty="0"/>
              <a:t>1712 yılında V. Felipe tarafından Madrid’de kurulan Ulusal Kütüphane, başlangıçta halk kütüphanesi olarak kurulmuş ve 1836’da ulusal niteliğe ve kurumsallaşmaya kavuşmuştur. Bu kütüphaneler, Milli Eğitim Bakanlığı’na bağlı olup, aynı zamanda Kitap ve Kütüphaneler Genel Kurulu (General Board of </a:t>
            </a:r>
            <a:r>
              <a:rPr lang="tr-TR" sz="1400" b="1" noProof="0" dirty="0" err="1"/>
              <a:t>Books</a:t>
            </a:r>
            <a:r>
              <a:rPr lang="tr-TR" sz="1400" b="1" noProof="0" dirty="0"/>
              <a:t> </a:t>
            </a:r>
            <a:r>
              <a:rPr lang="tr-TR" sz="1400" b="1" noProof="0" dirty="0" err="1"/>
              <a:t>and</a:t>
            </a:r>
            <a:r>
              <a:rPr lang="tr-TR" sz="1400" b="1" noProof="0" dirty="0"/>
              <a:t> Libraries) tarafından yönetilmektedir. Bibliyografik ve Belgesel Çalışmalar Merkezi, meslek elemanlarının yetiştirilmesini üstlenmektedir.</a:t>
            </a:r>
          </a:p>
          <a:p>
            <a:pPr algn="just"/>
            <a:r>
              <a:rPr lang="tr-TR" sz="1400" b="1" noProof="0" dirty="0"/>
              <a:t>1978 Anayasası ile bütün halk kütüphaneleri, il koordinasyon merkezleri ve ilgili hükümet kuruluşlarıyla birlikte, 17 özerk bölgeye taşınmıştır (</a:t>
            </a:r>
            <a:r>
              <a:rPr lang="tr-TR" sz="1400" b="1" noProof="0" dirty="0" err="1"/>
              <a:t>Wedgeworth</a:t>
            </a:r>
            <a:r>
              <a:rPr lang="tr-TR" sz="1400" b="1" noProof="0" dirty="0"/>
              <a:t>, 1993, s. 783). </a:t>
            </a:r>
          </a:p>
          <a:p>
            <a:pPr algn="just"/>
            <a:r>
              <a:rPr lang="tr-TR" sz="1400" b="1" noProof="0" dirty="0"/>
              <a:t>Halk kütüphaneleri, Eyalet Koordine Kütüphanesi Sistemi (</a:t>
            </a:r>
            <a:r>
              <a:rPr lang="tr-TR" sz="1400" b="1" noProof="0" dirty="0" err="1"/>
              <a:t>Provincial</a:t>
            </a:r>
            <a:r>
              <a:rPr lang="tr-TR" sz="1400" b="1" noProof="0" dirty="0"/>
              <a:t> </a:t>
            </a:r>
            <a:r>
              <a:rPr lang="tr-TR" sz="1400" b="1" noProof="0" dirty="0" err="1"/>
              <a:t>Coordinating</a:t>
            </a:r>
            <a:r>
              <a:rPr lang="tr-TR" sz="1400" b="1" noProof="0" dirty="0"/>
              <a:t> Library </a:t>
            </a:r>
            <a:r>
              <a:rPr lang="tr-TR" sz="1400" b="1" noProof="0" dirty="0" err="1"/>
              <a:t>System</a:t>
            </a:r>
            <a:r>
              <a:rPr lang="tr-TR" sz="1400" b="1" noProof="0" dirty="0"/>
              <a:t>) kapsamında, başkentlerdeki merkez kütüphaneler ve bölgelerdeki şube veya branş kütüphaneleri ile hizmet ağına entegre edilmiştir</a:t>
            </a:r>
            <a:r>
              <a:rPr lang="tr-TR" sz="1400" b="1" dirty="0"/>
              <a:t> (</a:t>
            </a:r>
            <a:r>
              <a:rPr lang="tr-TR" sz="1400" b="1" dirty="0" err="1"/>
              <a:t>Wedgeworth</a:t>
            </a:r>
            <a:r>
              <a:rPr lang="tr-TR" sz="1400" b="1" dirty="0"/>
              <a:t>, 1993, s. 784). </a:t>
            </a:r>
          </a:p>
          <a:p>
            <a:pPr algn="just"/>
            <a:r>
              <a:rPr lang="tr-TR" sz="1400" b="1" dirty="0"/>
              <a:t>Merkez kütüphaneler, bir vakıf (</a:t>
            </a:r>
            <a:r>
              <a:rPr lang="tr-TR" sz="1400" b="1" dirty="0" err="1"/>
              <a:t>mütevvelli</a:t>
            </a:r>
            <a:r>
              <a:rPr lang="tr-TR" sz="1400" b="1" dirty="0"/>
              <a:t> heyet) tarafından yönetilmekte ve üç kaynaktan finansman sağlamaktadır: yerel yönetimler, eyalet yöneticileri ve belediyeler. Ayrıca, bağımsız belediye kütüphanelerinin yanı sıra, tasarruf sandıklarıyla desteklenen çeşitli halk kütüphane ağları da bulunmaktadır; bunlardan en tanınmışı Katalonya’daki Yaşlılık ve Tasarruf Sandığıdır (</a:t>
            </a:r>
            <a:r>
              <a:rPr lang="tr-TR" sz="1400" b="1" dirty="0" err="1"/>
              <a:t>Old</a:t>
            </a:r>
            <a:r>
              <a:rPr lang="tr-TR" sz="1400" b="1" dirty="0"/>
              <a:t> Age </a:t>
            </a:r>
            <a:r>
              <a:rPr lang="tr-TR" sz="1400" b="1" dirty="0" err="1"/>
              <a:t>and</a:t>
            </a:r>
            <a:r>
              <a:rPr lang="tr-TR" sz="1400" b="1" dirty="0"/>
              <a:t> </a:t>
            </a:r>
            <a:r>
              <a:rPr lang="tr-TR" sz="1400" b="1" dirty="0" err="1"/>
              <a:t>Saving</a:t>
            </a:r>
            <a:r>
              <a:rPr lang="tr-TR" sz="1400" b="1" dirty="0"/>
              <a:t> </a:t>
            </a:r>
            <a:r>
              <a:rPr lang="tr-TR" sz="1400" b="1" dirty="0" err="1"/>
              <a:t>Funds</a:t>
            </a:r>
            <a:r>
              <a:rPr lang="tr-TR" sz="1400" b="1" dirty="0"/>
              <a:t>) (</a:t>
            </a:r>
            <a:r>
              <a:rPr lang="tr-TR" sz="1400" b="1" dirty="0" err="1"/>
              <a:t>Wedgeworth</a:t>
            </a:r>
            <a:r>
              <a:rPr lang="tr-TR" sz="1400" b="1" dirty="0"/>
              <a:t>, 1993, s. 784).</a:t>
            </a:r>
            <a:endParaRPr lang="tr-TR" sz="1500" b="1" noProof="0" dirty="0"/>
          </a:p>
        </p:txBody>
      </p:sp>
    </p:spTree>
    <p:extLst>
      <p:ext uri="{BB962C8B-B14F-4D97-AF65-F5344CB8AC3E}">
        <p14:creationId xmlns:p14="http://schemas.microsoft.com/office/powerpoint/2010/main" val="3531501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5F201-79B8-A62F-F2C7-EC1FF01192D6}"/>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C74022D-5BD3-97D6-747A-0C528F4FEDFF}"/>
              </a:ext>
            </a:extLst>
          </p:cNvPr>
          <p:cNvSpPr>
            <a:spLocks noGrp="1"/>
          </p:cNvSpPr>
          <p:nvPr>
            <p:ph type="title"/>
          </p:nvPr>
        </p:nvSpPr>
        <p:spPr>
          <a:xfrm>
            <a:off x="1981201" y="157303"/>
            <a:ext cx="7325032" cy="679275"/>
          </a:xfrm>
        </p:spPr>
        <p:txBody>
          <a:bodyPr>
            <a:noAutofit/>
          </a:bodyPr>
          <a:lstStyle/>
          <a:p>
            <a:pPr algn="ctr"/>
            <a:r>
              <a:rPr lang="tr-TR" sz="2000" b="1" noProof="0" dirty="0"/>
              <a:t>İSPANYA HALK KÜTÜPHANELERİ: Mevcut Durum ve Gelişmeler</a:t>
            </a:r>
          </a:p>
        </p:txBody>
      </p:sp>
      <p:sp>
        <p:nvSpPr>
          <p:cNvPr id="3" name="İçerik Yer Tutucusu 2">
            <a:extLst>
              <a:ext uri="{FF2B5EF4-FFF2-40B4-BE49-F238E27FC236}">
                <a16:creationId xmlns:a16="http://schemas.microsoft.com/office/drawing/2014/main" id="{596B8BD9-84E2-48B0-2B8C-1FA91B563323}"/>
              </a:ext>
            </a:extLst>
          </p:cNvPr>
          <p:cNvSpPr>
            <a:spLocks noGrp="1"/>
          </p:cNvSpPr>
          <p:nvPr>
            <p:ph idx="1"/>
          </p:nvPr>
        </p:nvSpPr>
        <p:spPr>
          <a:xfrm>
            <a:off x="821589" y="926168"/>
            <a:ext cx="9438005" cy="5102940"/>
          </a:xfrm>
        </p:spPr>
        <p:txBody>
          <a:bodyPr>
            <a:noAutofit/>
          </a:bodyPr>
          <a:lstStyle/>
          <a:p>
            <a:pPr algn="just"/>
            <a:r>
              <a:rPr lang="tr-TR" sz="1500" b="1" noProof="0" dirty="0"/>
              <a:t>Günümüzde, Kültür Bakanlığı Kütüphane Koordinasyon Genel Müdürlüğü, devletin kütüphanelerle ilgili işleri ve yapısını düzenleyen resmi kuruluştur. 2024 yılında yapılan yeni yasa değişikliğiyle, bu müdürlük kütüphanelerle ilgili veri toplama, değerlendirme ve kullanma görevlerini üstlenmiştir.</a:t>
            </a:r>
          </a:p>
          <a:p>
            <a:pPr algn="just"/>
            <a:r>
              <a:rPr lang="tr-TR" sz="1500" b="1" noProof="0" dirty="0"/>
              <a:t>Bu müdürlük, 1997 yılından beri, İspanya’daki özerk topluluklar ve şehirlerle birlikte çalışarak halk kütüphanelerine ilişkin bilgileri toplamaktadır. Ortak çalışmalar sonucunda, kütüphaneler hakkında; yönetim, hizmet noktaları, kullanıcılar, dermeler, personel ve bütçe gibi bilgileri içeren veriler toplanıp, çevrimiçi bir portal üzerinden sunulmaktadır.</a:t>
            </a:r>
          </a:p>
          <a:p>
            <a:pPr algn="just"/>
            <a:r>
              <a:rPr lang="tr-TR" sz="1500" b="1" noProof="0" dirty="0"/>
              <a:t>Ancak, bu bilgiler resmi kütüphane istatistikleri değildir. İki yılda bir hazırlanan ve </a:t>
            </a:r>
            <a:r>
              <a:rPr lang="tr-TR" sz="1500" b="1" noProof="0" dirty="0" err="1"/>
              <a:t>CULTURABase’de</a:t>
            </a:r>
            <a:r>
              <a:rPr lang="tr-TR" sz="1500" b="1" noProof="0" dirty="0"/>
              <a:t> yayımlanan resmi istatistikler farklıdır (</a:t>
            </a:r>
            <a:r>
              <a:rPr lang="tr-TR" sz="1500" b="1" dirty="0" err="1"/>
              <a:t>Ministerio</a:t>
            </a:r>
            <a:r>
              <a:rPr lang="tr-TR" sz="1500" b="1" dirty="0"/>
              <a:t> de </a:t>
            </a:r>
            <a:r>
              <a:rPr lang="tr-TR" sz="1500" b="1" dirty="0" err="1"/>
              <a:t>Cultura</a:t>
            </a:r>
            <a:r>
              <a:rPr lang="tr-TR" sz="1500" b="1" dirty="0"/>
              <a:t>, t. </a:t>
            </a:r>
            <a:r>
              <a:rPr lang="tr-TR" sz="1500" b="1" dirty="0" err="1"/>
              <a:t>y.a</a:t>
            </a:r>
            <a:r>
              <a:rPr lang="tr-TR" sz="1500" b="1" dirty="0"/>
              <a:t>.). </a:t>
            </a:r>
          </a:p>
          <a:p>
            <a:pPr algn="just"/>
            <a:r>
              <a:rPr lang="tr-TR" sz="1500" b="1" noProof="0" dirty="0"/>
              <a:t>Bakanlık, yerel toplulukların yetkilerini kısıtlamadan ve Avrupa Birliği ile uluslararası tavsiyelere uygun olarak, dijital kütüphaneler kurulmasını teşvik etmekte ve aşağıdaki ilkeleri temel </a:t>
            </a:r>
            <a:r>
              <a:rPr lang="tr-TR" sz="1500" b="1" dirty="0"/>
              <a:t>alarak çeşitli projeleri yönetmektedir: </a:t>
            </a:r>
          </a:p>
          <a:p>
            <a:pPr lvl="1" algn="just">
              <a:buFont typeface="Wingdings" panose="05000000000000000000" pitchFamily="2" charset="2"/>
              <a:buChar char="v"/>
            </a:pPr>
            <a:r>
              <a:rPr lang="tr-TR" sz="1500" b="1" noProof="0" dirty="0"/>
              <a:t>Araştırmacıların ve işletmelerin bilgiye ulaşması ve kullanması için çevrimiçi erişim ve dağıtım çok önemlidir. 	</a:t>
            </a:r>
          </a:p>
          <a:p>
            <a:pPr lvl="1" algn="just">
              <a:buFont typeface="Wingdings" panose="05000000000000000000" pitchFamily="2" charset="2"/>
              <a:buChar char="v"/>
            </a:pPr>
            <a:r>
              <a:rPr lang="tr-TR" sz="1500" b="1" noProof="0" dirty="0"/>
              <a:t>Mevcut basılı dermeler dijitalleştirilerek kullanım alanları genişletilmelidir. </a:t>
            </a:r>
          </a:p>
          <a:p>
            <a:pPr marL="0" indent="0" algn="just">
              <a:buNone/>
            </a:pPr>
            <a:r>
              <a:rPr lang="tr-TR" sz="1500" b="1" noProof="0" dirty="0"/>
              <a:t>Gelecek kuşakların dijital materyallere erişimini sağlamak ve değerli içeriklerin kaybolmasını önlemek için koruma ve saklama yapılmalıdır (</a:t>
            </a:r>
            <a:r>
              <a:rPr lang="tr-TR" sz="1500" b="1" dirty="0" err="1"/>
              <a:t>Ministerio</a:t>
            </a:r>
            <a:r>
              <a:rPr lang="tr-TR" sz="1500" b="1" dirty="0"/>
              <a:t> de </a:t>
            </a:r>
            <a:r>
              <a:rPr lang="tr-TR" sz="1500" b="1" dirty="0" err="1"/>
              <a:t>Cultura</a:t>
            </a:r>
            <a:r>
              <a:rPr lang="tr-TR" sz="1500" b="1" dirty="0"/>
              <a:t>, t. </a:t>
            </a:r>
            <a:r>
              <a:rPr lang="tr-TR" sz="1500" b="1" dirty="0" err="1"/>
              <a:t>y.b</a:t>
            </a:r>
            <a:r>
              <a:rPr lang="tr-TR" sz="1500" b="1" dirty="0"/>
              <a:t>.). </a:t>
            </a:r>
            <a:endParaRPr lang="tr-TR" sz="1500" b="1" noProof="0" dirty="0"/>
          </a:p>
        </p:txBody>
      </p:sp>
    </p:spTree>
    <p:extLst>
      <p:ext uri="{BB962C8B-B14F-4D97-AF65-F5344CB8AC3E}">
        <p14:creationId xmlns:p14="http://schemas.microsoft.com/office/powerpoint/2010/main" val="3594667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BC6BB-1598-4D67-05B4-CE3381EA5911}"/>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C7B92879-3434-B6AF-FFE2-A7A37655A661}"/>
              </a:ext>
            </a:extLst>
          </p:cNvPr>
          <p:cNvSpPr>
            <a:spLocks noGrp="1"/>
          </p:cNvSpPr>
          <p:nvPr>
            <p:ph type="title"/>
          </p:nvPr>
        </p:nvSpPr>
        <p:spPr>
          <a:xfrm>
            <a:off x="1981201" y="157303"/>
            <a:ext cx="7325032" cy="679275"/>
          </a:xfrm>
        </p:spPr>
        <p:txBody>
          <a:bodyPr>
            <a:noAutofit/>
          </a:bodyPr>
          <a:lstStyle/>
          <a:p>
            <a:pPr algn="ctr"/>
            <a:r>
              <a:rPr lang="tr-TR" sz="2000" b="1" noProof="0" dirty="0"/>
              <a:t>İSPANYA HALK KÜTÜPHANELERİ: Mevcut Durum ve Gelişmeler</a:t>
            </a:r>
          </a:p>
        </p:txBody>
      </p:sp>
      <p:sp>
        <p:nvSpPr>
          <p:cNvPr id="3" name="İçerik Yer Tutucusu 2">
            <a:extLst>
              <a:ext uri="{FF2B5EF4-FFF2-40B4-BE49-F238E27FC236}">
                <a16:creationId xmlns:a16="http://schemas.microsoft.com/office/drawing/2014/main" id="{E1E35102-7512-8C46-7C4F-24EA85AF202F}"/>
              </a:ext>
            </a:extLst>
          </p:cNvPr>
          <p:cNvSpPr>
            <a:spLocks noGrp="1"/>
          </p:cNvSpPr>
          <p:nvPr>
            <p:ph idx="1"/>
          </p:nvPr>
        </p:nvSpPr>
        <p:spPr>
          <a:xfrm>
            <a:off x="821589" y="926168"/>
            <a:ext cx="9438005" cy="5338445"/>
          </a:xfrm>
        </p:spPr>
        <p:txBody>
          <a:bodyPr>
            <a:noAutofit/>
          </a:bodyPr>
          <a:lstStyle/>
          <a:p>
            <a:pPr algn="just"/>
            <a:r>
              <a:rPr lang="tr-TR" sz="1500" b="1" u="sng" dirty="0" err="1"/>
              <a:t>Europeana'ya</a:t>
            </a:r>
            <a:r>
              <a:rPr lang="tr-TR" sz="1500" b="1" u="sng" dirty="0"/>
              <a:t> Katılım ve İş Birliği</a:t>
            </a:r>
            <a:r>
              <a:rPr lang="tr-TR" sz="1500" b="1" dirty="0"/>
              <a:t>: İspanya Kültür Bakanlığı (MCU, </a:t>
            </a:r>
            <a:r>
              <a:rPr lang="tr-TR" sz="1500" b="1" dirty="0" err="1"/>
              <a:t>Ministerio</a:t>
            </a:r>
            <a:r>
              <a:rPr lang="tr-TR" sz="1500" b="1" dirty="0"/>
              <a:t> de </a:t>
            </a:r>
            <a:r>
              <a:rPr lang="tr-TR" sz="1500" b="1" dirty="0" err="1"/>
              <a:t>Cultura</a:t>
            </a:r>
            <a:r>
              <a:rPr lang="tr-TR" sz="1500" b="1" dirty="0"/>
              <a:t>) </a:t>
            </a:r>
            <a:r>
              <a:rPr lang="tr-TR" sz="1500" b="1" dirty="0" err="1"/>
              <a:t>Europeana'ya</a:t>
            </a:r>
            <a:r>
              <a:rPr lang="tr-TR" sz="1500" b="1" dirty="0"/>
              <a:t> aktif olarak katılmıştır; İspanya'da dijitalleştirme ve kültürel mirasa erişim üzerine özel konferanslar düzenlenmektedir. Avrupa Dijital Kütüphanesi ya da ​​</a:t>
            </a:r>
            <a:r>
              <a:rPr lang="tr-TR" sz="1500" b="1" dirty="0" err="1"/>
              <a:t>Europeana</a:t>
            </a:r>
            <a:r>
              <a:rPr lang="tr-TR" sz="1500" b="1" dirty="0"/>
              <a:t>, Avrupa müzelerinin, kütüphanelerinin, arşivlerinin ve görsel işitsel dermelerindeki dijitalleştirilmiş yapıtların çoklu dil desteği ile sunulduğu çevrimiçi bir ortamdır.</a:t>
            </a:r>
          </a:p>
          <a:p>
            <a:pPr algn="just"/>
            <a:r>
              <a:rPr lang="tr-TR" sz="1500" b="1" u="sng" dirty="0"/>
              <a:t>İçerik Paylaşımı ve Dijitalleştirme</a:t>
            </a:r>
            <a:r>
              <a:rPr lang="tr-TR" sz="1500" b="1" dirty="0"/>
              <a:t>: İspanya'nın, </a:t>
            </a:r>
            <a:r>
              <a:rPr lang="tr-TR" sz="1500" b="1" dirty="0" err="1"/>
              <a:t>Hispana</a:t>
            </a:r>
            <a:r>
              <a:rPr lang="tr-TR" sz="1500" b="1" dirty="0"/>
              <a:t> ve bibliyografik miras kataloğu gibi ulusal portallar aracılığıyla kültürel varlıkları dijitalleştirme ve erişim sağlama uygulaması; Avrupa çerçeveleri dahilinde içerik alımı, politika geliştirme ve yayma etkinliklerine aktif katılım</a:t>
            </a:r>
          </a:p>
          <a:p>
            <a:pPr algn="just"/>
            <a:r>
              <a:rPr lang="tr-TR" sz="1500" b="1" u="sng" dirty="0"/>
              <a:t>Dijitalleştirme Projeleri</a:t>
            </a:r>
            <a:r>
              <a:rPr lang="tr-TR" sz="1500" b="1" dirty="0"/>
              <a:t>: İspanya, yaklaşık 5 milyon sayfalık tarihi gazete ve çok sayıda el yazması, ilk baskı, nadir kitap, fotoğraf vb. derme de dahil olmak üzere kapsamlı kültürel varlıkları dijitalleştirmiştir. Bunlar, </a:t>
            </a:r>
            <a:r>
              <a:rPr lang="tr-TR" sz="1500" b="1" dirty="0" err="1"/>
              <a:t>Europeana'nın</a:t>
            </a:r>
            <a:r>
              <a:rPr lang="tr-TR" sz="1500" b="1" dirty="0"/>
              <a:t> içerik havuzuna katkıda bulunmaktadır.</a:t>
            </a:r>
          </a:p>
          <a:p>
            <a:pPr algn="just"/>
            <a:r>
              <a:rPr lang="tr-TR" sz="1500" b="1" u="sng" dirty="0"/>
              <a:t>Ulusal Temsil</a:t>
            </a:r>
            <a:r>
              <a:rPr lang="tr-TR" sz="1500" b="1" dirty="0"/>
              <a:t>: Ulusal Kütüphane (NLP, </a:t>
            </a:r>
            <a:r>
              <a:rPr lang="tr-TR" sz="1500" b="1" dirty="0" err="1"/>
              <a:t>Biblioteka</a:t>
            </a:r>
            <a:r>
              <a:rPr lang="tr-TR" sz="1500" b="1" dirty="0"/>
              <a:t> </a:t>
            </a:r>
            <a:r>
              <a:rPr lang="tr-TR" sz="1500" b="1" dirty="0" err="1"/>
              <a:t>Narodowa</a:t>
            </a:r>
            <a:r>
              <a:rPr lang="tr-TR" sz="1500" b="1" dirty="0"/>
              <a:t>) ve Kültür Bakanlığı gibi İspanyol kurumları, dijitalleştirmeyi teşvik etmek için içerik sağlayan ve ulusal konferanslar düzenleyen kilit aktörlerdir.</a:t>
            </a:r>
          </a:p>
          <a:p>
            <a:pPr algn="just"/>
            <a:r>
              <a:rPr lang="tr-TR" sz="1500" b="1" u="sng" dirty="0"/>
              <a:t>Konferanslar ve Ağ Oluşturma</a:t>
            </a:r>
            <a:r>
              <a:rPr lang="tr-TR" sz="1500" b="1" dirty="0"/>
              <a:t>: Ulusal düzeyde dijitalleştirmeyi, erişimi ve kültürel miras paylaşımını teşvik etmek için </a:t>
            </a:r>
            <a:r>
              <a:rPr lang="tr-TR" sz="1500" b="1" dirty="0" err="1"/>
              <a:t>Europeana</a:t>
            </a:r>
            <a:r>
              <a:rPr lang="tr-TR" sz="1500" b="1" dirty="0"/>
              <a:t> markalı konferanslar düzenleme</a:t>
            </a:r>
          </a:p>
          <a:p>
            <a:pPr algn="just"/>
            <a:r>
              <a:rPr lang="tr-TR" sz="1500" b="1" u="sng" dirty="0"/>
              <a:t>Yasa ve Politika Çerçeveleri</a:t>
            </a:r>
            <a:r>
              <a:rPr lang="tr-TR" sz="1500" b="1" dirty="0"/>
              <a:t>: İçerik katkısını kolaylaştırmak için derleme yasalarına, dijitalleştirme zorunluluklarına ve telif hakkı tartışmalarına katılım (</a:t>
            </a:r>
            <a:r>
              <a:rPr lang="tr-TR" sz="1500" b="1" dirty="0" err="1"/>
              <a:t>Europeana</a:t>
            </a:r>
            <a:r>
              <a:rPr lang="tr-TR" sz="1500" b="1" dirty="0"/>
              <a:t> PRO, 2011).</a:t>
            </a:r>
            <a:endParaRPr lang="tr-TR" sz="1500" b="1" noProof="0" dirty="0"/>
          </a:p>
        </p:txBody>
      </p:sp>
    </p:spTree>
    <p:extLst>
      <p:ext uri="{BB962C8B-B14F-4D97-AF65-F5344CB8AC3E}">
        <p14:creationId xmlns:p14="http://schemas.microsoft.com/office/powerpoint/2010/main" val="2773727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F4E07-222F-D09C-9FE6-01B4F8E8DBA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CFCD6B3F-5EC9-C975-571A-47406A24C3D2}"/>
              </a:ext>
            </a:extLst>
          </p:cNvPr>
          <p:cNvSpPr>
            <a:spLocks noGrp="1"/>
          </p:cNvSpPr>
          <p:nvPr>
            <p:ph type="title"/>
          </p:nvPr>
        </p:nvSpPr>
        <p:spPr>
          <a:xfrm>
            <a:off x="1981201" y="157304"/>
            <a:ext cx="7325032" cy="442464"/>
          </a:xfrm>
        </p:spPr>
        <p:txBody>
          <a:bodyPr>
            <a:normAutofit fontScale="90000"/>
          </a:bodyPr>
          <a:lstStyle/>
          <a:p>
            <a:pPr algn="ctr"/>
            <a:r>
              <a:rPr lang="tr-TR" sz="2400" b="1" noProof="0" dirty="0"/>
              <a:t>İSPANYA HALK KÜTÜPHANELERİ: ÇOK KÜLTÜRLÜLÜK</a:t>
            </a:r>
          </a:p>
        </p:txBody>
      </p:sp>
      <p:sp>
        <p:nvSpPr>
          <p:cNvPr id="3" name="İçerik Yer Tutucusu 2">
            <a:extLst>
              <a:ext uri="{FF2B5EF4-FFF2-40B4-BE49-F238E27FC236}">
                <a16:creationId xmlns:a16="http://schemas.microsoft.com/office/drawing/2014/main" id="{AD7350A2-C595-D9EA-E537-C414C3811746}"/>
              </a:ext>
            </a:extLst>
          </p:cNvPr>
          <p:cNvSpPr>
            <a:spLocks noGrp="1"/>
          </p:cNvSpPr>
          <p:nvPr>
            <p:ph idx="1"/>
          </p:nvPr>
        </p:nvSpPr>
        <p:spPr>
          <a:xfrm>
            <a:off x="787543" y="683343"/>
            <a:ext cx="9438005" cy="5493721"/>
          </a:xfrm>
        </p:spPr>
        <p:txBody>
          <a:bodyPr>
            <a:noAutofit/>
          </a:bodyPr>
          <a:lstStyle/>
          <a:p>
            <a:pPr algn="just"/>
            <a:r>
              <a:rPr lang="tr-TR" sz="1400" b="1" u="sng" noProof="0" dirty="0"/>
              <a:t>Genel Durum ve Politika Gelişimi</a:t>
            </a:r>
            <a:r>
              <a:rPr lang="tr-TR" sz="1400" b="1" noProof="0" dirty="0"/>
              <a:t>: </a:t>
            </a:r>
            <a:r>
              <a:rPr lang="tr-TR" sz="1400" b="1" dirty="0"/>
              <a:t>2007-2010 yılları arasında göçmenlere verilen halk kütüphanesi hizmetlerinin, hikâye anlatma vb. çeşitli etkinliklerin artış gösterdiği,, internet tabanlı dijital programlar ve internet okur yazarlığı eğitimi sağlamak gibi pek çok alanlarda gelişim sağlandığı izlenmiştir </a:t>
            </a:r>
            <a:r>
              <a:rPr lang="es-ES" sz="1400" b="1" dirty="0"/>
              <a:t>(López, Sebastián </a:t>
            </a:r>
            <a:r>
              <a:rPr lang="tr-TR" sz="1400" b="1" dirty="0"/>
              <a:t>ve</a:t>
            </a:r>
            <a:r>
              <a:rPr lang="es-ES" sz="1400" b="1" dirty="0"/>
              <a:t> García, 2012)</a:t>
            </a:r>
            <a:r>
              <a:rPr lang="tr-TR" sz="1400" b="1" dirty="0"/>
              <a:t>. </a:t>
            </a:r>
            <a:r>
              <a:rPr lang="tr-TR" sz="1400" b="1" noProof="0" dirty="0"/>
              <a:t>Ayrıca, tüm kültürlerin kendi geçmişlerini içeren dermeler için fon sağlaması ve bunların sadece İspanyolca değil, Arapça, İngilizce, Bulgarca ve Romence gibi ana dillerde </a:t>
            </a:r>
            <a:r>
              <a:rPr lang="tr-TR" sz="1400" b="1" dirty="0"/>
              <a:t>de olmasına odaklanılmıştır (</a:t>
            </a:r>
            <a:r>
              <a:rPr lang="tr-TR" sz="1400" b="1" dirty="0" err="1"/>
              <a:t>Romera-Iruela</a:t>
            </a:r>
            <a:r>
              <a:rPr lang="tr-TR" sz="1400" b="1" dirty="0"/>
              <a:t>, 2008, </a:t>
            </a:r>
            <a:r>
              <a:rPr lang="tr-TR" sz="1400" b="1" dirty="0" err="1"/>
              <a:t>ss</a:t>
            </a:r>
            <a:r>
              <a:rPr lang="tr-TR" sz="1400" b="1" dirty="0"/>
              <a:t>. 160-161). </a:t>
            </a:r>
          </a:p>
          <a:p>
            <a:pPr algn="just"/>
            <a:r>
              <a:rPr lang="tr-TR" sz="1400" b="1" u="sng" noProof="0" dirty="0"/>
              <a:t>Bölgesel Araştırma ve Hizmetlerin Gelişimi:</a:t>
            </a:r>
            <a:r>
              <a:rPr lang="tr-TR" sz="1400" b="1" noProof="0" dirty="0"/>
              <a:t> 2008’de </a:t>
            </a:r>
            <a:r>
              <a:rPr lang="tr-TR" sz="1400" b="1" noProof="0" dirty="0" err="1"/>
              <a:t>Segovia</a:t>
            </a:r>
            <a:r>
              <a:rPr lang="tr-TR" sz="1400" b="1" noProof="0" dirty="0"/>
              <a:t> ilinde yapılan araştırmada, çocuklar da dahil göçmen ve yabancı nüfusun gereksinimlerinin saptanması ve karşılanması amacıyla, yerel yönetimden alınan demografik bilgilere dayanılarak, </a:t>
            </a:r>
            <a:r>
              <a:rPr lang="tr-TR" sz="1400" b="1" noProof="0" dirty="0" err="1"/>
              <a:t>Segovia</a:t>
            </a:r>
            <a:r>
              <a:rPr lang="tr-TR" sz="1400" b="1" noProof="0" dirty="0"/>
              <a:t>, </a:t>
            </a:r>
            <a:r>
              <a:rPr lang="tr-TR" sz="1400" b="1" noProof="0" dirty="0" err="1"/>
              <a:t>Cantalejo</a:t>
            </a:r>
            <a:r>
              <a:rPr lang="tr-TR" sz="1400" b="1" noProof="0" dirty="0"/>
              <a:t>, </a:t>
            </a:r>
            <a:r>
              <a:rPr lang="tr-TR" sz="1400" b="1" noProof="0" dirty="0" err="1"/>
              <a:t>Cuellar</a:t>
            </a:r>
            <a:r>
              <a:rPr lang="tr-TR" sz="1400" b="1" noProof="0" dirty="0"/>
              <a:t>, El </a:t>
            </a:r>
            <a:r>
              <a:rPr lang="tr-TR" sz="1400" b="1" noProof="0" dirty="0" err="1"/>
              <a:t>Espinar</a:t>
            </a:r>
            <a:r>
              <a:rPr lang="tr-TR" sz="1400" b="1" noProof="0" dirty="0"/>
              <a:t> ve San </a:t>
            </a:r>
            <a:r>
              <a:rPr lang="tr-TR" sz="1400" b="1" noProof="0" dirty="0" err="1"/>
              <a:t>Ildefonso</a:t>
            </a:r>
            <a:r>
              <a:rPr lang="tr-TR" sz="1400" b="1" noProof="0" dirty="0"/>
              <a:t> halk kütüphanelerinde çeşitli hizmetlerin geliştirilmesi önerilmiştir. Bu grupların gereksinimleri; sosyal hizmetler, sosyalleşme, dil sorunları (İspanyolca), oturma izinleri, iş ve eğitim gibi alanlardadır. Çalışma sonunda, kütüphanelerin iş birliği ve iletişim ağı kurması, göçmenlerin geri bildirimleriyle kültürel ve vatandaşlık bilgileri sağlayan elektronik portal ve ortak veri tabanı oluşturması önerilmiştir (</a:t>
            </a:r>
            <a:r>
              <a:rPr lang="tr-TR" sz="1400" b="1" dirty="0" err="1"/>
              <a:t>Romera-Iruela</a:t>
            </a:r>
            <a:r>
              <a:rPr lang="tr-TR" sz="1400" b="1" dirty="0"/>
              <a:t>, 2008, </a:t>
            </a:r>
            <a:r>
              <a:rPr lang="tr-TR" sz="1400" b="1" dirty="0" err="1"/>
              <a:t>ss</a:t>
            </a:r>
            <a:r>
              <a:rPr lang="tr-TR" sz="1400" b="1" dirty="0"/>
              <a:t>. 160-161). </a:t>
            </a:r>
            <a:endParaRPr lang="tr-TR" sz="1400" b="1" noProof="0" dirty="0"/>
          </a:p>
          <a:p>
            <a:pPr algn="just"/>
            <a:r>
              <a:rPr lang="tr-TR" sz="1400" b="1" u="sng" noProof="0" dirty="0"/>
              <a:t>Kılavuz ve Kaynaklar</a:t>
            </a:r>
            <a:r>
              <a:rPr lang="tr-TR" sz="1400" b="1" noProof="0" dirty="0"/>
              <a:t>: İspanya’da çok kültürlü hizmet politika, strateji ve planlarının geliştirilmesinde en çok başvurulan kaynak, </a:t>
            </a:r>
            <a:r>
              <a:rPr lang="tr-TR" sz="1400" b="1" noProof="0" dirty="0" err="1"/>
              <a:t>IFLA’nın</a:t>
            </a:r>
            <a:r>
              <a:rPr lang="tr-TR" sz="1400" b="1" noProof="0" dirty="0"/>
              <a:t> 2009 tarihli “</a:t>
            </a:r>
            <a:r>
              <a:rPr lang="tr-TR" sz="1400" b="1" noProof="0" dirty="0" err="1"/>
              <a:t>Multicultural</a:t>
            </a:r>
            <a:r>
              <a:rPr lang="tr-TR" sz="1400" b="1" noProof="0" dirty="0"/>
              <a:t> </a:t>
            </a:r>
            <a:r>
              <a:rPr lang="tr-TR" sz="1400" b="1" noProof="0" dirty="0" err="1"/>
              <a:t>Communities</a:t>
            </a:r>
            <a:r>
              <a:rPr lang="tr-TR" sz="1400" b="1" noProof="0" dirty="0"/>
              <a:t>: </a:t>
            </a:r>
            <a:r>
              <a:rPr lang="tr-TR" sz="1400" b="1" noProof="0" dirty="0" err="1"/>
              <a:t>Guidelines</a:t>
            </a:r>
            <a:r>
              <a:rPr lang="tr-TR" sz="1400" b="1" noProof="0" dirty="0"/>
              <a:t> </a:t>
            </a:r>
            <a:r>
              <a:rPr lang="tr-TR" sz="1400" b="1" noProof="0" dirty="0" err="1"/>
              <a:t>for</a:t>
            </a:r>
            <a:r>
              <a:rPr lang="tr-TR" sz="1400" b="1" noProof="0" dirty="0"/>
              <a:t> Library Services” adlı uluslararası çalışmasıdır (</a:t>
            </a:r>
            <a:r>
              <a:rPr lang="tr-TR" sz="1400" b="1" noProof="0" dirty="0" err="1"/>
              <a:t>López</a:t>
            </a:r>
            <a:r>
              <a:rPr lang="tr-TR" sz="1400" b="1" noProof="0" dirty="0"/>
              <a:t>, </a:t>
            </a:r>
            <a:r>
              <a:rPr lang="tr-TR" sz="1400" b="1" noProof="0" dirty="0" err="1"/>
              <a:t>Sebastián</a:t>
            </a:r>
            <a:r>
              <a:rPr lang="tr-TR" sz="1400" b="1" noProof="0" dirty="0"/>
              <a:t> ve </a:t>
            </a:r>
            <a:r>
              <a:rPr lang="tr-TR" sz="1400" b="1" noProof="0" dirty="0" err="1"/>
              <a:t>García</a:t>
            </a:r>
            <a:r>
              <a:rPr lang="tr-TR" sz="1400" b="1" noProof="0" dirty="0"/>
              <a:t>, 2012).</a:t>
            </a:r>
          </a:p>
          <a:p>
            <a:pPr algn="just"/>
            <a:r>
              <a:rPr lang="tr-TR" sz="1400" b="1" u="sng" noProof="0" dirty="0"/>
              <a:t>Personel ve Hizmet İlkeleri</a:t>
            </a:r>
            <a:r>
              <a:rPr lang="tr-TR" sz="1400" b="1" noProof="0" dirty="0"/>
              <a:t>: Kültür Bakanlığı’ndan Susana </a:t>
            </a:r>
            <a:r>
              <a:rPr lang="tr-TR" sz="1400" b="1" noProof="0" dirty="0" err="1"/>
              <a:t>Alegre</a:t>
            </a:r>
            <a:r>
              <a:rPr lang="tr-TR" sz="1400" b="1" noProof="0" dirty="0"/>
              <a:t> </a:t>
            </a:r>
            <a:r>
              <a:rPr lang="tr-TR" sz="1400" b="1" noProof="0" dirty="0" err="1"/>
              <a:t>Landáburu’ya</a:t>
            </a:r>
            <a:r>
              <a:rPr lang="tr-TR" sz="1400" b="1" noProof="0" dirty="0"/>
              <a:t> göre, halk kütüphanelerinin bu hizmetleri yerine getirebilecek nitelikte personeli olması gerekmektedir. Ayrıca, halk kütüphanelerinin herkese açık olması ve toplumdan soyut değil, toplumla bütünleşmiş biçimde hizmet vermesi temel ilkedir. İş birlikleri ve yerel çevrelerdeki ortaklıklar, hizmet kalitesini artırmak ve çeşitlendirmek açısından önemlidir (IFLA, 2009, s. 30).</a:t>
            </a:r>
          </a:p>
        </p:txBody>
      </p:sp>
    </p:spTree>
    <p:extLst>
      <p:ext uri="{BB962C8B-B14F-4D97-AF65-F5344CB8AC3E}">
        <p14:creationId xmlns:p14="http://schemas.microsoft.com/office/powerpoint/2010/main" val="2063500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47B50-05DD-744B-AA42-107C920508A2}"/>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BE11EFF-EA21-CCAB-A1A5-797AF28EF807}"/>
              </a:ext>
            </a:extLst>
          </p:cNvPr>
          <p:cNvSpPr>
            <a:spLocks noGrp="1"/>
          </p:cNvSpPr>
          <p:nvPr>
            <p:ph type="title"/>
          </p:nvPr>
        </p:nvSpPr>
        <p:spPr>
          <a:xfrm>
            <a:off x="899809" y="157303"/>
            <a:ext cx="9187774" cy="484723"/>
          </a:xfrm>
        </p:spPr>
        <p:txBody>
          <a:bodyPr>
            <a:noAutofit/>
          </a:bodyPr>
          <a:lstStyle/>
          <a:p>
            <a:pPr algn="ctr"/>
            <a:r>
              <a:rPr lang="tr-TR" sz="2000" b="1" dirty="0"/>
              <a:t>İSPANYA ÇOK KÜLTÜRLÜ KÜTÜPHANE ÖRNEKLERİ</a:t>
            </a:r>
            <a:endParaRPr lang="tr-TR" sz="2000" b="1" noProof="0" dirty="0"/>
          </a:p>
        </p:txBody>
      </p:sp>
      <p:sp>
        <p:nvSpPr>
          <p:cNvPr id="3" name="İçerik Yer Tutucusu 2">
            <a:extLst>
              <a:ext uri="{FF2B5EF4-FFF2-40B4-BE49-F238E27FC236}">
                <a16:creationId xmlns:a16="http://schemas.microsoft.com/office/drawing/2014/main" id="{268EB2B0-1B22-36B1-0BC7-8A11083C51AD}"/>
              </a:ext>
            </a:extLst>
          </p:cNvPr>
          <p:cNvSpPr>
            <a:spLocks noGrp="1"/>
          </p:cNvSpPr>
          <p:nvPr>
            <p:ph idx="1"/>
          </p:nvPr>
        </p:nvSpPr>
        <p:spPr>
          <a:xfrm>
            <a:off x="845909" y="642026"/>
            <a:ext cx="9438005" cy="5749046"/>
          </a:xfrm>
        </p:spPr>
        <p:txBody>
          <a:bodyPr>
            <a:noAutofit/>
          </a:bodyPr>
          <a:lstStyle/>
          <a:p>
            <a:pPr marL="0" indent="0" algn="just">
              <a:buNone/>
            </a:pPr>
            <a:r>
              <a:rPr lang="tr-TR" sz="1400" b="1" u="sng" dirty="0" err="1"/>
              <a:t>Elgoibar</a:t>
            </a:r>
            <a:r>
              <a:rPr lang="tr-TR" sz="1400" b="1" u="sng" dirty="0"/>
              <a:t> Halk Kütüphanesi </a:t>
            </a:r>
          </a:p>
          <a:p>
            <a:pPr algn="just">
              <a:spcBef>
                <a:spcPts val="600"/>
              </a:spcBef>
            </a:pPr>
            <a:r>
              <a:rPr lang="tr-TR" sz="1400" b="1" dirty="0"/>
              <a:t>Bu kütüphane, NAPLE Kardeş </a:t>
            </a:r>
            <a:r>
              <a:rPr lang="tr-TR" sz="1400" b="1" dirty="0" err="1"/>
              <a:t>Kütüphaneleri’ne</a:t>
            </a:r>
            <a:r>
              <a:rPr lang="tr-TR" sz="1400" b="1" dirty="0"/>
              <a:t> (NAPLE </a:t>
            </a:r>
            <a:r>
              <a:rPr lang="tr-TR" sz="1400" b="1" dirty="0" err="1"/>
              <a:t>Sister</a:t>
            </a:r>
            <a:r>
              <a:rPr lang="tr-TR" sz="1400" b="1" dirty="0"/>
              <a:t> Libraries) katılan 30. İspanyol kütüphanesidir.</a:t>
            </a:r>
          </a:p>
          <a:p>
            <a:pPr algn="just">
              <a:spcBef>
                <a:spcPts val="0"/>
              </a:spcBef>
            </a:pPr>
            <a:r>
              <a:rPr lang="tr-TR" sz="1400" b="1" dirty="0"/>
              <a:t>NAPLE Kardeş Kütüphaneleri, farklı ülkelerdeki halk kütüphanelerinin birlikte çalışmak, fikir alışverişinde bulunmak ve kültürel alışverişi teşvik etmek için kurduğu ortaklıklardır.</a:t>
            </a:r>
          </a:p>
          <a:p>
            <a:pPr algn="just">
              <a:spcBef>
                <a:spcPts val="0"/>
              </a:spcBef>
            </a:pPr>
            <a:r>
              <a:rPr lang="tr-TR" sz="1400" b="1" dirty="0" err="1"/>
              <a:t>Elgoibar</a:t>
            </a:r>
            <a:r>
              <a:rPr lang="tr-TR" sz="1400" b="1" dirty="0"/>
              <a:t> Halk Kütüphanesi, Bask Bölgesi'nde yaklaşık 12.000 nüfusa sahip bir şehir olan </a:t>
            </a:r>
            <a:r>
              <a:rPr lang="tr-TR" sz="1400" b="1" dirty="0" err="1"/>
              <a:t>Elgoibar'ın</a:t>
            </a:r>
            <a:r>
              <a:rPr lang="tr-TR" sz="1400" b="1" dirty="0"/>
              <a:t> merkezinde yer almaktadır.</a:t>
            </a:r>
          </a:p>
          <a:p>
            <a:pPr algn="just">
              <a:spcBef>
                <a:spcPts val="0"/>
              </a:spcBef>
            </a:pPr>
            <a:r>
              <a:rPr lang="tr-TR" sz="1400" b="1" dirty="0"/>
              <a:t>Kendilerini "çok sayıda etkinliği olan küçük bir kütüphane; az bütçeli ve çok fazla çalışma isteği olan bir yer" olarak tanıtıyorlar. Bunu, düzenledikleri çok sayıda etkinlikle kanıtlıyorlar: </a:t>
            </a:r>
          </a:p>
          <a:p>
            <a:pPr lvl="1" algn="just">
              <a:spcBef>
                <a:spcPts val="0"/>
              </a:spcBef>
              <a:buFont typeface="Wingdings" panose="05000000000000000000" pitchFamily="2" charset="2"/>
              <a:buChar char="v"/>
            </a:pPr>
            <a:r>
              <a:rPr lang="tr-TR" sz="1400" b="1" dirty="0"/>
              <a:t>Kitap kulüpleri, </a:t>
            </a:r>
          </a:p>
          <a:p>
            <a:pPr lvl="1" algn="just">
              <a:spcBef>
                <a:spcPts val="0"/>
              </a:spcBef>
              <a:buFont typeface="Wingdings" panose="05000000000000000000" pitchFamily="2" charset="2"/>
              <a:buChar char="v"/>
            </a:pPr>
            <a:r>
              <a:rPr lang="tr-TR" sz="1400" b="1" dirty="0"/>
              <a:t>Sergiler, </a:t>
            </a:r>
          </a:p>
          <a:p>
            <a:pPr lvl="1" algn="just">
              <a:spcBef>
                <a:spcPts val="0"/>
              </a:spcBef>
              <a:buFont typeface="Wingdings" panose="05000000000000000000" pitchFamily="2" charset="2"/>
              <a:buChar char="v"/>
            </a:pPr>
            <a:r>
              <a:rPr lang="tr-TR" sz="1400" b="1" dirty="0"/>
              <a:t>Boyama yarışmaları, </a:t>
            </a:r>
          </a:p>
          <a:p>
            <a:pPr lvl="1" algn="just">
              <a:spcBef>
                <a:spcPts val="0"/>
              </a:spcBef>
              <a:buFont typeface="Wingdings" panose="05000000000000000000" pitchFamily="2" charset="2"/>
              <a:buChar char="v"/>
            </a:pPr>
            <a:r>
              <a:rPr lang="tr-TR" sz="1400" b="1" dirty="0"/>
              <a:t>El işi etkinlikleri vb.</a:t>
            </a:r>
          </a:p>
          <a:p>
            <a:pPr algn="just">
              <a:spcBef>
                <a:spcPts val="0"/>
              </a:spcBef>
            </a:pPr>
            <a:r>
              <a:rPr lang="tr-TR" sz="1400" b="1" dirty="0"/>
              <a:t>Çok kültürlü bir topluluğa hizmet veriyorlar.</a:t>
            </a:r>
          </a:p>
          <a:p>
            <a:pPr algn="just">
              <a:spcBef>
                <a:spcPts val="0"/>
              </a:spcBef>
            </a:pPr>
            <a:r>
              <a:rPr lang="tr-TR" sz="1400" b="1" dirty="0"/>
              <a:t>Kullanıcıları Baskça, İspanyolca, Urduca, Fransızca, İngilizce ve Arapça konuşuyor (</a:t>
            </a:r>
            <a:r>
              <a:rPr lang="tr-TR" sz="1400" b="1" dirty="0" err="1"/>
              <a:t>Gracia</a:t>
            </a:r>
            <a:r>
              <a:rPr lang="tr-TR" sz="1400" b="1" dirty="0"/>
              <a:t>, 2015). </a:t>
            </a:r>
          </a:p>
          <a:p>
            <a:pPr marL="0" indent="0" algn="just">
              <a:spcBef>
                <a:spcPts val="0"/>
              </a:spcBef>
              <a:buNone/>
            </a:pPr>
            <a:endParaRPr lang="tr-TR" sz="1400" b="1" dirty="0"/>
          </a:p>
          <a:p>
            <a:pPr marL="0" indent="0" algn="just">
              <a:spcBef>
                <a:spcPts val="0"/>
              </a:spcBef>
              <a:buNone/>
            </a:pPr>
            <a:r>
              <a:rPr lang="tr-TR" sz="1400" b="1" u="sng" dirty="0"/>
              <a:t>Miguel de Cervantes Dijital Kütüphanesi</a:t>
            </a:r>
          </a:p>
          <a:p>
            <a:pPr algn="just">
              <a:spcBef>
                <a:spcPts val="0"/>
              </a:spcBef>
            </a:pPr>
            <a:r>
              <a:rPr lang="tr-TR" sz="1400" b="1" dirty="0" err="1"/>
              <a:t>Alicante’daki</a:t>
            </a:r>
            <a:r>
              <a:rPr lang="tr-TR" sz="1400" b="1" dirty="0"/>
              <a:t> Miguel de Cervantes Dijital Kütüphanesi (</a:t>
            </a:r>
            <a:r>
              <a:rPr lang="pt-BR" sz="1400" b="1" dirty="0"/>
              <a:t>İspanyolca: Biblioteca Virtual Miguel de Cervantes, BVMC</a:t>
            </a:r>
            <a:r>
              <a:rPr lang="tr-TR" sz="1400" b="1" dirty="0"/>
              <a:t>) geniş bir </a:t>
            </a:r>
            <a:r>
              <a:rPr lang="tr-TR" sz="1400" b="1" dirty="0" err="1"/>
              <a:t>Hispanik</a:t>
            </a:r>
            <a:r>
              <a:rPr lang="tr-TR" sz="1400" b="1" dirty="0"/>
              <a:t> klasikler, kültür dergileri, çocuk kitapları ve akademik araştırma dermesi sunmaktadır.</a:t>
            </a:r>
          </a:p>
          <a:p>
            <a:pPr algn="just">
              <a:spcBef>
                <a:spcPts val="0"/>
              </a:spcBef>
            </a:pPr>
            <a:r>
              <a:rPr lang="tr-TR" sz="1400" b="1" dirty="0"/>
              <a:t>Katalanca, Baskça, </a:t>
            </a:r>
            <a:r>
              <a:rPr lang="tr-TR" sz="1400" b="1" dirty="0" err="1"/>
              <a:t>Galiçyaca</a:t>
            </a:r>
            <a:r>
              <a:rPr lang="tr-TR" sz="1400" b="1" dirty="0"/>
              <a:t> gibi çeşitli </a:t>
            </a:r>
            <a:r>
              <a:rPr lang="tr-TR" sz="1400" b="1" dirty="0" err="1"/>
              <a:t>Hispanik</a:t>
            </a:r>
            <a:r>
              <a:rPr lang="tr-TR" sz="1400" b="1" dirty="0"/>
              <a:t> dillerde ve </a:t>
            </a:r>
            <a:r>
              <a:rPr lang="tr-TR" sz="1400" b="1" dirty="0" err="1"/>
              <a:t>Keçuva</a:t>
            </a:r>
            <a:r>
              <a:rPr lang="tr-TR" sz="1400" b="1" dirty="0"/>
              <a:t> ve </a:t>
            </a:r>
            <a:r>
              <a:rPr lang="tr-TR" sz="1400" b="1" dirty="0" err="1"/>
              <a:t>Guaraní</a:t>
            </a:r>
            <a:r>
              <a:rPr lang="tr-TR" sz="1400" b="1" dirty="0"/>
              <a:t> gibi yerel dillerde eserler sunarak çok kültürlülüğü destekler.</a:t>
            </a:r>
          </a:p>
          <a:p>
            <a:pPr algn="just">
              <a:spcBef>
                <a:spcPts val="0"/>
              </a:spcBef>
            </a:pPr>
            <a:r>
              <a:rPr lang="tr-TR" sz="1400" b="1" dirty="0"/>
              <a:t>Kütüphane, çeşitli </a:t>
            </a:r>
            <a:r>
              <a:rPr lang="tr-TR" sz="1400" b="1" dirty="0" err="1"/>
              <a:t>Hispanik</a:t>
            </a:r>
            <a:r>
              <a:rPr lang="tr-TR" sz="1400" b="1" dirty="0"/>
              <a:t> kültürlerini, bölgelerini ve yazarlarını tanıtarak azınlık dillerini temsil ederek dünya çapında kültürel alışverişi savunur. Amacı, </a:t>
            </a:r>
            <a:r>
              <a:rPr lang="tr-TR" sz="1400" b="1" dirty="0" err="1"/>
              <a:t>Hispanik</a:t>
            </a:r>
            <a:r>
              <a:rPr lang="tr-TR" sz="1400" b="1" dirty="0"/>
              <a:t> edebiyatını ve kültürünü küresel ve çok dilli bir kitleye sunmaktır (TEI </a:t>
            </a:r>
            <a:r>
              <a:rPr lang="tr-TR" sz="1400" b="1" dirty="0" err="1"/>
              <a:t>Consortium</a:t>
            </a:r>
            <a:r>
              <a:rPr lang="tr-TR" sz="1400" b="1" dirty="0"/>
              <a:t>, 2025). </a:t>
            </a:r>
          </a:p>
        </p:txBody>
      </p:sp>
    </p:spTree>
    <p:extLst>
      <p:ext uri="{BB962C8B-B14F-4D97-AF65-F5344CB8AC3E}">
        <p14:creationId xmlns:p14="http://schemas.microsoft.com/office/powerpoint/2010/main" val="1787953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236AD-4E7F-5BAA-BBD0-D9932ACF4B13}"/>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8618A76A-C88A-C570-0328-A101A9ED0BBA}"/>
              </a:ext>
            </a:extLst>
          </p:cNvPr>
          <p:cNvSpPr>
            <a:spLocks noGrp="1"/>
          </p:cNvSpPr>
          <p:nvPr>
            <p:ph type="title"/>
          </p:nvPr>
        </p:nvSpPr>
        <p:spPr>
          <a:xfrm>
            <a:off x="1108953" y="157304"/>
            <a:ext cx="8197280" cy="442464"/>
          </a:xfrm>
        </p:spPr>
        <p:txBody>
          <a:bodyPr>
            <a:normAutofit fontScale="90000"/>
          </a:bodyPr>
          <a:lstStyle/>
          <a:p>
            <a:pPr algn="ctr"/>
            <a:r>
              <a:rPr lang="tr-TR" sz="2400" b="1" noProof="0" dirty="0"/>
              <a:t>İSPANYA ÇOK KÜLTÜRLÜ HALK KÜTÜPHANELERİ: SORUNLAR</a:t>
            </a:r>
          </a:p>
        </p:txBody>
      </p:sp>
      <p:sp>
        <p:nvSpPr>
          <p:cNvPr id="3" name="İçerik Yer Tutucusu 2">
            <a:extLst>
              <a:ext uri="{FF2B5EF4-FFF2-40B4-BE49-F238E27FC236}">
                <a16:creationId xmlns:a16="http://schemas.microsoft.com/office/drawing/2014/main" id="{2FA8910F-A479-861E-BEF7-F7A405632BFB}"/>
              </a:ext>
            </a:extLst>
          </p:cNvPr>
          <p:cNvSpPr>
            <a:spLocks noGrp="1"/>
          </p:cNvSpPr>
          <p:nvPr>
            <p:ph idx="1"/>
          </p:nvPr>
        </p:nvSpPr>
        <p:spPr>
          <a:xfrm>
            <a:off x="573534" y="736845"/>
            <a:ext cx="9438005" cy="4798193"/>
          </a:xfrm>
        </p:spPr>
        <p:txBody>
          <a:bodyPr>
            <a:noAutofit/>
          </a:bodyPr>
          <a:lstStyle/>
          <a:p>
            <a:pPr algn="just"/>
            <a:r>
              <a:rPr lang="tr-TR" sz="1500" b="1" u="sng" dirty="0"/>
              <a:t>İçerik Katkısında Dengesizlik; Üye Devletler arasında eşitsizlikler:</a:t>
            </a:r>
            <a:r>
              <a:rPr lang="tr-TR" sz="1500" b="1" dirty="0"/>
              <a:t> Fransa gibi bazı ülkeler, İspanya da dahil olmak üzere diğerlerinden önemli ölçüde daha fazla katkıda bulunmaktadır.</a:t>
            </a:r>
          </a:p>
          <a:p>
            <a:pPr algn="just"/>
            <a:r>
              <a:rPr lang="tr-TR" sz="1500" b="1" u="sng" dirty="0"/>
              <a:t>Üst/Meta Veri</a:t>
            </a:r>
            <a:r>
              <a:rPr lang="tr-TR" sz="1500" b="1" dirty="0"/>
              <a:t>: Çeşitli kurumlar arasında üst veri kalitesini, ilgi düzeyini ve birlikte çalışabilirliği sağlamadaki zorluklar</a:t>
            </a:r>
          </a:p>
          <a:p>
            <a:pPr algn="just"/>
            <a:r>
              <a:rPr lang="tr-TR" sz="1500" b="1" u="sng" dirty="0"/>
              <a:t>Yasal ve Telif Hakkı Engelleri</a:t>
            </a:r>
            <a:r>
              <a:rPr lang="tr-TR" sz="1500" b="1" dirty="0"/>
              <a:t>: Özellikle yeni eserler, lisanslama ve telif hakkıyla korunan içeriğe erişim konusunda telif hakkı yasalarının uyumlu duruma getirilmesindeki zorluklar</a:t>
            </a:r>
          </a:p>
          <a:p>
            <a:pPr algn="just"/>
            <a:r>
              <a:rPr lang="tr-TR" sz="1500" b="1" u="sng" dirty="0"/>
              <a:t>Sürdürülebilirlik ve Finansman</a:t>
            </a:r>
            <a:r>
              <a:rPr lang="tr-TR" sz="1500" b="1" dirty="0"/>
              <a:t>: Dijitalleştirme çalışmalarının ve dijital kütüphanelerin uzun dönemli finansal sürdürülebilirliği, kamu finansmanına bağımlı olması nedeniyle belirsizliğini korumaktadır.</a:t>
            </a:r>
          </a:p>
          <a:p>
            <a:pPr algn="just"/>
            <a:r>
              <a:rPr lang="tr-TR" sz="1500" b="1" u="sng" dirty="0"/>
              <a:t>Dil ve Çok Dilli Erişim</a:t>
            </a:r>
            <a:r>
              <a:rPr lang="tr-TR" sz="1500" b="1" dirty="0"/>
              <a:t>: Özellikle İspanya'nın dil çeşitliliği ve Avrupa'nın çok dilli yapısı göz önüne alındığında, geliştirilmiş çok dilli araçlara ve içerik erişimine gereksinim duyulmaktadır</a:t>
            </a:r>
          </a:p>
          <a:p>
            <a:pPr marL="0" indent="0" algn="just">
              <a:buNone/>
            </a:pPr>
            <a:r>
              <a:rPr lang="tr-TR" sz="1500" b="1" dirty="0"/>
              <a:t>Bu sorunlar, </a:t>
            </a:r>
            <a:r>
              <a:rPr lang="tr-TR" sz="1500" b="1" dirty="0" err="1"/>
              <a:t>Europeana</a:t>
            </a:r>
            <a:r>
              <a:rPr lang="tr-TR" sz="1500" b="1" dirty="0"/>
              <a:t> girişiminin bir parçası olarak, dijitalleşme, içerik paylaşımı ve çok kültürlü erişim bağlamında İspanya halk kütüphanelerinin karşılaştığı stratejik, operasyonel ve politika odaklı uygulamaları ve zorlukları yansıtmaktadır (</a:t>
            </a:r>
            <a:r>
              <a:rPr lang="tr-TR" sz="1500" b="1" dirty="0" err="1"/>
              <a:t>Europeana</a:t>
            </a:r>
            <a:r>
              <a:rPr lang="tr-TR" sz="1500" b="1" dirty="0"/>
              <a:t> PRO, 2011). </a:t>
            </a:r>
          </a:p>
        </p:txBody>
      </p:sp>
    </p:spTree>
    <p:extLst>
      <p:ext uri="{BB962C8B-B14F-4D97-AF65-F5344CB8AC3E}">
        <p14:creationId xmlns:p14="http://schemas.microsoft.com/office/powerpoint/2010/main" val="226084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23963-BE7C-3F3C-A43E-E99EE4A83E43}"/>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360A6897-ED34-D707-8D50-BE29E2446AD8}"/>
              </a:ext>
            </a:extLst>
          </p:cNvPr>
          <p:cNvSpPr>
            <a:spLocks noGrp="1"/>
          </p:cNvSpPr>
          <p:nvPr>
            <p:ph type="title"/>
          </p:nvPr>
        </p:nvSpPr>
        <p:spPr>
          <a:xfrm>
            <a:off x="676072" y="157304"/>
            <a:ext cx="9552562" cy="442464"/>
          </a:xfrm>
        </p:spPr>
        <p:txBody>
          <a:bodyPr>
            <a:noAutofit/>
          </a:bodyPr>
          <a:lstStyle/>
          <a:p>
            <a:pPr algn="ctr"/>
            <a:r>
              <a:rPr lang="tr-TR" sz="2000" b="1" noProof="0" dirty="0"/>
              <a:t>İSPANYA ÇOK KÜLTÜRLÜ HALK KÜTÜPHANELERİ: SORUNLARA İLİŞKİN ÖNERİLER</a:t>
            </a:r>
          </a:p>
        </p:txBody>
      </p:sp>
      <p:sp>
        <p:nvSpPr>
          <p:cNvPr id="3" name="İçerik Yer Tutucusu 2">
            <a:extLst>
              <a:ext uri="{FF2B5EF4-FFF2-40B4-BE49-F238E27FC236}">
                <a16:creationId xmlns:a16="http://schemas.microsoft.com/office/drawing/2014/main" id="{E0A55939-470F-9F34-F61E-CF2685BC8A84}"/>
              </a:ext>
            </a:extLst>
          </p:cNvPr>
          <p:cNvSpPr>
            <a:spLocks noGrp="1"/>
          </p:cNvSpPr>
          <p:nvPr>
            <p:ph idx="1"/>
          </p:nvPr>
        </p:nvSpPr>
        <p:spPr>
          <a:xfrm>
            <a:off x="573534" y="736846"/>
            <a:ext cx="9438005" cy="5177572"/>
          </a:xfrm>
        </p:spPr>
        <p:txBody>
          <a:bodyPr>
            <a:noAutofit/>
          </a:bodyPr>
          <a:lstStyle/>
          <a:p>
            <a:pPr algn="just"/>
            <a:r>
              <a:rPr lang="tr-TR" sz="1500" b="1" u="sng" dirty="0"/>
              <a:t>Gelişmiş İş Birliği</a:t>
            </a:r>
            <a:r>
              <a:rPr lang="tr-TR" sz="1500" b="1" dirty="0"/>
              <a:t>: İçerik katkısını dengelemek için İspanyol kültür kurumları ve Avrupa projeleri arasındaki ortaklıkların güçlendirilmesi</a:t>
            </a:r>
          </a:p>
          <a:p>
            <a:pPr algn="just"/>
            <a:r>
              <a:rPr lang="tr-TR" sz="1500" b="1" u="sng" dirty="0"/>
              <a:t>Yasal Reformlar</a:t>
            </a:r>
            <a:r>
              <a:rPr lang="tr-TR" sz="1500" b="1" dirty="0"/>
              <a:t>: Özellikle daha yeni eserler için dijitalleştirmeyi ve ücretsiz erişimi desteklemek amacıyla telif hakkı yasalarının yeniden gözden geçirilmesi</a:t>
            </a:r>
          </a:p>
          <a:p>
            <a:pPr algn="just"/>
            <a:r>
              <a:rPr lang="tr-TR" sz="1500" b="1" u="sng" dirty="0"/>
              <a:t>Kapasite Geliştirme</a:t>
            </a:r>
            <a:r>
              <a:rPr lang="tr-TR" sz="1500" b="1" dirty="0"/>
              <a:t>: İspanyol kurumlarına dijitalleştirme, üst veri kalitesi ve çok dilli erişim konusunda eğitim ve kaynak sağlanması</a:t>
            </a:r>
          </a:p>
          <a:p>
            <a:pPr algn="just"/>
            <a:r>
              <a:rPr lang="tr-TR" sz="1500" b="1" u="sng" dirty="0"/>
              <a:t>Politika Geliştirme</a:t>
            </a:r>
            <a:r>
              <a:rPr lang="tr-TR" sz="1500" b="1" dirty="0"/>
              <a:t>: Dijitalleşmeyi, üst veri uyumunu ve açık erişimi teşvik etmek için Avrupa standartlarıyla uyumlu ulusal politikalar oluşturmak</a:t>
            </a:r>
          </a:p>
          <a:p>
            <a:pPr algn="just"/>
            <a:r>
              <a:rPr lang="tr-TR" sz="1500" b="1" u="sng" dirty="0"/>
              <a:t>İçerik Kalitesi ve Yeniden Kullanımı</a:t>
            </a:r>
            <a:r>
              <a:rPr lang="tr-TR" sz="1500" b="1" dirty="0"/>
              <a:t>: Üst veri kalitesinin iyileştirilmesine, standartlaştırılmasına ve platformlar arası içerik kullanımına odaklanma</a:t>
            </a:r>
          </a:p>
          <a:p>
            <a:pPr algn="just"/>
            <a:r>
              <a:rPr lang="tr-TR" sz="1500" b="1" u="sng" dirty="0"/>
              <a:t>Finansman Çeşitliliği</a:t>
            </a:r>
            <a:r>
              <a:rPr lang="tr-TR" sz="1500" b="1" dirty="0"/>
              <a:t>: Sürdürülebilirliği sağlamak için kamu-özel sektör ortaklıklarını, sponsorlukları ve alternatif finansman modellerini araştırma</a:t>
            </a:r>
          </a:p>
          <a:p>
            <a:pPr algn="just"/>
            <a:r>
              <a:rPr lang="tr-TR" sz="1500" b="1" u="sng" dirty="0"/>
              <a:t>Çok Dilli Araçlar</a:t>
            </a:r>
            <a:r>
              <a:rPr lang="tr-TR" sz="1500" b="1" dirty="0"/>
              <a:t>: Çeşitli kullanıcı gereksinimlerini karşılamak için çok dilli erişim, çeviri ve anlamsal zenginleştirmeyi geliştirme ve entegre etme </a:t>
            </a:r>
            <a:r>
              <a:rPr lang="tr-TR" sz="1400" b="1" dirty="0"/>
              <a:t>(</a:t>
            </a:r>
            <a:r>
              <a:rPr lang="tr-TR" sz="1400" b="1" dirty="0" err="1"/>
              <a:t>Europeana</a:t>
            </a:r>
            <a:r>
              <a:rPr lang="tr-TR" sz="1400" b="1" dirty="0"/>
              <a:t> PRO, 2011).</a:t>
            </a:r>
            <a:endParaRPr lang="tr-TR" sz="1500" b="1" dirty="0"/>
          </a:p>
        </p:txBody>
      </p:sp>
    </p:spTree>
    <p:extLst>
      <p:ext uri="{BB962C8B-B14F-4D97-AF65-F5344CB8AC3E}">
        <p14:creationId xmlns:p14="http://schemas.microsoft.com/office/powerpoint/2010/main" val="669384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CE6CF0-78BB-1467-3536-498A071690F3}"/>
              </a:ext>
            </a:extLst>
          </p:cNvPr>
          <p:cNvSpPr>
            <a:spLocks noGrp="1"/>
          </p:cNvSpPr>
          <p:nvPr>
            <p:ph type="title"/>
          </p:nvPr>
        </p:nvSpPr>
        <p:spPr>
          <a:xfrm>
            <a:off x="765824" y="324465"/>
            <a:ext cx="8596668" cy="575188"/>
          </a:xfrm>
        </p:spPr>
        <p:txBody>
          <a:bodyPr>
            <a:normAutofit/>
          </a:bodyPr>
          <a:lstStyle/>
          <a:p>
            <a:pPr algn="ctr"/>
            <a:r>
              <a:rPr lang="tr-TR" sz="2800" dirty="0"/>
              <a:t>SONUÇ VE DEĞERLENDİRME</a:t>
            </a:r>
          </a:p>
        </p:txBody>
      </p:sp>
      <p:sp>
        <p:nvSpPr>
          <p:cNvPr id="3" name="İçerik Yer Tutucusu 2">
            <a:extLst>
              <a:ext uri="{FF2B5EF4-FFF2-40B4-BE49-F238E27FC236}">
                <a16:creationId xmlns:a16="http://schemas.microsoft.com/office/drawing/2014/main" id="{1B637851-F669-AF54-275D-E5F7E4E955B2}"/>
              </a:ext>
            </a:extLst>
          </p:cNvPr>
          <p:cNvSpPr>
            <a:spLocks noGrp="1"/>
          </p:cNvSpPr>
          <p:nvPr>
            <p:ph idx="1"/>
          </p:nvPr>
        </p:nvSpPr>
        <p:spPr>
          <a:xfrm>
            <a:off x="505270" y="997974"/>
            <a:ext cx="9823518" cy="5183953"/>
          </a:xfrm>
        </p:spPr>
        <p:txBody>
          <a:bodyPr>
            <a:normAutofit lnSpcReduction="10000"/>
          </a:bodyPr>
          <a:lstStyle/>
          <a:p>
            <a:pPr marL="0" indent="0" algn="just">
              <a:buNone/>
            </a:pPr>
            <a:r>
              <a:rPr lang="tr-TR" sz="1700" b="1" dirty="0"/>
              <a:t>Yapılan kapsamlı analiz ve karşılaştırmalı değerlendirmeler sonucunda, Norveç ve İspanya halk kütüphanelerinin, demokratik, eğitsel ve kültürel işlevlerini yerine getirmede önemli gelişmeler kaydettiği görülmektedir. Her iki ülkedeki kütüphaneler, tarihsel süreçte değişen toplumsal dinamiklere uyum sağlayarak, çok kültürlü yapıya uygun hizmet modelleri geliştirmiştir. </a:t>
            </a:r>
          </a:p>
          <a:p>
            <a:pPr marL="0" indent="0" algn="just">
              <a:buNone/>
            </a:pPr>
            <a:r>
              <a:rPr lang="tr-TR" sz="1700" b="1" dirty="0"/>
              <a:t>Bununla birlikte, finansal kısıtlamalar, nüfusun yaşlanması, dijital uçurumlar ve kültürel çeşitlilik gibi güncel sorunlar, bu kurumların etkinliğini ve erişilebilirliğini zaman zaman tehdit etmektedir. Özellikle, bütçe ve personel yetersizlikleri, hizmet kalitesinde düşüşlere ve erişim sorunlarına yol açabilmektedir. </a:t>
            </a:r>
          </a:p>
          <a:p>
            <a:pPr marL="0" indent="0" algn="just">
              <a:buNone/>
            </a:pPr>
            <a:r>
              <a:rPr lang="tr-TR" sz="1700" b="1" dirty="0"/>
              <a:t>Ayrıca, dijital teknolojilerin hızla gelişmesi ve pandemi döneminde yaşanan kapanmalar, fiziksel ve dijital hizmetlerin entegrasyonunu ve dengelemesini zorunlu kılmaktadır. </a:t>
            </a:r>
          </a:p>
          <a:p>
            <a:pPr marL="0" indent="0" algn="just">
              <a:buNone/>
            </a:pPr>
            <a:r>
              <a:rPr lang="tr-TR" sz="1700" b="1" dirty="0"/>
              <a:t>Bu bağlamda, sürdürülebilir finansman modelleri, kapsayıcı politikalar ve çok kültürlü hizmetlerin güçlendirilmesi, kütüphanelerin toplumsal uyum ve entegrasyon hedeflerine ulaşması açısından büyük önem taşımaktadır. </a:t>
            </a:r>
          </a:p>
          <a:p>
            <a:pPr marL="0" indent="0" algn="just">
              <a:buNone/>
            </a:pPr>
            <a:r>
              <a:rPr lang="tr-TR" sz="1700" b="1" dirty="0"/>
              <a:t>Gelecekte, politika yapıcıların, yerel yönetimlerin ve ilgili paydaşların bu sorunlara bütüncül ve yenilikçi çözümler geliştirmesi, kütüphanelerin toplumsal yaşamda vazgeçilmez birer merkez olmasını sağlayacaktır. Dolayısıyla, bu çalışmaların temelinde, bilgiye erişim, kültürel çeşitlilik ve sosyal uyumun sağlanması yer almakta olup, sürdürülebilir ve kapsayıcı kütüphane hizmetlerinin geliştirilmesi toplumsal gelişim ve barış ortamını güçlendirecektir.</a:t>
            </a:r>
          </a:p>
        </p:txBody>
      </p:sp>
    </p:spTree>
    <p:extLst>
      <p:ext uri="{BB962C8B-B14F-4D97-AF65-F5344CB8AC3E}">
        <p14:creationId xmlns:p14="http://schemas.microsoft.com/office/powerpoint/2010/main" val="3316292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E0521-832C-1426-861F-D635DC70B97B}"/>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B21EE3AF-004D-3BC0-6408-7DC1C616E1D3}"/>
              </a:ext>
            </a:extLst>
          </p:cNvPr>
          <p:cNvSpPr>
            <a:spLocks noGrp="1"/>
          </p:cNvSpPr>
          <p:nvPr>
            <p:ph type="title"/>
          </p:nvPr>
        </p:nvSpPr>
        <p:spPr>
          <a:xfrm>
            <a:off x="746160" y="63910"/>
            <a:ext cx="9462953" cy="437535"/>
          </a:xfrm>
        </p:spPr>
        <p:txBody>
          <a:bodyPr>
            <a:normAutofit fontScale="90000"/>
          </a:bodyPr>
          <a:lstStyle/>
          <a:p>
            <a:pPr algn="ctr"/>
            <a:r>
              <a:rPr lang="tr-TR" sz="2800" b="1" dirty="0"/>
              <a:t>KAYNAKÇA</a:t>
            </a:r>
            <a:endParaRPr lang="en-US" sz="2800" b="1" dirty="0"/>
          </a:p>
        </p:txBody>
      </p:sp>
      <p:sp>
        <p:nvSpPr>
          <p:cNvPr id="3" name="İçerik Yer Tutucusu 2">
            <a:extLst>
              <a:ext uri="{FF2B5EF4-FFF2-40B4-BE49-F238E27FC236}">
                <a16:creationId xmlns:a16="http://schemas.microsoft.com/office/drawing/2014/main" id="{6628FD27-EE63-D6C3-D7EA-85F32525891E}"/>
              </a:ext>
            </a:extLst>
          </p:cNvPr>
          <p:cNvSpPr>
            <a:spLocks noGrp="1"/>
          </p:cNvSpPr>
          <p:nvPr>
            <p:ph idx="1"/>
          </p:nvPr>
        </p:nvSpPr>
        <p:spPr>
          <a:xfrm>
            <a:off x="491614" y="609600"/>
            <a:ext cx="10530347" cy="5475051"/>
          </a:xfrm>
        </p:spPr>
        <p:txBody>
          <a:bodyPr>
            <a:noAutofit/>
          </a:bodyPr>
          <a:lstStyle/>
          <a:p>
            <a:pPr marL="0" indent="-457200" algn="just">
              <a:buNone/>
            </a:pPr>
            <a:r>
              <a:rPr lang="tr-TR" sz="1100" b="1" dirty="0"/>
              <a:t>IFLA (2009). </a:t>
            </a:r>
            <a:r>
              <a:rPr lang="tr-TR" sz="1100" b="1" i="1" dirty="0"/>
              <a:t>Çok kültürlü Topluluklar: Kütüphane Hizmetleri Kılavuzu</a:t>
            </a:r>
            <a:r>
              <a:rPr lang="tr-TR" sz="1100" b="1" dirty="0"/>
              <a:t>. 3.bs. (G. Demir, Çev.) </a:t>
            </a:r>
            <a:r>
              <a:rPr lang="tr-TR" sz="1100" b="1" dirty="0">
                <a:hlinkClick r:id="rId2"/>
              </a:rPr>
              <a:t>http://www.ifla.org/files/assets/library-ser </a:t>
            </a:r>
            <a:r>
              <a:rPr lang="tr-TR" sz="1100" b="1" dirty="0" err="1">
                <a:hlinkClick r:id="rId2"/>
              </a:rPr>
              <a:t>vices-to-multicultural-populations</a:t>
            </a:r>
            <a:r>
              <a:rPr lang="tr-TR" sz="1100" b="1" dirty="0">
                <a:hlinkClick r:id="rId2"/>
              </a:rPr>
              <a:t>/</a:t>
            </a:r>
            <a:r>
              <a:rPr lang="tr-TR" sz="1100" b="1" dirty="0" err="1">
                <a:hlinkClick r:id="rId2"/>
              </a:rPr>
              <a:t>publications</a:t>
            </a:r>
            <a:r>
              <a:rPr lang="tr-TR" sz="1100" b="1" dirty="0">
                <a:hlinkClick r:id="rId2"/>
              </a:rPr>
              <a:t>/</a:t>
            </a:r>
            <a:r>
              <a:rPr lang="tr-TR" sz="1100" b="1" dirty="0" err="1">
                <a:hlinkClick r:id="rId2"/>
              </a:rPr>
              <a:t>multicultural-communi</a:t>
            </a:r>
            <a:r>
              <a:rPr lang="tr-TR" sz="1100" b="1" dirty="0">
                <a:hlinkClick r:id="rId2"/>
              </a:rPr>
              <a:t> ties-tr.pdf</a:t>
            </a:r>
            <a:endParaRPr lang="tr-TR" sz="1100" b="1" dirty="0"/>
          </a:p>
          <a:p>
            <a:pPr marL="0" indent="-457200" algn="just">
              <a:buNone/>
            </a:pPr>
            <a:r>
              <a:rPr lang="en-US" sz="1100" b="1" dirty="0"/>
              <a:t>Archer, C. (2005). </a:t>
            </a:r>
            <a:r>
              <a:rPr lang="en-US" sz="1100" b="1" i="1" dirty="0"/>
              <a:t>Norway outside the European Union: Norway and European integration from 1994 to 2004</a:t>
            </a:r>
            <a:r>
              <a:rPr lang="en-US" sz="1100" b="1" dirty="0"/>
              <a:t>. Routledge Taylor &amp; Francis. </a:t>
            </a:r>
            <a:endParaRPr lang="tr-TR" sz="1100" b="1" dirty="0"/>
          </a:p>
          <a:p>
            <a:pPr marL="0" indent="-457200" algn="just">
              <a:buNone/>
            </a:pPr>
            <a:r>
              <a:rPr lang="tr-TR" sz="1100" b="1" dirty="0" err="1"/>
              <a:t>Casanova</a:t>
            </a:r>
            <a:r>
              <a:rPr lang="tr-TR" sz="1100" b="1" dirty="0"/>
              <a:t>, J. (2012). </a:t>
            </a:r>
            <a:r>
              <a:rPr lang="tr-TR" sz="1100" b="1" i="1" dirty="0"/>
              <a:t>İspanya İç Savaşı’nın Kısa Tarihi</a:t>
            </a:r>
            <a:r>
              <a:rPr lang="tr-TR" sz="1100" b="1" dirty="0"/>
              <a:t>. U. Kocabaşoğlu (Çev.). İletişim Yayınları.</a:t>
            </a:r>
          </a:p>
          <a:p>
            <a:pPr marL="0" indent="-457200" algn="just">
              <a:buNone/>
            </a:pPr>
            <a:r>
              <a:rPr lang="tr-TR" sz="1100" b="1" dirty="0"/>
              <a:t>Çilliler, Y. (2013). </a:t>
            </a:r>
            <a:r>
              <a:rPr lang="tr-TR" sz="1100" b="1" i="1" dirty="0"/>
              <a:t>Etnisite ve demokrasi ilişkisi: İspanya’nın demokratikleşme süreci ve Bask örneği </a:t>
            </a:r>
            <a:r>
              <a:rPr lang="tr-TR" sz="1100" b="1" dirty="0"/>
              <a:t>(Yayınlanmamış Doktora Tezi).Gazi Üniversitesi.</a:t>
            </a:r>
          </a:p>
          <a:p>
            <a:pPr marL="0" indent="-457200" algn="just">
              <a:buNone/>
            </a:pPr>
            <a:r>
              <a:rPr lang="tr-TR" sz="1100" b="1" dirty="0" err="1"/>
              <a:t>Ellingsen</a:t>
            </a:r>
            <a:r>
              <a:rPr lang="tr-TR" sz="1100" b="1" dirty="0"/>
              <a:t>, A. (2009). </a:t>
            </a:r>
            <a:r>
              <a:rPr lang="tr-TR" sz="1100" b="1" i="1" dirty="0" err="1"/>
              <a:t>Multiculturalism</a:t>
            </a:r>
            <a:r>
              <a:rPr lang="tr-TR" sz="1100" b="1" i="1" dirty="0"/>
              <a:t> </a:t>
            </a:r>
            <a:r>
              <a:rPr lang="tr-TR" sz="1100" b="1" i="1" dirty="0" err="1"/>
              <a:t>and</a:t>
            </a:r>
            <a:r>
              <a:rPr lang="tr-TR" sz="1100" b="1" i="1" dirty="0"/>
              <a:t> </a:t>
            </a:r>
            <a:r>
              <a:rPr lang="tr-TR" sz="1100" b="1" i="1" dirty="0" err="1"/>
              <a:t>the</a:t>
            </a:r>
            <a:r>
              <a:rPr lang="tr-TR" sz="1100" b="1" i="1" dirty="0"/>
              <a:t> </a:t>
            </a:r>
            <a:r>
              <a:rPr lang="tr-TR" sz="1100" b="1" i="1" dirty="0" err="1"/>
              <a:t>Nordic</a:t>
            </a:r>
            <a:r>
              <a:rPr lang="tr-TR" sz="1100" b="1" i="1" dirty="0"/>
              <a:t> </a:t>
            </a:r>
            <a:r>
              <a:rPr lang="tr-TR" sz="1100" b="1" i="1" dirty="0" err="1"/>
              <a:t>state</a:t>
            </a:r>
            <a:r>
              <a:rPr lang="tr-TR" sz="1100" b="1" dirty="0"/>
              <a:t>. </a:t>
            </a:r>
            <a:r>
              <a:rPr lang="tr-TR" sz="1100" b="1" dirty="0" err="1"/>
              <a:t>The</a:t>
            </a:r>
            <a:r>
              <a:rPr lang="tr-TR" sz="1100" b="1" dirty="0"/>
              <a:t> </a:t>
            </a:r>
            <a:r>
              <a:rPr lang="tr-TR" sz="1100" b="1" dirty="0" err="1"/>
              <a:t>Norwegian</a:t>
            </a:r>
            <a:r>
              <a:rPr lang="tr-TR" sz="1100" b="1" dirty="0"/>
              <a:t> </a:t>
            </a:r>
            <a:r>
              <a:rPr lang="tr-TR" sz="1100" b="1" dirty="0" err="1"/>
              <a:t>Hub</a:t>
            </a:r>
            <a:r>
              <a:rPr lang="tr-TR" sz="1100" b="1" dirty="0"/>
              <a:t> </a:t>
            </a:r>
            <a:r>
              <a:rPr lang="tr-TR" sz="1100" b="1" dirty="0" err="1"/>
              <a:t>for</a:t>
            </a:r>
            <a:r>
              <a:rPr lang="tr-TR" sz="1100" b="1" dirty="0"/>
              <a:t> </a:t>
            </a:r>
            <a:r>
              <a:rPr lang="tr-TR" sz="1100" b="1" dirty="0" err="1"/>
              <a:t>traditional</a:t>
            </a:r>
            <a:r>
              <a:rPr lang="tr-TR" sz="1100" b="1" dirty="0"/>
              <a:t> </a:t>
            </a:r>
            <a:r>
              <a:rPr lang="tr-TR" sz="1100" b="1" dirty="0" err="1"/>
              <a:t>music</a:t>
            </a:r>
            <a:r>
              <a:rPr lang="tr-TR" sz="1100" b="1" dirty="0"/>
              <a:t> (</a:t>
            </a:r>
            <a:r>
              <a:rPr lang="tr-TR" sz="1100" b="1" dirty="0" err="1"/>
              <a:t>Riksscenen</a:t>
            </a:r>
            <a:r>
              <a:rPr lang="tr-TR" sz="1100" b="1" dirty="0"/>
              <a:t>). </a:t>
            </a:r>
            <a:r>
              <a:rPr lang="tr-TR" sz="1100" b="1" dirty="0">
                <a:hlinkClick r:id="rId3"/>
              </a:rPr>
              <a:t>http://www.nova.no/asset/3712/1/3712_1.pdf</a:t>
            </a:r>
            <a:endParaRPr lang="tr-TR" sz="1100" b="1" dirty="0"/>
          </a:p>
          <a:p>
            <a:pPr marL="0" indent="-457200" algn="just">
              <a:buNone/>
            </a:pPr>
            <a:r>
              <a:rPr lang="tr-TR" sz="1100" b="1" dirty="0" err="1"/>
              <a:t>Enander</a:t>
            </a:r>
            <a:r>
              <a:rPr lang="tr-TR" sz="1100" b="1" dirty="0"/>
              <a:t>, H. ve Christensen, J. (2025, 13 Eylül). </a:t>
            </a:r>
            <a:r>
              <a:rPr lang="tr-TR" sz="1100" b="1" i="1" dirty="0" err="1"/>
              <a:t>Norway</a:t>
            </a:r>
            <a:r>
              <a:rPr lang="tr-TR" sz="1100" b="1" dirty="0"/>
              <a:t>. </a:t>
            </a:r>
            <a:r>
              <a:rPr lang="tr-TR" sz="1100" b="1" dirty="0">
                <a:hlinkClick r:id="rId4"/>
              </a:rPr>
              <a:t>https://www.britannica.com/place/Norway/Languages</a:t>
            </a:r>
            <a:endParaRPr lang="tr-TR" sz="1100" b="1" dirty="0"/>
          </a:p>
          <a:p>
            <a:pPr marL="0" indent="-457200" algn="just">
              <a:buNone/>
            </a:pPr>
            <a:r>
              <a:rPr lang="en-US" sz="1100" b="1" dirty="0" err="1"/>
              <a:t>Europeana</a:t>
            </a:r>
            <a:r>
              <a:rPr lang="en-US" sz="1100" b="1" dirty="0"/>
              <a:t> PR</a:t>
            </a:r>
            <a:r>
              <a:rPr lang="tr-TR" sz="1100" b="1" dirty="0"/>
              <a:t>O (2011, 29 Eylül). </a:t>
            </a:r>
            <a:r>
              <a:rPr lang="tr-TR" sz="1100" b="1" i="1" dirty="0"/>
              <a:t>C</a:t>
            </a:r>
            <a:r>
              <a:rPr lang="en-US" sz="1100" b="1" i="1" dirty="0" err="1"/>
              <a:t>ompetitiveness</a:t>
            </a:r>
            <a:r>
              <a:rPr lang="en-US" sz="1100" b="1" i="1" dirty="0"/>
              <a:t> and </a:t>
            </a:r>
            <a:r>
              <a:rPr lang="tr-TR" sz="1100" b="1" i="1" dirty="0"/>
              <a:t>I</a:t>
            </a:r>
            <a:r>
              <a:rPr lang="en-US" sz="1100" b="1" i="1" dirty="0" err="1"/>
              <a:t>nnovation</a:t>
            </a:r>
            <a:r>
              <a:rPr lang="en-US" sz="1100" b="1" i="1" dirty="0"/>
              <a:t> Framework Program</a:t>
            </a:r>
            <a:r>
              <a:rPr lang="tr-TR" sz="1100" b="1" i="1" dirty="0"/>
              <a:t>: </a:t>
            </a:r>
            <a:r>
              <a:rPr lang="en-US" sz="1100" b="1" i="1" dirty="0"/>
              <a:t>Annex I - "Description of Work</a:t>
            </a:r>
            <a:r>
              <a:rPr lang="tr-TR" sz="1100" b="1" i="1" dirty="0"/>
              <a:t>»</a:t>
            </a:r>
            <a:r>
              <a:rPr lang="tr-TR" sz="1100" b="1" dirty="0"/>
              <a:t>. </a:t>
            </a:r>
            <a:r>
              <a:rPr lang="tr-TR" sz="1100" b="1" dirty="0">
                <a:hlinkClick r:id="rId5"/>
              </a:rPr>
              <a:t>https://pro.europeana.eu/files/Europeana_Professional/Projects/Project_list/Europeana_Version2/Documents/Ev2%20Description%20of%20Work.pdf</a:t>
            </a:r>
            <a:endParaRPr lang="tr-TR" sz="1100" b="1" dirty="0"/>
          </a:p>
          <a:p>
            <a:pPr marL="0" indent="-457200" algn="just">
              <a:buNone/>
            </a:pPr>
            <a:r>
              <a:rPr lang="tr-TR" sz="1100" b="1" dirty="0" err="1"/>
              <a:t>Gracia</a:t>
            </a:r>
            <a:r>
              <a:rPr lang="tr-TR" sz="1100" b="1" dirty="0"/>
              <a:t>, D. (2015, 27 Nisan). </a:t>
            </a:r>
            <a:r>
              <a:rPr lang="tr-TR" sz="1100" b="1" i="1" dirty="0"/>
              <a:t>New Spanish Library! </a:t>
            </a:r>
            <a:r>
              <a:rPr lang="tr-TR" sz="1100" b="1" i="1" dirty="0" err="1"/>
              <a:t>Meet</a:t>
            </a:r>
            <a:r>
              <a:rPr lang="tr-TR" sz="1100" b="1" i="1" dirty="0"/>
              <a:t> </a:t>
            </a:r>
            <a:r>
              <a:rPr lang="tr-TR" sz="1100" b="1" i="1" dirty="0" err="1"/>
              <a:t>the</a:t>
            </a:r>
            <a:r>
              <a:rPr lang="tr-TR" sz="1100" b="1" i="1" dirty="0"/>
              <a:t> </a:t>
            </a:r>
            <a:r>
              <a:rPr lang="tr-TR" sz="1100" b="1" i="1" dirty="0" err="1"/>
              <a:t>Public</a:t>
            </a:r>
            <a:r>
              <a:rPr lang="tr-TR" sz="1100" b="1" i="1" dirty="0"/>
              <a:t> Library of </a:t>
            </a:r>
            <a:r>
              <a:rPr lang="tr-TR" sz="1100" b="1" i="1" dirty="0" err="1"/>
              <a:t>Elgoibar</a:t>
            </a:r>
            <a:r>
              <a:rPr lang="tr-TR" sz="1100" b="1" i="1" dirty="0"/>
              <a:t> (</a:t>
            </a:r>
            <a:r>
              <a:rPr lang="tr-TR" sz="1100" b="1" i="1" dirty="0" err="1"/>
              <a:t>Spain</a:t>
            </a:r>
            <a:r>
              <a:rPr lang="tr-TR" sz="1100" b="1" i="1" dirty="0"/>
              <a:t>). </a:t>
            </a:r>
            <a:r>
              <a:rPr lang="tr-TR" sz="1100" b="1" dirty="0">
                <a:hlinkClick r:id="rId6"/>
              </a:rPr>
              <a:t>https://www.naplesisterlibraries.org/new-spanish-library-meet-the-public-library-gotzon-garate-spain/</a:t>
            </a:r>
            <a:endParaRPr lang="tr-TR" sz="1100" b="1" dirty="0"/>
          </a:p>
          <a:p>
            <a:pPr marL="0" indent="-457200" algn="just">
              <a:buNone/>
            </a:pPr>
            <a:r>
              <a:rPr lang="en-US" sz="1100" b="1" dirty="0"/>
              <a:t>Heidar, K. (2001). </a:t>
            </a:r>
            <a:r>
              <a:rPr lang="en-US" sz="1100" b="1" i="1" dirty="0"/>
              <a:t>Norway: </a:t>
            </a:r>
            <a:r>
              <a:rPr lang="tr-TR" sz="1100" b="1" i="1" dirty="0"/>
              <a:t>E</a:t>
            </a:r>
            <a:r>
              <a:rPr lang="en-US" sz="1100" b="1" i="1" dirty="0" err="1"/>
              <a:t>lites</a:t>
            </a:r>
            <a:r>
              <a:rPr lang="en-US" sz="1100" b="1" i="1" dirty="0"/>
              <a:t> on trial</a:t>
            </a:r>
            <a:r>
              <a:rPr lang="en-US" sz="1100" b="1" dirty="0"/>
              <a:t>. Westview Press</a:t>
            </a:r>
            <a:endParaRPr lang="tr-TR" sz="1100" b="1" dirty="0"/>
          </a:p>
          <a:p>
            <a:pPr marL="0" indent="-457200" algn="just">
              <a:buNone/>
            </a:pPr>
            <a:r>
              <a:rPr lang="en-US" sz="1100" b="1" dirty="0"/>
              <a:t>Hindal, S. (2003). The Multicultural Library.</a:t>
            </a:r>
            <a:r>
              <a:rPr lang="tr-TR" sz="1100" b="1" dirty="0"/>
              <a:t> </a:t>
            </a:r>
            <a:r>
              <a:rPr lang="en-US" sz="1100" b="1" i="1" dirty="0"/>
              <a:t>Scandinavian Library Quarterly</a:t>
            </a:r>
            <a:r>
              <a:rPr lang="en-US" sz="1100" b="1" dirty="0"/>
              <a:t>.36 (4). </a:t>
            </a:r>
            <a:endParaRPr lang="tr-TR" sz="1100" b="1" dirty="0"/>
          </a:p>
          <a:p>
            <a:pPr marL="0" indent="-457200" algn="just">
              <a:buNone/>
            </a:pPr>
            <a:r>
              <a:rPr lang="tr-TR" sz="1100" b="1" dirty="0"/>
              <a:t> </a:t>
            </a:r>
            <a:r>
              <a:rPr lang="tr-TR" sz="1100" b="1" dirty="0" err="1"/>
              <a:t>İçduygu</a:t>
            </a:r>
            <a:r>
              <a:rPr lang="tr-TR" sz="1100" b="1" dirty="0"/>
              <a:t>, A. (2012). </a:t>
            </a:r>
            <a:r>
              <a:rPr lang="tr-TR" sz="1100" b="1" i="1" dirty="0"/>
              <a:t>Kentler ve göç: Türkiye, İtalya, İspanya</a:t>
            </a:r>
            <a:r>
              <a:rPr lang="tr-TR" sz="1100" b="1" dirty="0"/>
              <a:t>. 1.bs, İstanbul Bilgi Üniversitesi Yayınları.</a:t>
            </a:r>
          </a:p>
          <a:p>
            <a:pPr marL="0" indent="-457200" algn="just">
              <a:buNone/>
            </a:pPr>
            <a:r>
              <a:rPr lang="en-US" sz="1100" b="1" dirty="0" err="1"/>
              <a:t>Jokitalo</a:t>
            </a:r>
            <a:r>
              <a:rPr lang="en-US" sz="1100" b="1" dirty="0"/>
              <a:t>, P. (2016). Norway.</a:t>
            </a:r>
            <a:r>
              <a:rPr lang="tr-TR" sz="1100" b="1" dirty="0"/>
              <a:t> </a:t>
            </a:r>
            <a:r>
              <a:rPr lang="en-US" sz="1100" b="1" i="1" dirty="0"/>
              <a:t>Scandinavian Public Library Quarterly</a:t>
            </a:r>
            <a:r>
              <a:rPr lang="en-US" sz="1100" b="1" dirty="0"/>
              <a:t>, 49 (4), 45</a:t>
            </a:r>
            <a:r>
              <a:rPr lang="tr-TR" sz="1100" b="1" dirty="0"/>
              <a:t>-</a:t>
            </a:r>
            <a:r>
              <a:rPr lang="en-US" sz="1100" b="1" dirty="0"/>
              <a:t>46.</a:t>
            </a:r>
            <a:endParaRPr lang="tr-TR" sz="1100" b="1" dirty="0"/>
          </a:p>
          <a:p>
            <a:pPr marL="0" indent="-457200" algn="just">
              <a:buNone/>
            </a:pPr>
            <a:r>
              <a:rPr lang="en-US" sz="1100" b="1" dirty="0"/>
              <a:t>Kent, A., Lancour, H. </a:t>
            </a:r>
            <a:r>
              <a:rPr lang="tr-TR" sz="1100" b="1" dirty="0"/>
              <a:t>ve</a:t>
            </a:r>
            <a:r>
              <a:rPr lang="en-US" sz="1100" b="1" dirty="0"/>
              <a:t> Daily, J. E. (1977). </a:t>
            </a:r>
            <a:r>
              <a:rPr lang="en-US" sz="1100" b="1" i="1" dirty="0"/>
              <a:t>Encyclopedia of Library and Information Science</a:t>
            </a:r>
            <a:r>
              <a:rPr lang="en-US" sz="1100" b="1" dirty="0"/>
              <a:t>. Volume 20. Marcel Dekker, Inc.</a:t>
            </a:r>
            <a:endParaRPr lang="tr-TR" sz="1100" b="1" dirty="0"/>
          </a:p>
          <a:p>
            <a:pPr marL="0" indent="-457200" algn="just">
              <a:buNone/>
            </a:pPr>
            <a:r>
              <a:rPr lang="tr-TR" sz="1100" b="1" dirty="0"/>
              <a:t>Kılıç, F. D. (2013)</a:t>
            </a:r>
            <a:r>
              <a:rPr lang="tr-TR" sz="1100" b="1" i="1" dirty="0"/>
              <a:t>. İspanya’da çok kültürlü yurttaşlık</a:t>
            </a:r>
            <a:r>
              <a:rPr lang="tr-TR" sz="1100" b="1" dirty="0"/>
              <a:t> (Yayımlanmamış Yüksek Lisans Tezi). Ankara Üniversitesi. </a:t>
            </a:r>
          </a:p>
          <a:p>
            <a:pPr marL="0" indent="-457200" algn="just">
              <a:buNone/>
            </a:pPr>
            <a:r>
              <a:rPr lang="en-US" sz="1100" b="1" dirty="0"/>
              <a:t>Knudsen, T. (2016). Large award to a small library.</a:t>
            </a:r>
            <a:r>
              <a:rPr lang="tr-TR" sz="1100" b="1" dirty="0"/>
              <a:t> </a:t>
            </a:r>
            <a:r>
              <a:rPr lang="en-US" sz="1100" b="1" i="1" dirty="0"/>
              <a:t>Scandinavian Library Quarterly</a:t>
            </a:r>
            <a:r>
              <a:rPr lang="en-US" sz="1100" b="1" dirty="0"/>
              <a:t>,1-2, 35.</a:t>
            </a:r>
            <a:endParaRPr lang="tr-TR" sz="1200" b="1" dirty="0"/>
          </a:p>
        </p:txBody>
      </p:sp>
    </p:spTree>
    <p:extLst>
      <p:ext uri="{BB962C8B-B14F-4D97-AF65-F5344CB8AC3E}">
        <p14:creationId xmlns:p14="http://schemas.microsoft.com/office/powerpoint/2010/main" val="2096487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EA712-D071-7886-103F-6FCF60D76945}"/>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602FD9ED-503C-8744-6542-7CD6D0B9617C}"/>
              </a:ext>
            </a:extLst>
          </p:cNvPr>
          <p:cNvSpPr>
            <a:spLocks noGrp="1"/>
          </p:cNvSpPr>
          <p:nvPr>
            <p:ph type="title"/>
          </p:nvPr>
        </p:nvSpPr>
        <p:spPr>
          <a:xfrm>
            <a:off x="746160" y="63910"/>
            <a:ext cx="9462953" cy="437535"/>
          </a:xfrm>
        </p:spPr>
        <p:txBody>
          <a:bodyPr>
            <a:normAutofit fontScale="90000"/>
          </a:bodyPr>
          <a:lstStyle/>
          <a:p>
            <a:pPr algn="ctr"/>
            <a:r>
              <a:rPr lang="tr-TR" sz="2800" b="1" dirty="0"/>
              <a:t>KAYNAKÇA</a:t>
            </a:r>
            <a:endParaRPr lang="en-US" sz="2800" b="1" dirty="0"/>
          </a:p>
        </p:txBody>
      </p:sp>
      <p:sp>
        <p:nvSpPr>
          <p:cNvPr id="3" name="İçerik Yer Tutucusu 2">
            <a:extLst>
              <a:ext uri="{FF2B5EF4-FFF2-40B4-BE49-F238E27FC236}">
                <a16:creationId xmlns:a16="http://schemas.microsoft.com/office/drawing/2014/main" id="{B6E6A4B2-08FD-4B85-76AF-7CE37412A251}"/>
              </a:ext>
            </a:extLst>
          </p:cNvPr>
          <p:cNvSpPr>
            <a:spLocks noGrp="1"/>
          </p:cNvSpPr>
          <p:nvPr>
            <p:ph idx="1"/>
          </p:nvPr>
        </p:nvSpPr>
        <p:spPr>
          <a:xfrm>
            <a:off x="491614" y="609601"/>
            <a:ext cx="10530347" cy="5552872"/>
          </a:xfrm>
        </p:spPr>
        <p:txBody>
          <a:bodyPr>
            <a:noAutofit/>
          </a:bodyPr>
          <a:lstStyle/>
          <a:p>
            <a:pPr marL="0" indent="-457200" algn="just">
              <a:buNone/>
            </a:pPr>
            <a:r>
              <a:rPr lang="en-US" sz="1100" b="1" dirty="0"/>
              <a:t>López, F. G., Sebastián, M. C </a:t>
            </a:r>
            <a:r>
              <a:rPr lang="tr-TR" sz="1100" b="1" dirty="0"/>
              <a:t>ve</a:t>
            </a:r>
            <a:r>
              <a:rPr lang="en-US" sz="1100" b="1" dirty="0"/>
              <a:t> García, A. M. M. (2012). Comparative analysis of the development of multicultural library services in the Spanish public library network (2007-2010).</a:t>
            </a:r>
            <a:r>
              <a:rPr lang="tr-TR" sz="1100" b="1" dirty="0"/>
              <a:t> </a:t>
            </a:r>
            <a:r>
              <a:rPr lang="en-US" sz="1100" b="1" i="1" dirty="0"/>
              <a:t>IR Information Research</a:t>
            </a:r>
            <a:r>
              <a:rPr lang="en-US" sz="1100" b="1" dirty="0"/>
              <a:t>, 17(4). </a:t>
            </a:r>
            <a:r>
              <a:rPr lang="en-US" sz="1100" b="1" dirty="0">
                <a:hlinkClick r:id="rId2"/>
              </a:rPr>
              <a:t>http://www.informationr.net/ir/17-4/paper554.html#.VjZdkLcvfIU</a:t>
            </a:r>
            <a:endParaRPr lang="tr-TR" sz="1100" b="1" dirty="0"/>
          </a:p>
          <a:p>
            <a:pPr marL="0" indent="-457200" algn="just">
              <a:buNone/>
            </a:pPr>
            <a:r>
              <a:rPr lang="tr-TR" sz="1100" b="1" dirty="0" err="1"/>
              <a:t>Ministerio</a:t>
            </a:r>
            <a:r>
              <a:rPr lang="tr-TR" sz="1100" b="1" dirty="0"/>
              <a:t> de </a:t>
            </a:r>
            <a:r>
              <a:rPr lang="tr-TR" sz="1100" b="1" dirty="0" err="1"/>
              <a:t>Cultura</a:t>
            </a:r>
            <a:r>
              <a:rPr lang="tr-TR" sz="1100" b="1" dirty="0"/>
              <a:t> (t. </a:t>
            </a:r>
            <a:r>
              <a:rPr lang="tr-TR" sz="1100" b="1" dirty="0" err="1"/>
              <a:t>y.a</a:t>
            </a:r>
            <a:r>
              <a:rPr lang="tr-TR" sz="1100" b="1" dirty="0"/>
              <a:t>.). </a:t>
            </a:r>
            <a:r>
              <a:rPr lang="tr-TR" sz="1100" b="1" i="1" dirty="0" err="1"/>
              <a:t>Bibliotecas</a:t>
            </a:r>
            <a:r>
              <a:rPr lang="tr-TR" sz="1100" b="1" i="1" dirty="0"/>
              <a:t> </a:t>
            </a:r>
            <a:r>
              <a:rPr lang="tr-TR" sz="1100" b="1" i="1" dirty="0" err="1"/>
              <a:t>públicas</a:t>
            </a:r>
            <a:r>
              <a:rPr lang="tr-TR" sz="1100" b="1" i="1" dirty="0"/>
              <a:t> </a:t>
            </a:r>
            <a:r>
              <a:rPr lang="tr-TR" sz="1100" b="1" i="1" dirty="0" err="1"/>
              <a:t>españolas</a:t>
            </a:r>
            <a:r>
              <a:rPr lang="tr-TR" sz="1100" b="1" dirty="0"/>
              <a:t>. </a:t>
            </a:r>
            <a:r>
              <a:rPr lang="tr-TR" sz="1100" b="1" dirty="0">
                <a:hlinkClick r:id="rId3"/>
              </a:rPr>
              <a:t>https://www.cultura.gob.es/cultura/areas/bibliotecas/mc/ebp/portada.html</a:t>
            </a:r>
            <a:endParaRPr lang="tr-TR" sz="1100" b="1" dirty="0"/>
          </a:p>
          <a:p>
            <a:pPr marL="0" indent="-457200" algn="just">
              <a:buNone/>
            </a:pPr>
            <a:r>
              <a:rPr lang="tr-TR" sz="1100" b="1" dirty="0" err="1"/>
              <a:t>Ministerio</a:t>
            </a:r>
            <a:r>
              <a:rPr lang="tr-TR" sz="1100" b="1" dirty="0"/>
              <a:t> de </a:t>
            </a:r>
            <a:r>
              <a:rPr lang="tr-TR" sz="1100" b="1" dirty="0" err="1"/>
              <a:t>Cultura</a:t>
            </a:r>
            <a:r>
              <a:rPr lang="tr-TR" sz="1100" b="1" dirty="0"/>
              <a:t> (t. </a:t>
            </a:r>
            <a:r>
              <a:rPr lang="tr-TR" sz="1100" b="1" dirty="0" err="1"/>
              <a:t>y.b</a:t>
            </a:r>
            <a:r>
              <a:rPr lang="tr-TR" sz="1100" b="1" dirty="0"/>
              <a:t>.). </a:t>
            </a:r>
            <a:r>
              <a:rPr lang="tr-TR" sz="1100" b="1" i="1" dirty="0" err="1"/>
              <a:t>Digital</a:t>
            </a:r>
            <a:r>
              <a:rPr lang="tr-TR" sz="1100" b="1" i="1" dirty="0"/>
              <a:t> </a:t>
            </a:r>
            <a:r>
              <a:rPr lang="tr-TR" sz="1100" b="1" i="1" dirty="0" err="1"/>
              <a:t>libraries</a:t>
            </a:r>
            <a:r>
              <a:rPr lang="tr-TR" sz="1100" b="1" i="1" dirty="0"/>
              <a:t>. </a:t>
            </a:r>
            <a:r>
              <a:rPr lang="tr-TR" sz="1100" b="1" dirty="0">
                <a:hlinkClick r:id="rId4"/>
              </a:rPr>
              <a:t>https://www.cultura.gob.es/en/cultura/bibliotecas/bibliotecas-digitales.html</a:t>
            </a:r>
            <a:endParaRPr lang="tr-TR" sz="1100" b="1" dirty="0"/>
          </a:p>
          <a:p>
            <a:pPr marL="0" indent="-457200" algn="just">
              <a:buNone/>
            </a:pPr>
            <a:r>
              <a:rPr lang="tr-TR" sz="1100" b="1" dirty="0"/>
              <a:t>Önal, R. (2016). Avrupa’da </a:t>
            </a:r>
            <a:r>
              <a:rPr lang="tr-TR" sz="1100" b="1" dirty="0" err="1"/>
              <a:t>müslümanların</a:t>
            </a:r>
            <a:r>
              <a:rPr lang="tr-TR" sz="1100" b="1" dirty="0"/>
              <a:t> birlikte yaşama serüveni: Norveç örneği -Çok kültürlü yaşam, </a:t>
            </a:r>
            <a:r>
              <a:rPr lang="tr-TR" sz="1100" b="1" dirty="0" err="1"/>
              <a:t>sosyo</a:t>
            </a:r>
            <a:r>
              <a:rPr lang="tr-TR" sz="1100" b="1" dirty="0"/>
              <a:t>-kültürel organizasyonlar ve dinler arası diyalog perspektifinden bir analiz. </a:t>
            </a:r>
            <a:r>
              <a:rPr lang="tr-TR" sz="1100" b="1" i="1" dirty="0"/>
              <a:t>Akademik İncelemeler Dergisi</a:t>
            </a:r>
            <a:r>
              <a:rPr lang="tr-TR" sz="1100" b="1" dirty="0"/>
              <a:t>, 11 (1), 167-185.</a:t>
            </a:r>
          </a:p>
          <a:p>
            <a:pPr marL="0" indent="-457200" algn="just">
              <a:buNone/>
            </a:pPr>
            <a:r>
              <a:rPr lang="es-ES" sz="1100" b="1" dirty="0"/>
              <a:t> Romera-Iruela, M. J. (2008). Orientaciones para una innovación en las bibliotecas públicas de la provincia de Segovia basada en las necesidades de información de los inmigrantes. </a:t>
            </a:r>
            <a:r>
              <a:rPr lang="es-ES" sz="1100" b="1" i="1" dirty="0"/>
              <a:t>El profesional de la </a:t>
            </a:r>
            <a:r>
              <a:rPr lang="tr-TR" sz="1100" b="1" i="1" dirty="0"/>
              <a:t>I</a:t>
            </a:r>
            <a:r>
              <a:rPr lang="es-ES" sz="1100" b="1" i="1" dirty="0"/>
              <a:t>nformación, </a:t>
            </a:r>
            <a:r>
              <a:rPr lang="es-ES" sz="1100" b="1" dirty="0"/>
              <a:t>17 (2), 155-164.</a:t>
            </a:r>
            <a:r>
              <a:rPr lang="tr-TR" sz="1100" b="1" dirty="0"/>
              <a:t> </a:t>
            </a:r>
            <a:r>
              <a:rPr lang="pt-BR" sz="1100" b="1" dirty="0"/>
              <a:t>DOI: </a:t>
            </a:r>
            <a:r>
              <a:rPr lang="pt-BR" sz="1100" b="1" dirty="0">
                <a:hlinkClick r:id="rId5"/>
              </a:rPr>
              <a:t>https://doi.org/10.3145/epi.2008.mar.04</a:t>
            </a:r>
            <a:endParaRPr lang="tr-TR" sz="1100" b="1" dirty="0"/>
          </a:p>
          <a:p>
            <a:pPr marL="0" indent="-457200" algn="just">
              <a:buNone/>
            </a:pPr>
            <a:r>
              <a:rPr lang="en-US" sz="1100" b="1" dirty="0"/>
              <a:t>Skare, R</a:t>
            </a:r>
            <a:r>
              <a:rPr lang="tr-TR" sz="1100" b="1" dirty="0"/>
              <a:t>.</a:t>
            </a:r>
            <a:r>
              <a:rPr lang="en-US" sz="1100" b="1" dirty="0"/>
              <a:t> (2024)</a:t>
            </a:r>
            <a:r>
              <a:rPr lang="tr-TR" sz="1100" b="1" dirty="0"/>
              <a:t>. </a:t>
            </a:r>
            <a:r>
              <a:rPr lang="en-US" sz="1100" b="1" dirty="0"/>
              <a:t>The Norwegian public library of the future</a:t>
            </a:r>
            <a:r>
              <a:rPr lang="tr-TR" sz="1100" b="1" dirty="0"/>
              <a:t>: </a:t>
            </a:r>
            <a:r>
              <a:rPr lang="en-US" sz="1100" b="1" dirty="0"/>
              <a:t>What are the challenges to</a:t>
            </a:r>
            <a:r>
              <a:rPr lang="tr-TR" sz="1100" b="1" dirty="0"/>
              <a:t> </a:t>
            </a:r>
            <a:r>
              <a:rPr lang="en-US" sz="1100" b="1" dirty="0"/>
              <a:t>meet?, </a:t>
            </a:r>
            <a:r>
              <a:rPr lang="en-US" sz="1100" b="1" i="1" dirty="0"/>
              <a:t>Proceedings from the Document Academy</a:t>
            </a:r>
            <a:r>
              <a:rPr lang="tr-TR" sz="1100" b="1" i="1" dirty="0"/>
              <a:t>,</a:t>
            </a:r>
            <a:r>
              <a:rPr lang="tr-TR" sz="1100" b="1" dirty="0"/>
              <a:t> 11(2). </a:t>
            </a:r>
            <a:r>
              <a:rPr lang="en-US" sz="1100" b="1" dirty="0"/>
              <a:t>Article 9.</a:t>
            </a:r>
            <a:r>
              <a:rPr lang="tr-TR" sz="1100" b="1" dirty="0"/>
              <a:t> </a:t>
            </a:r>
            <a:r>
              <a:rPr lang="en-US" sz="1100" b="1" dirty="0"/>
              <a:t>DOI: </a:t>
            </a:r>
            <a:r>
              <a:rPr lang="en-US" sz="1100" b="1" dirty="0">
                <a:hlinkClick r:id="rId6"/>
              </a:rPr>
              <a:t>https://doi.org/10.35492/docam/11/2/9</a:t>
            </a:r>
            <a:r>
              <a:rPr lang="tr-TR" sz="1100" b="1" dirty="0"/>
              <a:t> </a:t>
            </a:r>
            <a:endParaRPr lang="en-US" sz="1100" b="1" dirty="0"/>
          </a:p>
          <a:p>
            <a:pPr marL="0" indent="-457200" algn="just">
              <a:buNone/>
            </a:pPr>
            <a:r>
              <a:rPr lang="en-US" sz="1100" b="1" dirty="0"/>
              <a:t>Skarstein, V. M. (2013). Freedom of expression - what is the role of libraries? </a:t>
            </a:r>
            <a:r>
              <a:rPr lang="en-US" sz="1100" b="1" i="1" dirty="0"/>
              <a:t>In </a:t>
            </a:r>
            <a:r>
              <a:rPr lang="tr-TR" sz="1100" b="1" i="1" dirty="0"/>
              <a:t>D. </a:t>
            </a:r>
            <a:r>
              <a:rPr lang="tr-TR" sz="1100" b="1" i="1" dirty="0" err="1"/>
              <a:t>Gustafssov</a:t>
            </a:r>
            <a:r>
              <a:rPr lang="tr-TR" sz="1100" b="1" i="1" dirty="0"/>
              <a:t> ve K. </a:t>
            </a:r>
            <a:r>
              <a:rPr lang="tr-TR" sz="1100" b="1" i="1" dirty="0" err="1"/>
              <a:t>Linnovaara</a:t>
            </a:r>
            <a:r>
              <a:rPr lang="tr-TR" sz="1100" b="1" i="1" dirty="0"/>
              <a:t> (Ed). </a:t>
            </a:r>
            <a:r>
              <a:rPr lang="en-US" sz="1100" b="1" i="1" dirty="0"/>
              <a:t>Essays on Libraries, Cultural Heritage and Freedom of</a:t>
            </a:r>
            <a:r>
              <a:rPr lang="tr-TR" sz="1100" b="1" i="1" dirty="0"/>
              <a:t> </a:t>
            </a:r>
            <a:r>
              <a:rPr lang="en-US" sz="1100" b="1" i="1" dirty="0"/>
              <a:t>Information</a:t>
            </a:r>
            <a:r>
              <a:rPr lang="en-US" sz="1100" b="1" dirty="0"/>
              <a:t>. (</a:t>
            </a:r>
            <a:r>
              <a:rPr lang="tr-TR" sz="1100" b="1" dirty="0" err="1"/>
              <a:t>pp</a:t>
            </a:r>
            <a:r>
              <a:rPr lang="tr-TR" sz="1100" b="1" dirty="0"/>
              <a:t>. </a:t>
            </a:r>
            <a:r>
              <a:rPr lang="en-US" sz="1100" b="1" dirty="0"/>
              <a:t>195-204). The National Library of Finland. </a:t>
            </a:r>
          </a:p>
          <a:p>
            <a:pPr marL="0" indent="-457200" algn="just">
              <a:buNone/>
            </a:pPr>
            <a:r>
              <a:rPr lang="tr-TR" sz="1100" b="1" dirty="0"/>
              <a:t>TEI </a:t>
            </a:r>
            <a:r>
              <a:rPr lang="tr-TR" sz="1100" b="1" dirty="0" err="1"/>
              <a:t>Consortium</a:t>
            </a:r>
            <a:r>
              <a:rPr lang="tr-TR" sz="1100" b="1" dirty="0"/>
              <a:t> (2025). </a:t>
            </a:r>
            <a:r>
              <a:rPr lang="tr-TR" sz="1100" b="1" i="1" dirty="0"/>
              <a:t>Miguel de Cervantes </a:t>
            </a:r>
            <a:r>
              <a:rPr lang="tr-TR" sz="1100" b="1" i="1" dirty="0" err="1"/>
              <a:t>Digital</a:t>
            </a:r>
            <a:r>
              <a:rPr lang="tr-TR" sz="1100" b="1" i="1" dirty="0"/>
              <a:t> Library</a:t>
            </a:r>
            <a:r>
              <a:rPr lang="tr-TR" sz="1100" b="1" dirty="0"/>
              <a:t>. </a:t>
            </a:r>
            <a:r>
              <a:rPr lang="tr-TR" sz="1100" b="1" dirty="0">
                <a:hlinkClick r:id="rId7"/>
              </a:rPr>
              <a:t>https://tei-c.org/activities/projects/miguel-de-cervantes-digital-library/</a:t>
            </a:r>
            <a:endParaRPr lang="tr-TR" sz="1100" b="1" dirty="0"/>
          </a:p>
          <a:p>
            <a:pPr marL="0" indent="-457200" algn="just">
              <a:buNone/>
            </a:pPr>
            <a:r>
              <a:rPr lang="en-US" sz="1100" b="1" dirty="0"/>
              <a:t>Torres, P. R. (2002). Political uses of history in Spain. In J. Revel and G. Levi</a:t>
            </a:r>
            <a:r>
              <a:rPr lang="tr-TR" sz="1100" b="1" dirty="0"/>
              <a:t> (</a:t>
            </a:r>
            <a:r>
              <a:rPr lang="tr-TR" sz="1100" b="1" dirty="0" err="1"/>
              <a:t>Eds</a:t>
            </a:r>
            <a:r>
              <a:rPr lang="tr-TR" sz="1100" b="1" dirty="0"/>
              <a:t>.). </a:t>
            </a:r>
            <a:r>
              <a:rPr lang="en-US" sz="1100" b="1" i="1" dirty="0"/>
              <a:t>Political uses of the past: The recent mediterranean experience</a:t>
            </a:r>
            <a:r>
              <a:rPr lang="tr-TR" sz="1100" b="1" dirty="0"/>
              <a:t> </a:t>
            </a:r>
            <a:r>
              <a:rPr lang="en-US" sz="1100" b="1" dirty="0"/>
              <a:t>(p</a:t>
            </a:r>
            <a:r>
              <a:rPr lang="tr-TR" sz="1100" b="1" dirty="0"/>
              <a:t>p</a:t>
            </a:r>
            <a:r>
              <a:rPr lang="en-US" sz="1100" b="1" dirty="0"/>
              <a:t>. 95-116).</a:t>
            </a:r>
            <a:r>
              <a:rPr lang="tr-TR" sz="1100" b="1" dirty="0"/>
              <a:t> </a:t>
            </a:r>
            <a:r>
              <a:rPr lang="en-US" sz="1100" b="1" dirty="0"/>
              <a:t>Frank Cass, </a:t>
            </a:r>
            <a:endParaRPr lang="tr-TR" sz="1100" b="1" dirty="0"/>
          </a:p>
          <a:p>
            <a:pPr marL="0" indent="-457200" algn="just">
              <a:buNone/>
            </a:pPr>
            <a:r>
              <a:rPr lang="tr-TR" sz="1100" b="1" dirty="0"/>
              <a:t>Tuncer, A. (2010). İspanya’da bölgesel yönetimler ve AB bölge politikalarının İspanyol bölgesel yönetimlerinin şekillenmesindeki rolü. </a:t>
            </a:r>
            <a:r>
              <a:rPr lang="tr-TR" sz="1100" b="1" i="1" dirty="0"/>
              <a:t>Akademik İncelemeler Dergisi</a:t>
            </a:r>
            <a:r>
              <a:rPr lang="tr-TR" sz="1100" b="1" dirty="0"/>
              <a:t>, 5 (2), 227-246.</a:t>
            </a:r>
          </a:p>
          <a:p>
            <a:pPr marL="0" indent="-457200" algn="just">
              <a:buNone/>
            </a:pPr>
            <a:r>
              <a:rPr lang="en-US" sz="1100" b="1" dirty="0"/>
              <a:t>Wedgeworth, R. (Ed). (1993). </a:t>
            </a:r>
            <a:r>
              <a:rPr lang="en-US" sz="1100" b="1" i="1" dirty="0"/>
              <a:t>World Encyclopedia of Library and Information Services</a:t>
            </a:r>
            <a:r>
              <a:rPr lang="en-US" sz="1100" b="1" dirty="0"/>
              <a:t>. 3.ed. American Library Association.</a:t>
            </a:r>
            <a:endParaRPr lang="tr-TR" sz="1100" b="1" dirty="0"/>
          </a:p>
          <a:p>
            <a:pPr marL="0" indent="-457200" algn="just">
              <a:buNone/>
            </a:pPr>
            <a:r>
              <a:rPr lang="en-US" sz="1100" b="1" dirty="0"/>
              <a:t>Wiegand, W. A. </a:t>
            </a:r>
            <a:r>
              <a:rPr lang="en-US" sz="1100" b="1" dirty="0" err="1"/>
              <a:t>ve</a:t>
            </a:r>
            <a:r>
              <a:rPr lang="en-US" sz="1100" b="1" dirty="0"/>
              <a:t> Davis, D. G. (2013). </a:t>
            </a:r>
            <a:r>
              <a:rPr lang="en-US" sz="1100" b="1" i="1" dirty="0"/>
              <a:t>Encyclopedia of library history</a:t>
            </a:r>
            <a:r>
              <a:rPr lang="en-US" sz="1100" b="1" dirty="0"/>
              <a:t>. Routledge.</a:t>
            </a:r>
            <a:endParaRPr lang="tr-TR" sz="1200" b="1" dirty="0"/>
          </a:p>
        </p:txBody>
      </p:sp>
    </p:spTree>
    <p:extLst>
      <p:ext uri="{BB962C8B-B14F-4D97-AF65-F5344CB8AC3E}">
        <p14:creationId xmlns:p14="http://schemas.microsoft.com/office/powerpoint/2010/main" val="3206499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58064" y="157303"/>
            <a:ext cx="5454170" cy="634181"/>
          </a:xfrm>
        </p:spPr>
        <p:txBody>
          <a:bodyPr>
            <a:normAutofit fontScale="90000"/>
          </a:bodyPr>
          <a:lstStyle/>
          <a:p>
            <a:pPr algn="ctr"/>
            <a:r>
              <a:rPr lang="tr-TR" b="1" noProof="0" dirty="0"/>
              <a:t>GİRİŞ</a:t>
            </a:r>
          </a:p>
        </p:txBody>
      </p:sp>
      <p:sp>
        <p:nvSpPr>
          <p:cNvPr id="3" name="İçerik Yer Tutucusu 2"/>
          <p:cNvSpPr>
            <a:spLocks noGrp="1"/>
          </p:cNvSpPr>
          <p:nvPr>
            <p:ph idx="1"/>
          </p:nvPr>
        </p:nvSpPr>
        <p:spPr>
          <a:xfrm>
            <a:off x="600729" y="791484"/>
            <a:ext cx="9438005" cy="5166708"/>
          </a:xfrm>
        </p:spPr>
        <p:txBody>
          <a:bodyPr>
            <a:noAutofit/>
          </a:bodyPr>
          <a:lstStyle/>
          <a:p>
            <a:pPr marL="0" indent="0" algn="just">
              <a:buNone/>
            </a:pPr>
            <a:r>
              <a:rPr lang="tr-TR" sz="1700" b="1" noProof="0" dirty="0"/>
              <a:t>Bu derste, </a:t>
            </a:r>
            <a:r>
              <a:rPr lang="tr-TR" sz="1700" b="1" dirty="0"/>
              <a:t>Norveç ve İspanya örnekleri üzerinden, farklı coğrafyalarda ve kültürel bağlamlarda kütüphane hizmetlerinin nasıl evrildiği ve çeşitli nüfuslara hizmet vermek adına geliştirilen politikalar ile uygulamaların neler olduğu analiz edilmektedir. Söz konusu ülkelerin halk </a:t>
            </a:r>
            <a:r>
              <a:rPr lang="tr-TR" sz="1700" b="1" noProof="0" dirty="0"/>
              <a:t>kütüphanelerinin tarihsel gelişimi, güncel durumları ve karşılaştıkları toplumsal, kültürel ve teknolojik sorunlar da derinlemesine incelenmektir. </a:t>
            </a:r>
          </a:p>
          <a:p>
            <a:pPr marL="0" indent="0" algn="just">
              <a:buNone/>
            </a:pPr>
            <a:r>
              <a:rPr lang="tr-TR" sz="1700" b="1" noProof="0" dirty="0"/>
              <a:t>Bu karşılaştırmalı çalışma, kütüphanelerin toplumsal uyum ve kapsayıcılık sağlamadaki rollerini, karşılaştıkları zorlukları ve bunlara yönelik sürdürülebilir çözümleri ortaya koymayı hedeflemektedir. </a:t>
            </a:r>
          </a:p>
          <a:p>
            <a:pPr marL="0" indent="0" algn="just">
              <a:buNone/>
            </a:pPr>
            <a:r>
              <a:rPr lang="tr-TR" sz="1700" b="1" noProof="0" dirty="0"/>
              <a:t>Ayrıca, dijital teknolojilerin ve çok kültürlü yapının kütüphane hizmetlerine entegrasyonu konularında güncel gelişmeler ve stratejilere ilişkin bilgiler verilmektedir.</a:t>
            </a:r>
          </a:p>
          <a:p>
            <a:pPr marL="0" indent="0" algn="just">
              <a:buNone/>
            </a:pPr>
            <a:r>
              <a:rPr lang="tr-TR" sz="1700" b="1" noProof="0" dirty="0"/>
              <a:t>Bu bağlamda, dersin temel amacı, akademik literatür ve güncel uygulamalar ışığında, halk </a:t>
            </a:r>
            <a:r>
              <a:rPr lang="tr-TR" sz="1700" b="1" dirty="0"/>
              <a:t>kütüphanelerinin toplumsal işlevlerini ve bu işlevlerin sürdürülebilirliğini, özellikle </a:t>
            </a:r>
            <a:r>
              <a:rPr lang="tr-TR" sz="1700" b="1" noProof="0" dirty="0"/>
              <a:t>çeşitli grupların farklı gereksinimlerini dengeli biçimde karşılayacak politika ve uygulama önerilerini ortaya koymaktır. </a:t>
            </a:r>
          </a:p>
          <a:p>
            <a:pPr marL="0" indent="0" algn="just">
              <a:buNone/>
            </a:pPr>
            <a:r>
              <a:rPr lang="tr-TR" sz="1700" b="1" noProof="0" dirty="0"/>
              <a:t>Böylece, kütüphane hizmetlerinin toplumsal entegrasyon, bilgi erişimi ve kültürel çeşitlilik yönetimi açısından öneminin anlaşılması ve bu alanda yapılacak çalışmaların yol haritasının çizilmesi amaçlanmaktadır.</a:t>
            </a:r>
          </a:p>
        </p:txBody>
      </p:sp>
    </p:spTree>
    <p:extLst>
      <p:ext uri="{BB962C8B-B14F-4D97-AF65-F5344CB8AC3E}">
        <p14:creationId xmlns:p14="http://schemas.microsoft.com/office/powerpoint/2010/main" val="2988615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4C1B9-0978-6C92-AEE2-BBA2C0FC1EAC}"/>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81BA34D2-18B7-14EA-4A8C-0BDDE316213A}"/>
              </a:ext>
            </a:extLst>
          </p:cNvPr>
          <p:cNvSpPr>
            <a:spLocks noGrp="1"/>
          </p:cNvSpPr>
          <p:nvPr>
            <p:ph type="title"/>
          </p:nvPr>
        </p:nvSpPr>
        <p:spPr>
          <a:xfrm>
            <a:off x="2458064" y="157303"/>
            <a:ext cx="5454170" cy="452297"/>
          </a:xfrm>
        </p:spPr>
        <p:txBody>
          <a:bodyPr>
            <a:normAutofit fontScale="90000"/>
          </a:bodyPr>
          <a:lstStyle/>
          <a:p>
            <a:pPr algn="ctr"/>
            <a:r>
              <a:rPr lang="tr-TR" sz="2400" b="1" noProof="0" dirty="0"/>
              <a:t>NORVEÇ: GENEL BİLGİLER</a:t>
            </a:r>
          </a:p>
        </p:txBody>
      </p:sp>
      <p:sp>
        <p:nvSpPr>
          <p:cNvPr id="3" name="İçerik Yer Tutucusu 2">
            <a:extLst>
              <a:ext uri="{FF2B5EF4-FFF2-40B4-BE49-F238E27FC236}">
                <a16:creationId xmlns:a16="http://schemas.microsoft.com/office/drawing/2014/main" id="{6893298D-18D9-CD55-1AAE-5918BF7D2A75}"/>
              </a:ext>
            </a:extLst>
          </p:cNvPr>
          <p:cNvSpPr>
            <a:spLocks noGrp="1"/>
          </p:cNvSpPr>
          <p:nvPr>
            <p:ph idx="1"/>
          </p:nvPr>
        </p:nvSpPr>
        <p:spPr>
          <a:xfrm>
            <a:off x="600729" y="791483"/>
            <a:ext cx="9438005" cy="5683059"/>
          </a:xfrm>
        </p:spPr>
        <p:txBody>
          <a:bodyPr>
            <a:noAutofit/>
          </a:bodyPr>
          <a:lstStyle/>
          <a:p>
            <a:pPr algn="just"/>
            <a:r>
              <a:rPr lang="tr-TR" sz="1400" b="1" dirty="0"/>
              <a:t>Norveç, İskandinavya Yarımadası’nın kuzey ve batısında, Batı Avrupa’nın kuzeyinde yer alan bir kıyı ülkesidir. Başkenti Oslo olan ülkenin resmi dili Norveççe olup, Bokmål ve Nynorsk olmak üzere iki biçimi kullanılmaktadır (Önal, 2016, s. 170). </a:t>
            </a:r>
          </a:p>
          <a:p>
            <a:pPr algn="just"/>
            <a:r>
              <a:rPr lang="tr-TR" sz="1400" b="1" noProof="0" dirty="0"/>
              <a:t>Norveç'in demografisi, özellikle kuzey ve iç bölgelerde yüksek homojenliğe sahip ağırlıklı olarak İskandinav bir nüfusla karakterize edilir; ancak son on yıllarda Güney Avrupa, Afrika ve Orta Doğu'dan gelen göçler artmıştır.</a:t>
            </a:r>
          </a:p>
          <a:p>
            <a:pPr algn="just"/>
            <a:r>
              <a:rPr lang="tr-TR" sz="1400" b="1" noProof="0" dirty="0"/>
              <a:t>Ülkenin nüfusu yaklaşık 5,6 milyondur (2025 tahmini) ve sakinlerin çoğu güney kıyılarında ve Oslo gibi kıyı kentlerinde yaşamaktadır. </a:t>
            </a:r>
          </a:p>
          <a:p>
            <a:pPr algn="just"/>
            <a:r>
              <a:rPr lang="tr-TR" sz="1400" b="1" noProof="0" dirty="0"/>
              <a:t>Çoğunlukla Kuzey Kutbu'nun kuzeyinde yaşayan yerli Sami halkı, küçük ama kültürel açıdan önemli bir azınlığı oluşturmaktadır ve birçoğu hala geleneksel ren geyiği çobanlığı yapmaktadır. </a:t>
            </a:r>
          </a:p>
          <a:p>
            <a:pPr algn="just"/>
            <a:r>
              <a:rPr lang="tr-TR" sz="1400" b="1" noProof="0" dirty="0"/>
              <a:t>Tarihsel olarak, Norveç önceleri etnik olarak homojendir ancak 20. yüzyılın sonları ve 21. yüzyılın başları, çoğunlukla Güneydoğu Avrupa, Güney Asya, Afrika ve Orta Doğu'dan gelen göç nedeniyle büyüyen çok kültürlü bir nüfusa yol açmıştır ve bu da artan çeşitliliği yönetmek için toplumsal ve politik uyarlamaları gerektirmiştir (</a:t>
            </a:r>
            <a:r>
              <a:rPr lang="de-DE" sz="1400" b="1" noProof="0" dirty="0" err="1"/>
              <a:t>Enander</a:t>
            </a:r>
            <a:r>
              <a:rPr lang="de-DE" sz="1400" b="1" noProof="0" dirty="0"/>
              <a:t> </a:t>
            </a:r>
            <a:r>
              <a:rPr lang="de-DE" sz="1400" b="1" noProof="0" dirty="0" err="1"/>
              <a:t>ve</a:t>
            </a:r>
            <a:r>
              <a:rPr lang="de-DE" sz="1400" b="1" noProof="0" dirty="0"/>
              <a:t> Christensen, 2025</a:t>
            </a:r>
            <a:r>
              <a:rPr lang="tr-TR" sz="1400" b="1" noProof="0" dirty="0"/>
              <a:t>).</a:t>
            </a:r>
          </a:p>
          <a:p>
            <a:pPr algn="just"/>
            <a:r>
              <a:rPr lang="tr-TR" sz="1400" b="1" noProof="0" dirty="0"/>
              <a:t>Norveç halkının ataları Vikinglerdir; Vikingler, MS 800-1100 yılları arasında Norveç ve diğer İskandinav ülkelerinde yaşamış yerli halkı ifade etmektedir.</a:t>
            </a:r>
          </a:p>
          <a:p>
            <a:pPr algn="just"/>
            <a:r>
              <a:rPr lang="tr-TR" sz="1400" b="1" noProof="0" dirty="0"/>
              <a:t>Norveç Krallığı, 872’de Kral </a:t>
            </a:r>
            <a:r>
              <a:rPr lang="tr-TR" sz="1400" b="1" noProof="0" dirty="0" err="1"/>
              <a:t>Harald</a:t>
            </a:r>
            <a:r>
              <a:rPr lang="tr-TR" sz="1400" b="1" noProof="0" dirty="0"/>
              <a:t> </a:t>
            </a:r>
            <a:r>
              <a:rPr lang="tr-TR" sz="1400" b="1" noProof="0" dirty="0" err="1"/>
              <a:t>Hårfagre</a:t>
            </a:r>
            <a:r>
              <a:rPr lang="tr-TR" sz="1400" b="1" noProof="0" dirty="0"/>
              <a:t> tarafından kurulmuş,1397’de Danimarka, Norveç ve İsveç’in </a:t>
            </a:r>
            <a:r>
              <a:rPr lang="tr-TR" sz="1400" b="1" noProof="0" dirty="0" err="1"/>
              <a:t>Kalmar</a:t>
            </a:r>
            <a:r>
              <a:rPr lang="tr-TR" sz="1400" b="1" noProof="0" dirty="0"/>
              <a:t> Birliği’ni oluşturmuştur. İsveç 1523’te birlikten ayrılmış, Danimarka ve Norveç ise 1814’e kadar birlik olarak kalmıştır. Norveç, 1814’te </a:t>
            </a:r>
            <a:r>
              <a:rPr lang="tr-TR" sz="1400" b="1" noProof="0" dirty="0" err="1"/>
              <a:t>Kiel</a:t>
            </a:r>
            <a:r>
              <a:rPr lang="tr-TR" sz="1400" b="1" noProof="0" dirty="0"/>
              <a:t> Antlaşmasıyla Danimarka’dan ayrılmış ve 1905’te tam bağımsızlığını kazanmıştır. Bu tarihten itibaren anayasal monarşi ile yönetilen demokratik ve temsili parlamenter bir ülke olmuştur (Önal, 2016, s. 170).</a:t>
            </a:r>
            <a:endParaRPr lang="tr-TR" sz="1500" b="1" noProof="0" dirty="0"/>
          </a:p>
        </p:txBody>
      </p:sp>
    </p:spTree>
    <p:extLst>
      <p:ext uri="{BB962C8B-B14F-4D97-AF65-F5344CB8AC3E}">
        <p14:creationId xmlns:p14="http://schemas.microsoft.com/office/powerpoint/2010/main" val="3880764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1C870-6C6F-9542-F331-29015CC28555}"/>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E8BC17E0-2FE9-BF3D-ABF2-72EBB483A407}"/>
              </a:ext>
            </a:extLst>
          </p:cNvPr>
          <p:cNvSpPr>
            <a:spLocks noGrp="1"/>
          </p:cNvSpPr>
          <p:nvPr>
            <p:ph type="title"/>
          </p:nvPr>
        </p:nvSpPr>
        <p:spPr>
          <a:xfrm>
            <a:off x="2458064" y="157303"/>
            <a:ext cx="5454170" cy="452297"/>
          </a:xfrm>
        </p:spPr>
        <p:txBody>
          <a:bodyPr>
            <a:normAutofit fontScale="90000"/>
          </a:bodyPr>
          <a:lstStyle/>
          <a:p>
            <a:pPr algn="ctr"/>
            <a:r>
              <a:rPr lang="tr-TR" sz="2400" b="1" noProof="0" dirty="0"/>
              <a:t>NORVEÇ: GENEL BİLGİLER</a:t>
            </a:r>
          </a:p>
        </p:txBody>
      </p:sp>
      <p:sp>
        <p:nvSpPr>
          <p:cNvPr id="3" name="İçerik Yer Tutucusu 2">
            <a:extLst>
              <a:ext uri="{FF2B5EF4-FFF2-40B4-BE49-F238E27FC236}">
                <a16:creationId xmlns:a16="http://schemas.microsoft.com/office/drawing/2014/main" id="{90298EF9-B776-D72B-0759-E8657817EDBF}"/>
              </a:ext>
            </a:extLst>
          </p:cNvPr>
          <p:cNvSpPr>
            <a:spLocks noGrp="1"/>
          </p:cNvSpPr>
          <p:nvPr>
            <p:ph idx="1"/>
          </p:nvPr>
        </p:nvSpPr>
        <p:spPr>
          <a:xfrm>
            <a:off x="600729" y="791483"/>
            <a:ext cx="9438005" cy="5456917"/>
          </a:xfrm>
        </p:spPr>
        <p:txBody>
          <a:bodyPr>
            <a:noAutofit/>
          </a:bodyPr>
          <a:lstStyle/>
          <a:p>
            <a:pPr algn="just"/>
            <a:r>
              <a:rPr lang="tr-TR" sz="1500" b="1" noProof="0" dirty="0"/>
              <a:t>Tarihsel süreçte, 1814’e kadar Danimarka’ya bağımlı olan Norveç’in kuzey ve kıyılarında yaşayan halk, dil ve kültür açısından Danimarka’dan farklıdır ve bu fark, özellikle kırsal alanlarda belirgindir (Archer, 2005, s. </a:t>
            </a:r>
            <a:r>
              <a:rPr lang="tr-TR" sz="1500" b="1" dirty="0"/>
              <a:t>22; </a:t>
            </a:r>
            <a:r>
              <a:rPr lang="tr-TR" sz="1500" b="1" dirty="0" err="1"/>
              <a:t>Wiegand</a:t>
            </a:r>
            <a:r>
              <a:rPr lang="tr-TR" sz="1500" b="1" dirty="0"/>
              <a:t> ve Davis, 2013, s. 473). </a:t>
            </a:r>
            <a:endParaRPr lang="tr-TR" sz="1500" b="1" noProof="0" dirty="0"/>
          </a:p>
          <a:p>
            <a:pPr algn="just"/>
            <a:r>
              <a:rPr lang="tr-TR" sz="1500" b="1" noProof="0" dirty="0"/>
              <a:t>Amerika’nın bağımsızlığını kazandığı dönemde, nüfusu yaklaşık 750.000 idi ve bu nüfusun dörtte biri İngiliz kolonilerinden oluşuyordu. </a:t>
            </a:r>
          </a:p>
          <a:p>
            <a:pPr algn="just"/>
            <a:r>
              <a:rPr lang="tr-TR" sz="1500" b="1" noProof="0" dirty="0"/>
              <a:t>1820’lerde nüfus 1 milyona ulaşmış, 1975’te 4 milyonu aşmış ve 19. yüzyılda bebek ve çocuk ölümleri nedeniyle nüfus azalmış olsa da göçmen nüfusunun artmasıyla 20. yüzyılda yükselişe geçmiştir. </a:t>
            </a:r>
          </a:p>
          <a:p>
            <a:pPr algn="just"/>
            <a:r>
              <a:rPr lang="tr-TR" sz="1500" b="1" noProof="0" dirty="0"/>
              <a:t>1825-1930 yılları arasında yaklaşık 1 milyon Norveçli ülkeden ayrılmış ve özellikle 1820-1981 arasında 850.000 kişi ABD’ye göç etmiştir.</a:t>
            </a:r>
          </a:p>
          <a:p>
            <a:pPr algn="just"/>
            <a:r>
              <a:rPr lang="tr-TR" sz="1500" b="1" noProof="0" dirty="0"/>
              <a:t>1960’lardan itibaren göç edenlerin sayısı, ülkeye gelenleri aşmış ve bu göçler Güney Avrupa ile Asya ülkelerinden gelenlerle (Pakistan gibi) yoğunlaşmıştır. </a:t>
            </a:r>
          </a:p>
          <a:p>
            <a:pPr algn="just"/>
            <a:r>
              <a:rPr lang="tr-TR" sz="1500" b="1" noProof="0" dirty="0"/>
              <a:t>Başlangıçta göçmenler iş arayanlar iken zamanla iltica edenler ve barınma talebinde bulunanlar da katılmıştır (</a:t>
            </a:r>
            <a:r>
              <a:rPr lang="tr-TR" sz="1500" b="1" noProof="0" dirty="0" err="1"/>
              <a:t>Heidar</a:t>
            </a:r>
            <a:r>
              <a:rPr lang="tr-TR" sz="1500" b="1" noProof="0" dirty="0"/>
              <a:t>, 2001, s. 11). 1970’lerde göçmen nüfusu 60.000 iken, 2006’da 400.000’e ulaşmış ve bunun %6’sı Pakistan ve Irak gibi dış ülkelerden gelen kişilerdir. </a:t>
            </a:r>
          </a:p>
          <a:p>
            <a:pPr algn="just"/>
            <a:r>
              <a:rPr lang="tr-TR" sz="1500" b="1" noProof="0" dirty="0"/>
              <a:t>Oslo’da yapılan araştırmalar, çocukların kökenlerinin Batı ülkeleri dışında olduğunu ve okula başlarken Norveç dilini bilmediklerini göstermektedir; bu durum, toplumsal uyum sorunlarına yol açmaktadır. Çok kültürlü yapıya doğru evrilen bu demografik değişim, çeşitli toplumsal ve politik düzenlemeleri zorunlu kılmıştır (</a:t>
            </a:r>
            <a:r>
              <a:rPr lang="tr-TR" sz="1500" b="1" noProof="0" dirty="0" err="1"/>
              <a:t>Ellingsen</a:t>
            </a:r>
            <a:r>
              <a:rPr lang="tr-TR" sz="1500" b="1" noProof="0" dirty="0"/>
              <a:t>, 2009, s. </a:t>
            </a:r>
            <a:r>
              <a:rPr lang="tr-TR" sz="1500" b="1" dirty="0"/>
              <a:t>5; </a:t>
            </a:r>
            <a:r>
              <a:rPr lang="tr-TR" sz="1500" b="1" dirty="0" err="1"/>
              <a:t>Heidar</a:t>
            </a:r>
            <a:r>
              <a:rPr lang="tr-TR" sz="1500" b="1" dirty="0"/>
              <a:t>, 2001, s. 11).</a:t>
            </a:r>
            <a:r>
              <a:rPr lang="tr-TR" sz="1500" b="1" noProof="0" dirty="0"/>
              <a:t> </a:t>
            </a:r>
          </a:p>
        </p:txBody>
      </p:sp>
    </p:spTree>
    <p:extLst>
      <p:ext uri="{BB962C8B-B14F-4D97-AF65-F5344CB8AC3E}">
        <p14:creationId xmlns:p14="http://schemas.microsoft.com/office/powerpoint/2010/main" val="392041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536ED-B717-9983-3DD6-9B42F04B5008}"/>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82A8496F-070D-9DF2-3766-261378D84678}"/>
              </a:ext>
            </a:extLst>
          </p:cNvPr>
          <p:cNvSpPr>
            <a:spLocks noGrp="1"/>
          </p:cNvSpPr>
          <p:nvPr>
            <p:ph type="title"/>
          </p:nvPr>
        </p:nvSpPr>
        <p:spPr>
          <a:xfrm>
            <a:off x="2458064" y="157303"/>
            <a:ext cx="5454170" cy="452297"/>
          </a:xfrm>
        </p:spPr>
        <p:txBody>
          <a:bodyPr>
            <a:normAutofit fontScale="90000"/>
          </a:bodyPr>
          <a:lstStyle/>
          <a:p>
            <a:pPr algn="ctr"/>
            <a:r>
              <a:rPr lang="tr-TR" sz="2400" b="1" noProof="0" dirty="0"/>
              <a:t>NORVEÇ: GENEL BİLGİLER</a:t>
            </a:r>
          </a:p>
        </p:txBody>
      </p:sp>
      <p:pic>
        <p:nvPicPr>
          <p:cNvPr id="4" name="İçerik Yer Tutucusu 3">
            <a:extLst>
              <a:ext uri="{FF2B5EF4-FFF2-40B4-BE49-F238E27FC236}">
                <a16:creationId xmlns:a16="http://schemas.microsoft.com/office/drawing/2014/main" id="{3A769CCD-4E8E-6A63-4515-576898F75905}"/>
              </a:ext>
            </a:extLst>
          </p:cNvPr>
          <p:cNvPicPr>
            <a:picLocks noGrp="1" noChangeAspect="1"/>
          </p:cNvPicPr>
          <p:nvPr>
            <p:ph idx="1"/>
          </p:nvPr>
        </p:nvPicPr>
        <p:blipFill>
          <a:blip r:embed="rId2"/>
          <a:stretch>
            <a:fillRect/>
          </a:stretch>
        </p:blipFill>
        <p:spPr>
          <a:xfrm>
            <a:off x="1435510" y="792164"/>
            <a:ext cx="8288593" cy="5195682"/>
          </a:xfrm>
          <a:prstGeom prst="rect">
            <a:avLst/>
          </a:prstGeom>
        </p:spPr>
      </p:pic>
      <p:sp>
        <p:nvSpPr>
          <p:cNvPr id="6" name="Metin kutusu 5">
            <a:extLst>
              <a:ext uri="{FF2B5EF4-FFF2-40B4-BE49-F238E27FC236}">
                <a16:creationId xmlns:a16="http://schemas.microsoft.com/office/drawing/2014/main" id="{B75E85FE-C72D-16CE-A2D3-ECED1F4BB50E}"/>
              </a:ext>
            </a:extLst>
          </p:cNvPr>
          <p:cNvSpPr txBox="1"/>
          <p:nvPr/>
        </p:nvSpPr>
        <p:spPr>
          <a:xfrm>
            <a:off x="1435510" y="6031063"/>
            <a:ext cx="9026012" cy="384721"/>
          </a:xfrm>
          <a:prstGeom prst="rect">
            <a:avLst/>
          </a:prstGeom>
          <a:noFill/>
        </p:spPr>
        <p:txBody>
          <a:bodyPr wrap="square">
            <a:spAutoFit/>
          </a:bodyPr>
          <a:lstStyle/>
          <a:p>
            <a:pPr algn="ctr"/>
            <a:r>
              <a:rPr lang="en-US" sz="1000" b="1" dirty="0"/>
              <a:t>Norway Map </a:t>
            </a:r>
          </a:p>
          <a:p>
            <a:r>
              <a:rPr lang="en-US" sz="900" b="1" dirty="0">
                <a:hlinkClick r:id="rId3"/>
              </a:rPr>
              <a:t>https://www.shutterstock.com/tr/image-vector/norway-vector-map-europe-silhouette-illustration-316185290?dd_referrer=https%3A%2F%2Fwww.google.com%2F</a:t>
            </a:r>
            <a:endParaRPr lang="en-US" sz="900" b="1" dirty="0"/>
          </a:p>
        </p:txBody>
      </p:sp>
    </p:spTree>
    <p:extLst>
      <p:ext uri="{BB962C8B-B14F-4D97-AF65-F5344CB8AC3E}">
        <p14:creationId xmlns:p14="http://schemas.microsoft.com/office/powerpoint/2010/main" val="692031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B28A3-FD02-9FD9-2A15-8191B35DC350}"/>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E40E6A4A-CAA8-3D85-28D3-CA858470C795}"/>
              </a:ext>
            </a:extLst>
          </p:cNvPr>
          <p:cNvSpPr>
            <a:spLocks noGrp="1"/>
          </p:cNvSpPr>
          <p:nvPr>
            <p:ph type="title"/>
          </p:nvPr>
        </p:nvSpPr>
        <p:spPr>
          <a:xfrm>
            <a:off x="2458063" y="157303"/>
            <a:ext cx="6046839" cy="452297"/>
          </a:xfrm>
        </p:spPr>
        <p:txBody>
          <a:bodyPr>
            <a:normAutofit fontScale="90000"/>
          </a:bodyPr>
          <a:lstStyle/>
          <a:p>
            <a:pPr algn="ctr"/>
            <a:r>
              <a:rPr lang="tr-TR" sz="2400" b="1" noProof="0" dirty="0"/>
              <a:t>NORVEÇ HALK KÜTÜPHANELERİ: TARİHÇE</a:t>
            </a:r>
          </a:p>
        </p:txBody>
      </p:sp>
      <p:sp>
        <p:nvSpPr>
          <p:cNvPr id="3" name="İçerik Yer Tutucusu 2">
            <a:extLst>
              <a:ext uri="{FF2B5EF4-FFF2-40B4-BE49-F238E27FC236}">
                <a16:creationId xmlns:a16="http://schemas.microsoft.com/office/drawing/2014/main" id="{F3760C39-F297-2AE0-0741-531F898050E4}"/>
              </a:ext>
            </a:extLst>
          </p:cNvPr>
          <p:cNvSpPr>
            <a:spLocks noGrp="1"/>
          </p:cNvSpPr>
          <p:nvPr>
            <p:ph idx="1"/>
          </p:nvPr>
        </p:nvSpPr>
        <p:spPr>
          <a:xfrm>
            <a:off x="600729" y="791483"/>
            <a:ext cx="9438005" cy="5456917"/>
          </a:xfrm>
        </p:spPr>
        <p:txBody>
          <a:bodyPr>
            <a:noAutofit/>
          </a:bodyPr>
          <a:lstStyle/>
          <a:p>
            <a:pPr algn="just"/>
            <a:r>
              <a:rPr lang="tr-TR" sz="1500" b="1" noProof="0" dirty="0"/>
              <a:t>Norveç’te ilk kitabın 1643 yılında basıldığı ve ilk üniversitenin 1811’de kurulduğu belirtilmektedir. Orta çağda kurulan manastır ve kilise kütüphaneleri hakkında fazla bilgi bulunmamaktadır; Bergen Piskoposu </a:t>
            </a:r>
            <a:r>
              <a:rPr lang="tr-TR" sz="1500" b="1" noProof="0" dirty="0" err="1"/>
              <a:t>Aslak</a:t>
            </a:r>
            <a:r>
              <a:rPr lang="tr-TR" sz="1500" b="1" noProof="0" dirty="0"/>
              <a:t> Bolt’a ait küçük ve özel dermeler vardır (1450). </a:t>
            </a:r>
          </a:p>
          <a:p>
            <a:pPr algn="just"/>
            <a:r>
              <a:rPr lang="tr-TR" sz="1500" b="1" noProof="0" dirty="0"/>
              <a:t>Reformlar sonrası kitaplar ya yok edilmiş ya da Danimarka’ya gönderilmiştir. En eski ve halen var olan düzenli kütüphane, 1760’da </a:t>
            </a:r>
            <a:r>
              <a:rPr lang="tr-TR" sz="1500" b="1" noProof="0" dirty="0" err="1"/>
              <a:t>Trondheim’de</a:t>
            </a:r>
            <a:r>
              <a:rPr lang="tr-TR" sz="1500" b="1" noProof="0" dirty="0"/>
              <a:t> kurulan Norveç Kraliyet Bilimsel Topluluğu’na (</a:t>
            </a:r>
            <a:r>
              <a:rPr lang="tr-TR" sz="1500" b="1" noProof="0" dirty="0" err="1"/>
              <a:t>Det</a:t>
            </a:r>
            <a:r>
              <a:rPr lang="tr-TR" sz="1500" b="1" noProof="0" dirty="0"/>
              <a:t> </a:t>
            </a:r>
            <a:r>
              <a:rPr lang="tr-TR" sz="1500" b="1" noProof="0" dirty="0" err="1"/>
              <a:t>kongelige</a:t>
            </a:r>
            <a:r>
              <a:rPr lang="tr-TR" sz="1500" b="1" noProof="0" dirty="0"/>
              <a:t> </a:t>
            </a:r>
            <a:r>
              <a:rPr lang="tr-TR" sz="1500" b="1" noProof="0" dirty="0" err="1"/>
              <a:t>norske</a:t>
            </a:r>
            <a:r>
              <a:rPr lang="tr-TR" sz="1500" b="1" noProof="0" dirty="0"/>
              <a:t> </a:t>
            </a:r>
            <a:r>
              <a:rPr lang="tr-TR" sz="1500" b="1" noProof="0" dirty="0" err="1"/>
              <a:t>Videnskabers</a:t>
            </a:r>
            <a:r>
              <a:rPr lang="tr-TR" sz="1500" b="1" noProof="0" dirty="0"/>
              <a:t> </a:t>
            </a:r>
            <a:r>
              <a:rPr lang="tr-TR" sz="1500" b="1" noProof="0" dirty="0" err="1"/>
              <a:t>Selskab</a:t>
            </a:r>
            <a:r>
              <a:rPr lang="tr-TR" sz="1500" b="1" noProof="0" dirty="0"/>
              <a:t>/</a:t>
            </a:r>
            <a:r>
              <a:rPr lang="tr-TR" sz="1500" b="1" noProof="0" dirty="0" err="1"/>
              <a:t>Royal</a:t>
            </a:r>
            <a:r>
              <a:rPr lang="tr-TR" sz="1500" b="1" noProof="0" dirty="0"/>
              <a:t> </a:t>
            </a:r>
            <a:r>
              <a:rPr lang="tr-TR" sz="1500" b="1" noProof="0" dirty="0" err="1"/>
              <a:t>Norwegian</a:t>
            </a:r>
            <a:r>
              <a:rPr lang="tr-TR" sz="1500" b="1" noProof="0" dirty="0"/>
              <a:t> </a:t>
            </a:r>
            <a:r>
              <a:rPr lang="tr-TR" sz="1500" b="1" noProof="0" dirty="0" err="1"/>
              <a:t>Scientific</a:t>
            </a:r>
            <a:r>
              <a:rPr lang="tr-TR" sz="1500" b="1" noProof="0" dirty="0"/>
              <a:t> </a:t>
            </a:r>
            <a:r>
              <a:rPr lang="tr-TR" sz="1500" b="1" noProof="0" dirty="0" err="1"/>
              <a:t>Society</a:t>
            </a:r>
            <a:r>
              <a:rPr lang="tr-TR" sz="1500" b="1" noProof="0" dirty="0"/>
              <a:t>) ait olup, günümüzde Trondheim Üniversitesi Kütüphanesi’nin bir parçasıdır. </a:t>
            </a:r>
          </a:p>
          <a:p>
            <a:pPr algn="just"/>
            <a:r>
              <a:rPr lang="tr-TR" sz="1500" b="1" noProof="0" dirty="0"/>
              <a:t>1989’da Rana’da kurulan Ulusal Kütüphane, mikrofilm, derleme, ödünç verme, katalog ve arşiv işlemleri gibi işlevleri yürütmektedir (</a:t>
            </a:r>
            <a:r>
              <a:rPr lang="tr-TR" sz="1500" b="1" noProof="0" dirty="0" err="1"/>
              <a:t>Wiegand</a:t>
            </a:r>
            <a:r>
              <a:rPr lang="tr-TR" sz="1500" b="1" noProof="0" dirty="0"/>
              <a:t> ve Davis, 2013, s. 473).</a:t>
            </a:r>
          </a:p>
          <a:p>
            <a:pPr algn="just"/>
            <a:r>
              <a:rPr lang="tr-TR" sz="1500" b="1" noProof="0" dirty="0"/>
              <a:t>İlk halk kütüphaneleri, Aydınlanma hareketiyle 1790’a kadar uzanmakta olup, 1830’a kadar sayısal ve niteliksel olarak sınırlıydı. Henrik </a:t>
            </a:r>
            <a:r>
              <a:rPr lang="tr-TR" sz="1500" b="1" noProof="0" dirty="0" err="1"/>
              <a:t>Wergeland</a:t>
            </a:r>
            <a:r>
              <a:rPr lang="tr-TR" sz="1500" b="1" noProof="0" dirty="0"/>
              <a:t> ve </a:t>
            </a:r>
            <a:r>
              <a:rPr lang="tr-TR" sz="1500" b="1" noProof="0" dirty="0" err="1"/>
              <a:t>Eilert</a:t>
            </a:r>
            <a:r>
              <a:rPr lang="tr-TR" sz="1500" b="1" noProof="0" dirty="0"/>
              <a:t> </a:t>
            </a:r>
            <a:r>
              <a:rPr lang="tr-TR" sz="1500" b="1" noProof="0" dirty="0" err="1"/>
              <a:t>Sund</a:t>
            </a:r>
            <a:r>
              <a:rPr lang="tr-TR" sz="1500" b="1" noProof="0" dirty="0"/>
              <a:t> gibi isimler bu dönemde halk kütüphanelerinin gelişimine katkıda bulunmuştur. </a:t>
            </a:r>
          </a:p>
          <a:p>
            <a:pPr algn="just"/>
            <a:r>
              <a:rPr lang="tr-TR" sz="1500" b="1" noProof="0" dirty="0"/>
              <a:t>1876’da devlet ilk kez halk kütüphaneleri için ödenek ayırmış ve kütüphaneler desteklenmiştir (</a:t>
            </a:r>
            <a:r>
              <a:rPr lang="tr-TR" sz="1500" b="1" noProof="0" dirty="0" err="1"/>
              <a:t>Wiegand</a:t>
            </a:r>
            <a:r>
              <a:rPr lang="tr-TR" sz="1500" b="1" noProof="0" dirty="0"/>
              <a:t> ve Davis, 2013, s. 474). </a:t>
            </a:r>
          </a:p>
          <a:p>
            <a:pPr algn="just"/>
            <a:r>
              <a:rPr lang="tr-TR" sz="1500" b="1" noProof="0" dirty="0"/>
              <a:t>20. yüzyıl başlarında Norveç halk kütüphaneleri en modernleri arasındadır ancak İkinci Dünya Savaşı sonrası fonlar azalmış ve gereksinimlere yanıt veremez duruma gelmiştir. </a:t>
            </a:r>
          </a:p>
          <a:p>
            <a:pPr algn="just"/>
            <a:r>
              <a:rPr lang="tr-TR" sz="1500" b="1" noProof="0" dirty="0"/>
              <a:t>1919-1920’de sorunlar gözden geçirilmiş ancak yasa 1935’e kadar çıkmamıştır; ekonomik kriz buna engel olmuştur; 1947 ve 1955 yasaları, 1935 yasasının </a:t>
            </a:r>
            <a:r>
              <a:rPr lang="tr-TR" sz="1500" b="1" dirty="0"/>
              <a:t>yerine geçmiştir (Kent, </a:t>
            </a:r>
            <a:r>
              <a:rPr lang="tr-TR" sz="1500" b="1" dirty="0" err="1"/>
              <a:t>Lancour</a:t>
            </a:r>
            <a:r>
              <a:rPr lang="tr-TR" sz="1500" b="1" dirty="0"/>
              <a:t> ve Daily, 1977, s. 273). </a:t>
            </a:r>
            <a:endParaRPr lang="tr-TR" sz="1500" b="1" noProof="0" dirty="0"/>
          </a:p>
        </p:txBody>
      </p:sp>
    </p:spTree>
    <p:extLst>
      <p:ext uri="{BB962C8B-B14F-4D97-AF65-F5344CB8AC3E}">
        <p14:creationId xmlns:p14="http://schemas.microsoft.com/office/powerpoint/2010/main" val="2568293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D5BCD-EBE5-0D6A-CBC8-0BC9C2C54ED2}"/>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D4119005-CAB9-0B07-EC6E-BE833DC89733}"/>
              </a:ext>
            </a:extLst>
          </p:cNvPr>
          <p:cNvSpPr>
            <a:spLocks noGrp="1"/>
          </p:cNvSpPr>
          <p:nvPr>
            <p:ph type="title"/>
          </p:nvPr>
        </p:nvSpPr>
        <p:spPr>
          <a:xfrm>
            <a:off x="2458063" y="157303"/>
            <a:ext cx="6046839" cy="452297"/>
          </a:xfrm>
        </p:spPr>
        <p:txBody>
          <a:bodyPr>
            <a:normAutofit fontScale="90000"/>
          </a:bodyPr>
          <a:lstStyle/>
          <a:p>
            <a:pPr algn="ctr"/>
            <a:r>
              <a:rPr lang="tr-TR" sz="2400" b="1" noProof="0" dirty="0"/>
              <a:t>NORVEÇ HALK KÜTÜPHANELERİ: TARİHÇE</a:t>
            </a:r>
          </a:p>
        </p:txBody>
      </p:sp>
      <p:sp>
        <p:nvSpPr>
          <p:cNvPr id="3" name="İçerik Yer Tutucusu 2">
            <a:extLst>
              <a:ext uri="{FF2B5EF4-FFF2-40B4-BE49-F238E27FC236}">
                <a16:creationId xmlns:a16="http://schemas.microsoft.com/office/drawing/2014/main" id="{3D8C245C-4AA5-E8B8-219B-97723E19D392}"/>
              </a:ext>
            </a:extLst>
          </p:cNvPr>
          <p:cNvSpPr>
            <a:spLocks noGrp="1"/>
          </p:cNvSpPr>
          <p:nvPr>
            <p:ph idx="1"/>
          </p:nvPr>
        </p:nvSpPr>
        <p:spPr>
          <a:xfrm>
            <a:off x="600729" y="791483"/>
            <a:ext cx="9438005" cy="5456917"/>
          </a:xfrm>
        </p:spPr>
        <p:txBody>
          <a:bodyPr>
            <a:noAutofit/>
          </a:bodyPr>
          <a:lstStyle/>
          <a:p>
            <a:pPr algn="just"/>
            <a:r>
              <a:rPr lang="tr-TR" sz="1500" b="1" noProof="0" dirty="0"/>
              <a:t>Halk kütüphaneleri, yerel ve hükümet bütçeleriyle finanse edilmekte, nüfusu 8000’den fazla olan bölgelerde en az bir profesyonel kütüphaneci çalıştırılmaktadır (Kent, </a:t>
            </a:r>
            <a:r>
              <a:rPr lang="tr-TR" sz="1500" b="1" noProof="0" dirty="0" err="1"/>
              <a:t>Lancour</a:t>
            </a:r>
            <a:r>
              <a:rPr lang="tr-TR" sz="1500" b="1" noProof="0" dirty="0"/>
              <a:t> ve Daily, 1977, s. 274). </a:t>
            </a:r>
          </a:p>
          <a:p>
            <a:pPr algn="just"/>
            <a:r>
              <a:rPr lang="tr-TR" sz="1500" b="1" noProof="0" dirty="0"/>
              <a:t>Her ilde en az bir il kütüphanesi ve her okulda kütüphane bulunması gerekmektedir. 1920-1930’larda ekonomik krizler gelişmeyi geciktirmiştir. En büyükleri Oslo, Bergen, Trondheim, </a:t>
            </a:r>
            <a:r>
              <a:rPr lang="tr-TR" sz="1500" b="1" noProof="0" dirty="0" err="1"/>
              <a:t>Stavanger</a:t>
            </a:r>
            <a:r>
              <a:rPr lang="tr-TR" sz="1500" b="1" noProof="0" dirty="0"/>
              <a:t>, </a:t>
            </a:r>
            <a:r>
              <a:rPr lang="tr-TR" sz="1500" b="1" noProof="0" dirty="0" err="1"/>
              <a:t>Tromsø</a:t>
            </a:r>
            <a:r>
              <a:rPr lang="tr-TR" sz="1500" b="1" noProof="0" dirty="0"/>
              <a:t> ve </a:t>
            </a:r>
            <a:r>
              <a:rPr lang="tr-TR" sz="1500" b="1" noProof="0" dirty="0" err="1"/>
              <a:t>Kristiansand</a:t>
            </a:r>
            <a:r>
              <a:rPr lang="tr-TR" sz="1500" b="1" noProof="0" dirty="0"/>
              <a:t> halk kütüphaneleridir (Kent, </a:t>
            </a:r>
            <a:r>
              <a:rPr lang="tr-TR" sz="1500" b="1" noProof="0" dirty="0" err="1"/>
              <a:t>Lancour</a:t>
            </a:r>
            <a:r>
              <a:rPr lang="tr-TR" sz="1500" b="1" noProof="0" dirty="0"/>
              <a:t> ve Daily, 1977, s. 274)</a:t>
            </a:r>
          </a:p>
          <a:p>
            <a:pPr algn="just"/>
            <a:r>
              <a:rPr lang="tr-TR" sz="1500" b="1" noProof="0" dirty="0"/>
              <a:t>1947’de çıkarılan yasa ile her okul ve toplulukta bir kütüphane olması zorunlu duruma getirilmiş, yerel yönetimlerden ödenek alınması sağlanmıştır. 1949 sonrası devlet denetimi ve fon ayrılmıştır, il kütüphaneleri ise eğitsel ve kültürel amaçlar için ek bütçe almıştır. </a:t>
            </a:r>
          </a:p>
          <a:p>
            <a:pPr algn="just"/>
            <a:r>
              <a:rPr lang="tr-TR" sz="1500" b="1" noProof="0" dirty="0"/>
              <a:t>1955’teki yasa düzenlemesiyle fonlar artmış ancak zamanla demokratik yönetim ve yerel temsil gerekliliği nedeniyle sorunlar yeniden gündeme gelmiştir. </a:t>
            </a:r>
          </a:p>
          <a:p>
            <a:pPr algn="just"/>
            <a:r>
              <a:rPr lang="tr-TR" sz="1500" b="1" noProof="0" dirty="0"/>
              <a:t>1971 yasasıyla çalışma koşulları iyileştirilmiş ve daha fazla devlet bütçesi ayrılmıştır. </a:t>
            </a:r>
          </a:p>
          <a:p>
            <a:pPr algn="just"/>
            <a:r>
              <a:rPr lang="tr-TR" sz="1500" b="1" noProof="0" dirty="0"/>
              <a:t>1985’te merkezi hükümet ödenekleri kaldırılarak, halk kütüphaneleri yerel yönetimlerce idare edilmeye başlanmıştır.</a:t>
            </a:r>
          </a:p>
          <a:p>
            <a:pPr algn="just"/>
            <a:r>
              <a:rPr lang="tr-TR" sz="1500" b="1" noProof="0" dirty="0"/>
              <a:t>1987’de yaklaşık 1400 halk kütüphanesinde 19 milyon kitap bulunmakta, kişi başına yaklaşık 4,5 kitap </a:t>
            </a:r>
            <a:r>
              <a:rPr lang="tr-TR" sz="1500" b="1" dirty="0"/>
              <a:t>düşmektedir (Kent, </a:t>
            </a:r>
            <a:r>
              <a:rPr lang="tr-TR" sz="1500" b="1" dirty="0" err="1"/>
              <a:t>Lancour</a:t>
            </a:r>
            <a:r>
              <a:rPr lang="tr-TR" sz="1500" b="1" dirty="0"/>
              <a:t> ve Daily, 1977, s. 273; </a:t>
            </a:r>
            <a:r>
              <a:rPr lang="tr-TR" sz="1500" b="1" dirty="0" err="1"/>
              <a:t>Wiegand</a:t>
            </a:r>
            <a:r>
              <a:rPr lang="tr-TR" sz="1500" b="1" dirty="0"/>
              <a:t> </a:t>
            </a:r>
            <a:r>
              <a:rPr lang="tr-TR" sz="1500" b="1" noProof="0" dirty="0"/>
              <a:t>ve Davis, 2013, s. 474).</a:t>
            </a:r>
          </a:p>
        </p:txBody>
      </p:sp>
    </p:spTree>
    <p:extLst>
      <p:ext uri="{BB962C8B-B14F-4D97-AF65-F5344CB8AC3E}">
        <p14:creationId xmlns:p14="http://schemas.microsoft.com/office/powerpoint/2010/main" val="3489292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B25A1-A46E-E25C-7B16-7CE91FF2E7FB}"/>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58521A0E-8C64-9911-D0A2-A7827DF3B8DA}"/>
              </a:ext>
            </a:extLst>
          </p:cNvPr>
          <p:cNvSpPr>
            <a:spLocks noGrp="1"/>
          </p:cNvSpPr>
          <p:nvPr>
            <p:ph type="title"/>
          </p:nvPr>
        </p:nvSpPr>
        <p:spPr>
          <a:xfrm>
            <a:off x="1233949" y="157303"/>
            <a:ext cx="8765458" cy="452297"/>
          </a:xfrm>
        </p:spPr>
        <p:txBody>
          <a:bodyPr>
            <a:normAutofit fontScale="90000"/>
          </a:bodyPr>
          <a:lstStyle/>
          <a:p>
            <a:pPr algn="ctr"/>
            <a:r>
              <a:rPr lang="tr-TR" sz="2400" b="1" noProof="0" dirty="0"/>
              <a:t>NORVEÇ HALK KÜTÜPHANELERİ: </a:t>
            </a:r>
            <a:r>
              <a:rPr lang="tr-TR" sz="2400" b="1" dirty="0"/>
              <a:t>Mevcut Durum ve Gelişmeler</a:t>
            </a:r>
            <a:endParaRPr lang="tr-TR" sz="2400" b="1" noProof="0" dirty="0"/>
          </a:p>
        </p:txBody>
      </p:sp>
      <p:sp>
        <p:nvSpPr>
          <p:cNvPr id="3" name="İçerik Yer Tutucusu 2">
            <a:extLst>
              <a:ext uri="{FF2B5EF4-FFF2-40B4-BE49-F238E27FC236}">
                <a16:creationId xmlns:a16="http://schemas.microsoft.com/office/drawing/2014/main" id="{AB092A12-2D66-7530-2E69-977A0DF94B88}"/>
              </a:ext>
            </a:extLst>
          </p:cNvPr>
          <p:cNvSpPr>
            <a:spLocks noGrp="1"/>
          </p:cNvSpPr>
          <p:nvPr>
            <p:ph idx="1"/>
          </p:nvPr>
        </p:nvSpPr>
        <p:spPr>
          <a:xfrm>
            <a:off x="600729" y="791483"/>
            <a:ext cx="9438005" cy="4753911"/>
          </a:xfrm>
        </p:spPr>
        <p:txBody>
          <a:bodyPr>
            <a:noAutofit/>
          </a:bodyPr>
          <a:lstStyle/>
          <a:p>
            <a:pPr algn="just"/>
            <a:r>
              <a:rPr lang="tr-TR" sz="1500" b="1" noProof="0" dirty="0"/>
              <a:t>1986 Halk Kütüphanesi Yasası'ndan bu yana, tüm Norveç belediyelerinin ücretsiz erişim ve aktif bilgi dağıtımına vurgu yapan bir halk kütüphanesine sahip olması gerektiği vurgusu yapılmaktadır.</a:t>
            </a:r>
          </a:p>
          <a:p>
            <a:pPr algn="just"/>
            <a:r>
              <a:rPr lang="tr-TR" sz="1500" b="1" noProof="0" dirty="0"/>
              <a:t>2014 sonrası yasal düzenlemeler, kütüphanelerin </a:t>
            </a:r>
            <a:r>
              <a:rPr lang="tr-TR" sz="1500" b="1" dirty="0"/>
              <a:t>kamuoyu tartışmalarına taşınmasını sağlamış ve kütüphanelerin sosyalleşme ve </a:t>
            </a:r>
            <a:r>
              <a:rPr lang="tr-TR" sz="1500" b="1" noProof="0" dirty="0"/>
              <a:t>buluşma yerleri olarak rolünü genişletmiştir. </a:t>
            </a:r>
          </a:p>
          <a:p>
            <a:pPr algn="just"/>
            <a:r>
              <a:rPr lang="tr-TR" sz="1500" b="1" dirty="0"/>
              <a:t>Norveç, halk kütüphanelerinin kullanımına ilişkin düzenli veri toplanmaktadır. 2018 yılında yapılan bir ankete göre, nüfusun %54’ü son bir yıl içinde kütüphaneyi ziyaret etmiştir; bu, önceki en yüksek oran olsa da, nüfusun yaklaşık yarısı kütüphaneyi ziyaret etmemiştir. </a:t>
            </a:r>
          </a:p>
          <a:p>
            <a:pPr algn="just"/>
            <a:r>
              <a:rPr lang="tr-TR" sz="1500" b="1" dirty="0"/>
              <a:t>Bu nedenle, yeni kullanıcıları çekmek önemli bir hedef olmuş ve 2019’da sunulan bir ulusal kütüphane stratejisiyle, kütüphanelerin toplumun aydınlatılması, eğitimi, bilgiye erişimi açısından önemli demokratik kuruluşlar olarak daha da geliştirilmesi amaçlanmıştır. </a:t>
            </a:r>
          </a:p>
          <a:p>
            <a:pPr algn="just"/>
            <a:r>
              <a:rPr lang="tr-TR" sz="1500" b="1" noProof="0" dirty="0"/>
              <a:t>Dijital ve self-servis seçenekleri, fiziksel ziyaretleri ve ödünç alma alışkanlıklarını etkilemiştir.</a:t>
            </a:r>
          </a:p>
          <a:p>
            <a:pPr algn="just"/>
            <a:r>
              <a:rPr lang="tr-TR" sz="1500" b="1" dirty="0"/>
              <a:t>Ödünç alınan</a:t>
            </a:r>
            <a:r>
              <a:rPr lang="tr-TR" sz="1500" b="1" noProof="0" dirty="0"/>
              <a:t> çocuk kitaplarında artış, yetişkinlerinkinde ise azalma görülmüştür.</a:t>
            </a:r>
          </a:p>
          <a:p>
            <a:pPr algn="just"/>
            <a:r>
              <a:rPr lang="tr-TR" sz="1500" b="1" noProof="0" dirty="0"/>
              <a:t>Halk kütüphaneleri, yerel ve hükümet bütçeleriyle finanse edilmekte, nüfusu 8000’den fazla olan bölgelerde en az bir profesyonel kütüphaneci çalıştırılmaktadır (</a:t>
            </a:r>
            <a:r>
              <a:rPr lang="en-US" sz="1600" b="1" dirty="0"/>
              <a:t>Skare, 2024</a:t>
            </a:r>
            <a:r>
              <a:rPr lang="tr-TR" sz="1600" b="1" dirty="0"/>
              <a:t>, </a:t>
            </a:r>
            <a:r>
              <a:rPr lang="tr-TR" sz="1600" b="1" dirty="0" err="1"/>
              <a:t>ss</a:t>
            </a:r>
            <a:r>
              <a:rPr lang="tr-TR" sz="1600" b="1" dirty="0"/>
              <a:t>. 1-4).</a:t>
            </a:r>
            <a:endParaRPr lang="tr-TR" sz="1500" b="1" noProof="0" dirty="0"/>
          </a:p>
        </p:txBody>
      </p:sp>
    </p:spTree>
    <p:extLst>
      <p:ext uri="{BB962C8B-B14F-4D97-AF65-F5344CB8AC3E}">
        <p14:creationId xmlns:p14="http://schemas.microsoft.com/office/powerpoint/2010/main" val="2000917095"/>
      </p:ext>
    </p:extLst>
  </p:cSld>
  <p:clrMapOvr>
    <a:masterClrMapping/>
  </p:clrMapOvr>
</p:sld>
</file>

<file path=ppt/theme/theme1.xml><?xml version="1.0" encoding="utf-8"?>
<a:theme xmlns:a="http://schemas.openxmlformats.org/drawingml/2006/main" name="Yüzeyler">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9230</TotalTime>
  <Words>5889</Words>
  <Application>Microsoft Office PowerPoint</Application>
  <PresentationFormat>Geniş ekran</PresentationFormat>
  <Paragraphs>221</Paragraphs>
  <Slides>29</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29</vt:i4>
      </vt:variant>
    </vt:vector>
  </HeadingPairs>
  <TitlesOfParts>
    <vt:vector size="34" baseType="lpstr">
      <vt:lpstr>Arial</vt:lpstr>
      <vt:lpstr>Trebuchet MS</vt:lpstr>
      <vt:lpstr>Wingdings</vt:lpstr>
      <vt:lpstr>Wingdings 3</vt:lpstr>
      <vt:lpstr>Yüzeyler</vt:lpstr>
      <vt:lpstr> ÇOK KÜLTÜRLÜLÜK VE HİZMETLERİ 7. HAFTA ÇOK KÜLTÜRLÜ KÜTÜPHANELER:  NORVEÇ VE İSPANYA ÖRNEKLERİ</vt:lpstr>
      <vt:lpstr>KAPSAM</vt:lpstr>
      <vt:lpstr>GİRİŞ</vt:lpstr>
      <vt:lpstr>NORVEÇ: GENEL BİLGİLER</vt:lpstr>
      <vt:lpstr>NORVEÇ: GENEL BİLGİLER</vt:lpstr>
      <vt:lpstr>NORVEÇ: GENEL BİLGİLER</vt:lpstr>
      <vt:lpstr>NORVEÇ HALK KÜTÜPHANELERİ: TARİHÇE</vt:lpstr>
      <vt:lpstr>NORVEÇ HALK KÜTÜPHANELERİ: TARİHÇE</vt:lpstr>
      <vt:lpstr>NORVEÇ HALK KÜTÜPHANELERİ: Mevcut Durum ve Gelişmeler</vt:lpstr>
      <vt:lpstr>NORVEÇ HALK KÜTÜPHANELERİ: ÇOK KÜLTÜRLÜLÜK</vt:lpstr>
      <vt:lpstr>NORVEÇ HALK KÜTÜPHANELERİ: ÇOK KÜLTÜRLÜLÜK</vt:lpstr>
      <vt:lpstr>NORVEÇ: ÇOK KÜLTÜRLÜ HALK KÜTÜPHANELERİ  Berg Halk Kütüphanesi </vt:lpstr>
      <vt:lpstr>NORVEÇ: ÇOK KÜLTÜRLÜ HALK KÜTÜPHANELERİ  Berg Halk Kütüphanesi </vt:lpstr>
      <vt:lpstr>NORVEÇ: SORUNLAR </vt:lpstr>
      <vt:lpstr>NORVEÇ: SORUNLAR</vt:lpstr>
      <vt:lpstr>FIRSATLAR VE ÖNERİLER</vt:lpstr>
      <vt:lpstr>İSPANYA: GENEL BİLGİLER</vt:lpstr>
      <vt:lpstr>İSPANYA: GENEL BİLGİLER</vt:lpstr>
      <vt:lpstr>İSPANYA: GENEL BİLGİLER</vt:lpstr>
      <vt:lpstr>İSPANYA HALK KÜTÜPHANELERİ: TARİHÇE</vt:lpstr>
      <vt:lpstr>İSPANYA HALK KÜTÜPHANELERİ: Mevcut Durum ve Gelişmeler</vt:lpstr>
      <vt:lpstr>İSPANYA HALK KÜTÜPHANELERİ: Mevcut Durum ve Gelişmeler</vt:lpstr>
      <vt:lpstr>İSPANYA HALK KÜTÜPHANELERİ: ÇOK KÜLTÜRLÜLÜK</vt:lpstr>
      <vt:lpstr>İSPANYA ÇOK KÜLTÜRLÜ KÜTÜPHANE ÖRNEKLERİ</vt:lpstr>
      <vt:lpstr>İSPANYA ÇOK KÜLTÜRLÜ HALK KÜTÜPHANELERİ: SORUNLAR</vt:lpstr>
      <vt:lpstr>İSPANYA ÇOK KÜLTÜRLÜ HALK KÜTÜPHANELERİ: SORUNLARA İLİŞKİN ÖNERİLER</vt:lpstr>
      <vt:lpstr>SONUÇ VE DEĞERLENDİRME</vt:lpstr>
      <vt:lpstr>KAYNAKÇA</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MEDYA VE İLETİŞİM:  1. HAFTA</dc:title>
  <dc:creator>GULERDEMIR</dc:creator>
  <cp:lastModifiedBy>pc</cp:lastModifiedBy>
  <cp:revision>28</cp:revision>
  <dcterms:created xsi:type="dcterms:W3CDTF">2025-07-04T07:41:44Z</dcterms:created>
  <dcterms:modified xsi:type="dcterms:W3CDTF">2025-12-05T12:12:21Z</dcterms:modified>
</cp:coreProperties>
</file>