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9" r:id="rId3"/>
    <p:sldId id="273" r:id="rId4"/>
    <p:sldId id="274" r:id="rId5"/>
    <p:sldId id="275" r:id="rId6"/>
    <p:sldId id="276" r:id="rId7"/>
    <p:sldId id="277" r:id="rId8"/>
    <p:sldId id="278" r:id="rId9"/>
    <p:sldId id="279" r:id="rId10"/>
    <p:sldId id="272"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5.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3920487" y="3159795"/>
            <a:ext cx="4351023" cy="538410"/>
          </a:xfrm>
        </p:spPr>
        <p:txBody>
          <a:bodyPr>
            <a:noAutofit/>
          </a:bodyPr>
          <a:lstStyle/>
          <a:p>
            <a:r>
              <a:rPr lang="tr-TR" sz="2400" b="1" dirty="0">
                <a:cs typeface="Times New Roman" panose="02020603050405020304" pitchFamily="18" charset="0"/>
              </a:rPr>
              <a:t>KALİTATİF (NİTEL) ARAŞTIRMA</a:t>
            </a: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791170" y="789635"/>
            <a:ext cx="9707208" cy="523220"/>
          </a:xfrm>
          <a:prstGeom prst="rect">
            <a:avLst/>
          </a:prstGeom>
          <a:noFill/>
        </p:spPr>
        <p:txBody>
          <a:bodyPr wrap="square" rtlCol="0">
            <a:spAutoFit/>
          </a:bodyPr>
          <a:lstStyle/>
          <a:p>
            <a:pPr algn="just"/>
            <a:r>
              <a:rPr lang="tr-TR" sz="2800" b="1" i="0" u="none" strike="noStrike" baseline="0" dirty="0"/>
              <a:t>Veri Toplama Yöntemleri</a:t>
            </a:r>
            <a:endParaRPr lang="tr-TR" sz="2800" dirty="0"/>
          </a:p>
        </p:txBody>
      </p:sp>
      <p:sp>
        <p:nvSpPr>
          <p:cNvPr id="5" name="Dikdörtgen: Köşeleri Yuvarlatılmış 4">
            <a:extLst>
              <a:ext uri="{FF2B5EF4-FFF2-40B4-BE49-F238E27FC236}">
                <a16:creationId xmlns:a16="http://schemas.microsoft.com/office/drawing/2014/main" id="{BB8752AB-6640-4A8F-971E-BB40ADA39D94}"/>
              </a:ext>
            </a:extLst>
          </p:cNvPr>
          <p:cNvSpPr/>
          <p:nvPr/>
        </p:nvSpPr>
        <p:spPr>
          <a:xfrm>
            <a:off x="3894405" y="1916090"/>
            <a:ext cx="5103482" cy="7154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800" i="0" u="none" strike="noStrike" baseline="0" dirty="0"/>
              <a:t>Veri Toplama Yöntemleri</a:t>
            </a:r>
            <a:endParaRPr lang="tr-TR" sz="1800" dirty="0"/>
          </a:p>
        </p:txBody>
      </p:sp>
      <p:sp>
        <p:nvSpPr>
          <p:cNvPr id="6" name="Dikdörtgen: Köşeleri Yuvarlatılmış 5">
            <a:extLst>
              <a:ext uri="{FF2B5EF4-FFF2-40B4-BE49-F238E27FC236}">
                <a16:creationId xmlns:a16="http://schemas.microsoft.com/office/drawing/2014/main" id="{21F38193-E3E9-4083-ACD9-F4204F01B7E4}"/>
              </a:ext>
            </a:extLst>
          </p:cNvPr>
          <p:cNvSpPr/>
          <p:nvPr/>
        </p:nvSpPr>
        <p:spPr>
          <a:xfrm>
            <a:off x="7197125" y="3585441"/>
            <a:ext cx="2566505"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Doğrudan</a:t>
            </a:r>
          </a:p>
        </p:txBody>
      </p:sp>
      <p:sp>
        <p:nvSpPr>
          <p:cNvPr id="8" name="Dikdörtgen: Köşeleri Yuvarlatılmış 7">
            <a:extLst>
              <a:ext uri="{FF2B5EF4-FFF2-40B4-BE49-F238E27FC236}">
                <a16:creationId xmlns:a16="http://schemas.microsoft.com/office/drawing/2014/main" id="{5756EF9C-1F19-43A1-8665-06EFCE45B599}"/>
              </a:ext>
            </a:extLst>
          </p:cNvPr>
          <p:cNvSpPr/>
          <p:nvPr/>
        </p:nvSpPr>
        <p:spPr>
          <a:xfrm>
            <a:off x="3199599" y="3616971"/>
            <a:ext cx="2566505" cy="43609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Dolaylı</a:t>
            </a:r>
          </a:p>
        </p:txBody>
      </p:sp>
      <p:sp>
        <p:nvSpPr>
          <p:cNvPr id="9" name="Dikdörtgen: Köşeleri Yuvarlatılmış 8">
            <a:extLst>
              <a:ext uri="{FF2B5EF4-FFF2-40B4-BE49-F238E27FC236}">
                <a16:creationId xmlns:a16="http://schemas.microsoft.com/office/drawing/2014/main" id="{7AA4C4A9-37DC-48A4-AAC3-A19A2C9CADD9}"/>
              </a:ext>
            </a:extLst>
          </p:cNvPr>
          <p:cNvSpPr/>
          <p:nvPr/>
        </p:nvSpPr>
        <p:spPr>
          <a:xfrm>
            <a:off x="6610783" y="4979995"/>
            <a:ext cx="1803802" cy="56915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800" b="0" i="0" u="none" strike="noStrike" baseline="0" dirty="0"/>
              <a:t>Derinlemesine Görüşme</a:t>
            </a:r>
            <a:endParaRPr lang="tr-TR" dirty="0"/>
          </a:p>
        </p:txBody>
      </p:sp>
      <p:sp>
        <p:nvSpPr>
          <p:cNvPr id="10" name="Dikdörtgen: Köşeleri Yuvarlatılmış 9">
            <a:extLst>
              <a:ext uri="{FF2B5EF4-FFF2-40B4-BE49-F238E27FC236}">
                <a16:creationId xmlns:a16="http://schemas.microsoft.com/office/drawing/2014/main" id="{397FCBA3-645B-4808-ABD2-01CAE8E225F8}"/>
              </a:ext>
            </a:extLst>
          </p:cNvPr>
          <p:cNvSpPr/>
          <p:nvPr/>
        </p:nvSpPr>
        <p:spPr>
          <a:xfrm>
            <a:off x="8973121" y="4997717"/>
            <a:ext cx="1289713" cy="5597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800" b="0" i="0" u="none" strike="noStrike" baseline="0" dirty="0"/>
              <a:t>Odak Grup</a:t>
            </a:r>
            <a:endParaRPr lang="tr-TR" dirty="0"/>
          </a:p>
        </p:txBody>
      </p:sp>
      <p:sp>
        <p:nvSpPr>
          <p:cNvPr id="11" name="Ok: Aşağı 10">
            <a:extLst>
              <a:ext uri="{FF2B5EF4-FFF2-40B4-BE49-F238E27FC236}">
                <a16:creationId xmlns:a16="http://schemas.microsoft.com/office/drawing/2014/main" id="{87DF3DD3-B1DA-4F9A-9415-715BD9DF8B6C}"/>
              </a:ext>
            </a:extLst>
          </p:cNvPr>
          <p:cNvSpPr/>
          <p:nvPr/>
        </p:nvSpPr>
        <p:spPr>
          <a:xfrm>
            <a:off x="4268993" y="2626785"/>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2" name="Ok: Aşağı 11">
            <a:extLst>
              <a:ext uri="{FF2B5EF4-FFF2-40B4-BE49-F238E27FC236}">
                <a16:creationId xmlns:a16="http://schemas.microsoft.com/office/drawing/2014/main" id="{803447B4-A0FA-45F8-B01C-6F6F82EB9937}"/>
              </a:ext>
            </a:extLst>
          </p:cNvPr>
          <p:cNvSpPr/>
          <p:nvPr/>
        </p:nvSpPr>
        <p:spPr>
          <a:xfrm>
            <a:off x="8266517" y="2626785"/>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3" name="Ok: Aşağı 12">
            <a:extLst>
              <a:ext uri="{FF2B5EF4-FFF2-40B4-BE49-F238E27FC236}">
                <a16:creationId xmlns:a16="http://schemas.microsoft.com/office/drawing/2014/main" id="{CDB001B5-C7A7-4541-82D0-C6ADABEFB435}"/>
              </a:ext>
            </a:extLst>
          </p:cNvPr>
          <p:cNvSpPr/>
          <p:nvPr/>
        </p:nvSpPr>
        <p:spPr>
          <a:xfrm>
            <a:off x="7283979" y="4017572"/>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4" name="Ok: Aşağı 13">
            <a:extLst>
              <a:ext uri="{FF2B5EF4-FFF2-40B4-BE49-F238E27FC236}">
                <a16:creationId xmlns:a16="http://schemas.microsoft.com/office/drawing/2014/main" id="{BD42CBB7-338F-4D80-BA10-E26419C0412F}"/>
              </a:ext>
            </a:extLst>
          </p:cNvPr>
          <p:cNvSpPr/>
          <p:nvPr/>
        </p:nvSpPr>
        <p:spPr>
          <a:xfrm>
            <a:off x="9331987" y="4035607"/>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5" name="Dikdörtgen: Köşeleri Yuvarlatılmış 14">
            <a:extLst>
              <a:ext uri="{FF2B5EF4-FFF2-40B4-BE49-F238E27FC236}">
                <a16:creationId xmlns:a16="http://schemas.microsoft.com/office/drawing/2014/main" id="{E8E0421B-EBA8-4499-8DA3-749C1C8E19DC}"/>
              </a:ext>
            </a:extLst>
          </p:cNvPr>
          <p:cNvSpPr/>
          <p:nvPr/>
        </p:nvSpPr>
        <p:spPr>
          <a:xfrm>
            <a:off x="4774365" y="5019833"/>
            <a:ext cx="1289713" cy="5597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tr-TR" sz="1800" b="0" i="0" u="none" strike="noStrike" baseline="0" dirty="0"/>
              <a:t>Yansıtma</a:t>
            </a:r>
          </a:p>
          <a:p>
            <a:pPr algn="l"/>
            <a:r>
              <a:rPr lang="tr-TR" sz="1800" b="0" i="0" u="none" strike="noStrike" baseline="0" dirty="0"/>
              <a:t>Teknikler</a:t>
            </a:r>
            <a:endParaRPr lang="tr-TR" dirty="0"/>
          </a:p>
        </p:txBody>
      </p:sp>
      <p:sp>
        <p:nvSpPr>
          <p:cNvPr id="16" name="Dikdörtgen: Köşeleri Yuvarlatılmış 15">
            <a:extLst>
              <a:ext uri="{FF2B5EF4-FFF2-40B4-BE49-F238E27FC236}">
                <a16:creationId xmlns:a16="http://schemas.microsoft.com/office/drawing/2014/main" id="{79343853-B1D4-45D8-84EA-C3E12B01AE9D}"/>
              </a:ext>
            </a:extLst>
          </p:cNvPr>
          <p:cNvSpPr/>
          <p:nvPr/>
        </p:nvSpPr>
        <p:spPr>
          <a:xfrm>
            <a:off x="2854245" y="5017059"/>
            <a:ext cx="1289713" cy="5597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800" b="0" i="0" u="none" strike="noStrike" baseline="0" dirty="0"/>
              <a:t>Gözlem</a:t>
            </a:r>
            <a:endParaRPr lang="tr-TR" dirty="0"/>
          </a:p>
        </p:txBody>
      </p:sp>
      <p:sp>
        <p:nvSpPr>
          <p:cNvPr id="17" name="Ok: Aşağı 16">
            <a:extLst>
              <a:ext uri="{FF2B5EF4-FFF2-40B4-BE49-F238E27FC236}">
                <a16:creationId xmlns:a16="http://schemas.microsoft.com/office/drawing/2014/main" id="{7D173F24-F2F1-4035-BAFC-2B46D22F6B26}"/>
              </a:ext>
            </a:extLst>
          </p:cNvPr>
          <p:cNvSpPr/>
          <p:nvPr/>
        </p:nvSpPr>
        <p:spPr>
          <a:xfrm>
            <a:off x="5253564" y="4053070"/>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9" name="Ok: Aşağı 18">
            <a:extLst>
              <a:ext uri="{FF2B5EF4-FFF2-40B4-BE49-F238E27FC236}">
                <a16:creationId xmlns:a16="http://schemas.microsoft.com/office/drawing/2014/main" id="{937D2B72-84DF-4BB8-A321-F65D54F985D7}"/>
              </a:ext>
            </a:extLst>
          </p:cNvPr>
          <p:cNvSpPr/>
          <p:nvPr/>
        </p:nvSpPr>
        <p:spPr>
          <a:xfrm>
            <a:off x="3312917" y="4053038"/>
            <a:ext cx="427719" cy="966795"/>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2411312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a:t>Kapsamı</a:t>
            </a:r>
          </a:p>
          <a:p>
            <a:pPr algn="just"/>
            <a:endParaRPr lang="tr-TR" sz="2800" dirty="0"/>
          </a:p>
          <a:p>
            <a:pPr algn="just"/>
            <a:r>
              <a:rPr lang="tr-TR" sz="2800" dirty="0"/>
              <a:t>Görüşme, gözlem ve doküman/ içerik incelemesi gibi veri toplama tekniklerinden yararlanarak bireylerin deneyimlerini, düşüncelerini ve olayları doğal ortamında anlamayı amaçlayan bir araştırma yaklaşımıdır.</a:t>
            </a:r>
          </a:p>
          <a:p>
            <a:pPr algn="just"/>
            <a:endParaRPr lang="tr-TR" sz="2800" dirty="0"/>
          </a:p>
        </p:txBody>
      </p:sp>
    </p:spTree>
    <p:extLst>
      <p:ext uri="{BB962C8B-B14F-4D97-AF65-F5344CB8AC3E}">
        <p14:creationId xmlns:p14="http://schemas.microsoft.com/office/powerpoint/2010/main" val="213375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246769"/>
          </a:xfrm>
          <a:prstGeom prst="rect">
            <a:avLst/>
          </a:prstGeom>
          <a:noFill/>
        </p:spPr>
        <p:txBody>
          <a:bodyPr wrap="square" rtlCol="0">
            <a:spAutoFit/>
          </a:bodyPr>
          <a:lstStyle/>
          <a:p>
            <a:pPr algn="just"/>
            <a:r>
              <a:rPr lang="tr-TR" sz="2800" dirty="0"/>
              <a:t>Bu yöntemde olgular bütüncül ve gerçekçi bir bakış açısıyla ele alınır. Araştırmanın temel amacı; incelenen konu veya kişi hakkında ayrıntılı bilgi edinmek, yeni araştırmalara yön verecek fikirler geliştirmek ve araştırmacının belirli varsayımlarını değerlendirmektir.</a:t>
            </a:r>
          </a:p>
        </p:txBody>
      </p:sp>
    </p:spTree>
    <p:extLst>
      <p:ext uri="{BB962C8B-B14F-4D97-AF65-F5344CB8AC3E}">
        <p14:creationId xmlns:p14="http://schemas.microsoft.com/office/powerpoint/2010/main" val="4096909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b="1" dirty="0"/>
              <a:t>Nitel araştırmalar</a:t>
            </a:r>
            <a:r>
              <a:rPr lang="tr-TR" sz="2800" dirty="0"/>
              <a:t>, karar verme süreçlerine katkı sağlamak amacıyla özellikle keşfedici, bazı durumlarda ise tanımlayıcı araştırmalarda kullanılmaktadır. Bu yaklaşımda araştırmacı, incelenen konuya ilişkin ön bilgiler elde etmeyi, olası hipotezler geliştirmeyi ve araştırmada etkili olabilecek değişkenleri belirlemeyi hedefler.</a:t>
            </a:r>
          </a:p>
        </p:txBody>
      </p:sp>
    </p:spTree>
    <p:extLst>
      <p:ext uri="{BB962C8B-B14F-4D97-AF65-F5344CB8AC3E}">
        <p14:creationId xmlns:p14="http://schemas.microsoft.com/office/powerpoint/2010/main" val="3568204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b="1" dirty="0"/>
              <a:t>Nitel araştırma süreci</a:t>
            </a:r>
            <a:r>
              <a:rPr lang="tr-TR" sz="2800" dirty="0"/>
              <a:t>, geleneksel araştırma süreçlerinden farklı olarak doğrusal bir yapı izlemez. Süreç döngüsel bir özellik taşır ve her aşamada elde edilen bulgular yeni araştırma sorularının ortaya çıkmasına neden olabilir. Bu nedenle araştırmacı, gerekli durumlarda sürecin önceki aşamalarına dönerek araştırmayı yeniden şekillendirebilir.</a:t>
            </a:r>
          </a:p>
        </p:txBody>
      </p:sp>
    </p:spTree>
    <p:extLst>
      <p:ext uri="{BB962C8B-B14F-4D97-AF65-F5344CB8AC3E}">
        <p14:creationId xmlns:p14="http://schemas.microsoft.com/office/powerpoint/2010/main" val="300392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0BD8079B-BA4A-4507-A94D-096C45B18F4B}"/>
              </a:ext>
            </a:extLst>
          </p:cNvPr>
          <p:cNvPicPr>
            <a:picLocks noChangeAspect="1"/>
          </p:cNvPicPr>
          <p:nvPr/>
        </p:nvPicPr>
        <p:blipFill>
          <a:blip r:embed="rId2"/>
          <a:stretch>
            <a:fillRect/>
          </a:stretch>
        </p:blipFill>
        <p:spPr>
          <a:xfrm>
            <a:off x="2886075" y="661987"/>
            <a:ext cx="6419850" cy="5534025"/>
          </a:xfrm>
          <a:prstGeom prst="rect">
            <a:avLst/>
          </a:prstGeom>
        </p:spPr>
      </p:pic>
      <p:sp>
        <p:nvSpPr>
          <p:cNvPr id="5" name="Metin kutusu 4">
            <a:extLst>
              <a:ext uri="{FF2B5EF4-FFF2-40B4-BE49-F238E27FC236}">
                <a16:creationId xmlns:a16="http://schemas.microsoft.com/office/drawing/2014/main" id="{EE6E3378-33A6-4981-AF3B-721AF5588734}"/>
              </a:ext>
            </a:extLst>
          </p:cNvPr>
          <p:cNvSpPr txBox="1"/>
          <p:nvPr/>
        </p:nvSpPr>
        <p:spPr>
          <a:xfrm>
            <a:off x="4393693" y="6196012"/>
            <a:ext cx="3821839" cy="523220"/>
          </a:xfrm>
          <a:prstGeom prst="rect">
            <a:avLst/>
          </a:prstGeom>
          <a:noFill/>
        </p:spPr>
        <p:txBody>
          <a:bodyPr wrap="square" rtlCol="0">
            <a:spAutoFit/>
          </a:bodyPr>
          <a:lstStyle/>
          <a:p>
            <a:pPr algn="just"/>
            <a:r>
              <a:rPr lang="tr-TR" sz="2800" dirty="0"/>
              <a:t>Nitel araştırma süreci</a:t>
            </a:r>
          </a:p>
        </p:txBody>
      </p:sp>
    </p:spTree>
    <p:extLst>
      <p:ext uri="{BB962C8B-B14F-4D97-AF65-F5344CB8AC3E}">
        <p14:creationId xmlns:p14="http://schemas.microsoft.com/office/powerpoint/2010/main" val="3740943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b="1" i="0" u="none" strike="noStrike" baseline="0" dirty="0"/>
              <a:t>Temel Özellikleri</a:t>
            </a:r>
          </a:p>
          <a:p>
            <a:pPr algn="just"/>
            <a:endParaRPr lang="tr-TR" sz="2800" b="1" dirty="0"/>
          </a:p>
          <a:p>
            <a:pPr marL="457200" indent="-457200" algn="just">
              <a:buFont typeface="Wingdings" panose="05000000000000000000" pitchFamily="2" charset="2"/>
              <a:buChar char="Ø"/>
            </a:pPr>
            <a:r>
              <a:rPr lang="tr-TR" sz="2800" b="1" dirty="0"/>
              <a:t>Doğal ortamda veri toplama:</a:t>
            </a:r>
            <a:r>
              <a:rPr lang="tr-TR" sz="2800" dirty="0"/>
              <a:t> Veriler araştırmanın gerçekleştiği gerçek ortamdan elde edilir. Araştırmacı sürecin temel aracıdır ve olguları doğal koşullarında incelemeye çalışır.</a:t>
            </a:r>
          </a:p>
          <a:p>
            <a:pPr algn="just"/>
            <a:endParaRPr lang="tr-TR" sz="2800" dirty="0"/>
          </a:p>
          <a:p>
            <a:pPr marL="457200" indent="-457200" algn="just">
              <a:buFont typeface="Wingdings" panose="05000000000000000000" pitchFamily="2" charset="2"/>
              <a:buChar char="Ø"/>
            </a:pPr>
            <a:r>
              <a:rPr lang="tr-TR" sz="2800" b="1" dirty="0"/>
              <a:t>Betimleyici yaklaşım:</a:t>
            </a:r>
            <a:r>
              <a:rPr lang="tr-TR" sz="2800" dirty="0"/>
              <a:t> Araştırma verileri çoğunlukla sözcükler, ifadeler ve görsellerden oluşur. Amaç, olayları ayrıntılı bir şekilde tanımlamak ve anlamaktır.</a:t>
            </a:r>
          </a:p>
        </p:txBody>
      </p:sp>
    </p:spTree>
    <p:extLst>
      <p:ext uri="{BB962C8B-B14F-4D97-AF65-F5344CB8AC3E}">
        <p14:creationId xmlns:p14="http://schemas.microsoft.com/office/powerpoint/2010/main" val="1498512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marL="457200" indent="-457200" algn="just">
              <a:buFont typeface="Wingdings" panose="05000000000000000000" pitchFamily="2" charset="2"/>
              <a:buChar char="Ø"/>
            </a:pPr>
            <a:r>
              <a:rPr lang="tr-TR" sz="2800" b="1" dirty="0"/>
              <a:t>Sürece odaklanma:</a:t>
            </a:r>
            <a:r>
              <a:rPr lang="tr-TR" sz="2800" dirty="0"/>
              <a:t> Nitel araştırmalarda yalnızca sonuçlar değil, sonuçlara nasıl ulaşıldığı da önem taşır. Bu nedenle araştırmacılar daha çok “nasıl?” sorusuna cevap ararlar.</a:t>
            </a:r>
          </a:p>
          <a:p>
            <a:pPr marL="457200" indent="-457200" algn="just">
              <a:buFont typeface="Wingdings" panose="05000000000000000000" pitchFamily="2" charset="2"/>
              <a:buChar char="Ø"/>
            </a:pPr>
            <a:endParaRPr lang="tr-TR" sz="2800" dirty="0"/>
          </a:p>
          <a:p>
            <a:pPr marL="457200" indent="-457200" algn="just">
              <a:buFont typeface="Wingdings" panose="05000000000000000000" pitchFamily="2" charset="2"/>
              <a:buChar char="Ø"/>
            </a:pPr>
            <a:r>
              <a:rPr lang="tr-TR" sz="2800" b="1" dirty="0" err="1"/>
              <a:t>Tümevarımcı</a:t>
            </a:r>
            <a:r>
              <a:rPr lang="tr-TR" sz="2800" b="1" dirty="0"/>
              <a:t> analiz:</a:t>
            </a:r>
            <a:r>
              <a:rPr lang="tr-TR" sz="2800" dirty="0"/>
              <a:t> Araştırma genellikle önceden belirlenmiş hipotezlere dayanmaz. Veriler toplandıktan sonra önemli temalar, ilişkiler ve açıklamalar ortaya çıkarılır.</a:t>
            </a:r>
          </a:p>
        </p:txBody>
      </p:sp>
    </p:spTree>
    <p:extLst>
      <p:ext uri="{BB962C8B-B14F-4D97-AF65-F5344CB8AC3E}">
        <p14:creationId xmlns:p14="http://schemas.microsoft.com/office/powerpoint/2010/main" val="522782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384995"/>
          </a:xfrm>
          <a:prstGeom prst="rect">
            <a:avLst/>
          </a:prstGeom>
          <a:noFill/>
        </p:spPr>
        <p:txBody>
          <a:bodyPr wrap="square" rtlCol="0">
            <a:spAutoFit/>
          </a:bodyPr>
          <a:lstStyle/>
          <a:p>
            <a:pPr marL="457200" indent="-457200" algn="just">
              <a:buFont typeface="Wingdings" panose="05000000000000000000" pitchFamily="2" charset="2"/>
              <a:buChar char="Ø"/>
            </a:pPr>
            <a:r>
              <a:rPr lang="tr-TR" sz="2800" b="1" dirty="0"/>
              <a:t>Anlamın önemi:</a:t>
            </a:r>
            <a:r>
              <a:rPr lang="tr-TR" sz="2800" dirty="0"/>
              <a:t> Katılımcıların düşünceleri, deneyimleri ve olaylara yükledikleri anlamlar kendi bakış açıları doğrultusunda değerlendirilir.</a:t>
            </a:r>
          </a:p>
        </p:txBody>
      </p:sp>
    </p:spTree>
    <p:extLst>
      <p:ext uri="{BB962C8B-B14F-4D97-AF65-F5344CB8AC3E}">
        <p14:creationId xmlns:p14="http://schemas.microsoft.com/office/powerpoint/2010/main" val="29745943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337</TotalTime>
  <Words>320</Words>
  <Application>Microsoft Office PowerPoint</Application>
  <PresentationFormat>Geniş ekran</PresentationFormat>
  <Paragraphs>31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Wingdings</vt:lpstr>
      <vt:lpstr>Wingdings 3</vt:lpstr>
      <vt:lpstr>Duman</vt:lpstr>
      <vt:lpstr>5.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57</cp:revision>
  <dcterms:created xsi:type="dcterms:W3CDTF">2026-06-18T10:15:39Z</dcterms:created>
  <dcterms:modified xsi:type="dcterms:W3CDTF">2026-06-28T05:34:04Z</dcterms:modified>
</cp:coreProperties>
</file>