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74FE63E5-1DFA-485B-B584-E53EEBAAC277}"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53697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53544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88790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49614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0BA856E-5058-478C-8963-AE8C07AEAC89}" type="datetimeFigureOut">
              <a:rPr lang="tr-TR" smtClean="0"/>
              <a:t>5.05.2026</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FE63E5-1DFA-485B-B584-E53EEBAAC277}"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99274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59613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0BA856E-5058-478C-8963-AE8C07AEAC89}" type="datetimeFigureOut">
              <a:rPr lang="tr-TR" smtClean="0"/>
              <a:t>5.05.2026</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FE63E5-1DFA-485B-B584-E53EEBAAC277}"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27985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0BA856E-5058-478C-8963-AE8C07AEAC89}" type="datetimeFigureOut">
              <a:rPr lang="tr-TR" smtClean="0"/>
              <a:t>5.05.2026</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FE63E5-1DFA-485B-B584-E53EEBAAC277}"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6360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BA856E-5058-478C-8963-AE8C07AEAC89}" type="datetimeFigureOut">
              <a:rPr lang="tr-TR" smtClean="0"/>
              <a:t>5.05.2026</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FE63E5-1DFA-485B-B584-E53EEBAAC277}" type="slidenum">
              <a:rPr lang="tr-TR" smtClean="0"/>
              <a:t>‹#›</a:t>
            </a:fld>
            <a:endParaRPr lang="tr-TR"/>
          </a:p>
        </p:txBody>
      </p:sp>
    </p:spTree>
    <p:extLst>
      <p:ext uri="{BB962C8B-B14F-4D97-AF65-F5344CB8AC3E}">
        <p14:creationId xmlns:p14="http://schemas.microsoft.com/office/powerpoint/2010/main" val="27177842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23324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D0BA856E-5058-478C-8963-AE8C07AEAC89}" type="datetimeFigureOut">
              <a:rPr lang="tr-TR" smtClean="0"/>
              <a:t>5.05.2026</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74FE63E5-1DFA-485B-B584-E53EEBAAC277}"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65355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D0BA856E-5058-478C-8963-AE8C07AEAC89}" type="datetimeFigureOut">
              <a:rPr lang="tr-TR" smtClean="0"/>
              <a:t>5.05.2026</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4FE63E5-1DFA-485B-B584-E53EEBAAC277}"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3474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DED151-54A5-F2CD-A420-F2589A933870}"/>
              </a:ext>
            </a:extLst>
          </p:cNvPr>
          <p:cNvSpPr>
            <a:spLocks noGrp="1"/>
          </p:cNvSpPr>
          <p:nvPr>
            <p:ph type="ctrTitle"/>
          </p:nvPr>
        </p:nvSpPr>
        <p:spPr>
          <a:xfrm>
            <a:off x="634180" y="1248696"/>
            <a:ext cx="10923639" cy="2180303"/>
          </a:xfrm>
        </p:spPr>
        <p:txBody>
          <a:bodyPr>
            <a:normAutofit fontScale="90000"/>
          </a:bodyPr>
          <a:lstStyle/>
          <a:p>
            <a:pPr algn="ctr"/>
            <a:r>
              <a:rPr lang="tr-TR" dirty="0"/>
              <a:t>T.C. </a:t>
            </a:r>
            <a:br>
              <a:rPr lang="tr-TR" dirty="0"/>
            </a:br>
            <a:r>
              <a:rPr lang="tr-TR" dirty="0"/>
              <a:t>KASTAMONU ÜNİVERSİTESİ</a:t>
            </a:r>
            <a:br>
              <a:rPr lang="tr-TR" dirty="0"/>
            </a:br>
            <a:r>
              <a:rPr lang="tr-TR" dirty="0"/>
              <a:t>TURİZM FAKÜLTESİ</a:t>
            </a:r>
          </a:p>
        </p:txBody>
      </p:sp>
      <p:sp>
        <p:nvSpPr>
          <p:cNvPr id="3" name="Alt Başlık 2">
            <a:extLst>
              <a:ext uri="{FF2B5EF4-FFF2-40B4-BE49-F238E27FC236}">
                <a16:creationId xmlns:a16="http://schemas.microsoft.com/office/drawing/2014/main" id="{33865A34-AF2B-F547-72AE-2A02686BECD5}"/>
              </a:ext>
            </a:extLst>
          </p:cNvPr>
          <p:cNvSpPr>
            <a:spLocks noGrp="1"/>
          </p:cNvSpPr>
          <p:nvPr>
            <p:ph type="subTitle" idx="1"/>
          </p:nvPr>
        </p:nvSpPr>
        <p:spPr>
          <a:xfrm>
            <a:off x="1777464" y="4052313"/>
            <a:ext cx="8637072" cy="977621"/>
          </a:xfrm>
        </p:spPr>
        <p:txBody>
          <a:bodyPr/>
          <a:lstStyle/>
          <a:p>
            <a:pPr algn="ctr"/>
            <a:r>
              <a:rPr lang="tr-TR" dirty="0"/>
              <a:t>GASTRONOMİ VE MUTFAK SANATLARI BÖLÜMÜ</a:t>
            </a:r>
          </a:p>
          <a:p>
            <a:pPr algn="ctr"/>
            <a:r>
              <a:rPr lang="tr-TR" dirty="0"/>
              <a:t>SATIN ALMA VE ÜRÜN BELİRLEME DERSİ</a:t>
            </a:r>
          </a:p>
        </p:txBody>
      </p:sp>
    </p:spTree>
    <p:extLst>
      <p:ext uri="{BB962C8B-B14F-4D97-AF65-F5344CB8AC3E}">
        <p14:creationId xmlns:p14="http://schemas.microsoft.com/office/powerpoint/2010/main" val="37102302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1A0324-12C0-4D3E-492A-A7C3787CBDF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1B3A287-DDBB-A244-26F2-4B4747E4A090}"/>
              </a:ext>
            </a:extLst>
          </p:cNvPr>
          <p:cNvSpPr>
            <a:spLocks noGrp="1"/>
          </p:cNvSpPr>
          <p:nvPr>
            <p:ph idx="1"/>
          </p:nvPr>
        </p:nvSpPr>
        <p:spPr/>
        <p:txBody>
          <a:bodyPr>
            <a:normAutofit fontScale="92500" lnSpcReduction="20000"/>
          </a:bodyPr>
          <a:lstStyle/>
          <a:p>
            <a:r>
              <a:rPr lang="tr-TR" dirty="0"/>
              <a:t>Kontrollerin yanı sıra stok ve göz kartları muhasebe ya da bir yetkili tarafından belirli periyodlar ile sayımları kontrol edilmeli ve ikisi arasında herhangi bir fark olup olmadığı belirlenmelidir. Eğer bir fark var ise bunun nedenleri araştırılmalıdır. Yapılan kontrollerde açığa çıkan farklılıkların nedenleri şu şekildedir; </a:t>
            </a:r>
          </a:p>
          <a:p>
            <a:r>
              <a:rPr lang="tr-TR" dirty="0"/>
              <a:t>Depoya giren malların giriş ve çıkışları yapılırken ölçümlerinde hata yapılabilir. </a:t>
            </a:r>
          </a:p>
          <a:p>
            <a:r>
              <a:rPr lang="tr-TR" dirty="0"/>
              <a:t>Depoya giriş ve çıkış fişleri, stok kartlarına doğru işlenmemiş olabilir. </a:t>
            </a:r>
          </a:p>
          <a:p>
            <a:r>
              <a:rPr lang="tr-TR" dirty="0"/>
              <a:t>Talep fişi olmadan depodan malzeme çıkışı yapılmış olabilir. </a:t>
            </a:r>
          </a:p>
          <a:p>
            <a:r>
              <a:rPr lang="tr-TR" dirty="0"/>
              <a:t>Satıcıya malların iadesi durumunda, stok kartlarından mal giriş kayıtları silinmemiş olabilir.</a:t>
            </a:r>
          </a:p>
          <a:p>
            <a:r>
              <a:rPr lang="tr-TR" dirty="0"/>
              <a:t>Satın alınan mal</a:t>
            </a:r>
          </a:p>
        </p:txBody>
      </p:sp>
    </p:spTree>
    <p:extLst>
      <p:ext uri="{BB962C8B-B14F-4D97-AF65-F5344CB8AC3E}">
        <p14:creationId xmlns:p14="http://schemas.microsoft.com/office/powerpoint/2010/main" val="42542062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E2B46B-FCBC-D405-6245-DDE31569D8F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E7B0E97-5B39-003D-0EB1-BD5E63A1FF28}"/>
              </a:ext>
            </a:extLst>
          </p:cNvPr>
          <p:cNvSpPr>
            <a:spLocks noGrp="1"/>
          </p:cNvSpPr>
          <p:nvPr>
            <p:ph idx="1"/>
          </p:nvPr>
        </p:nvSpPr>
        <p:spPr/>
        <p:txBody>
          <a:bodyPr/>
          <a:lstStyle/>
          <a:p>
            <a:r>
              <a:rPr lang="tr-TR" dirty="0"/>
              <a:t>Depodan Malzeme Çıkışı</a:t>
            </a:r>
          </a:p>
          <a:p>
            <a:r>
              <a:rPr lang="tr-TR" dirty="0"/>
              <a:t>Depodan mal çıkarma işlemini kolaylaştırmak ve bir sisteme bağlamak için genellikle depodan mal çıkarma işlemi belirli saatlerle sınırlandırılmalıdır. Depo görevlisi dağıtım saatleri dışında kalan sürede deponun temizliği, düzeni ve kayıt işlemlerini yerine getirmelidir. Depo görevlisi bu işlemleri sırasında son kullanma tarihi yaklaşan ürünleri yetkili kişilere bildirerek o ürünlerin daha çabuk tüketilmesini sağlamalıdır.</a:t>
            </a:r>
          </a:p>
        </p:txBody>
      </p:sp>
    </p:spTree>
    <p:extLst>
      <p:ext uri="{BB962C8B-B14F-4D97-AF65-F5344CB8AC3E}">
        <p14:creationId xmlns:p14="http://schemas.microsoft.com/office/powerpoint/2010/main" val="984478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A29519-8AB3-6785-03A9-FAD05603F314}"/>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8747196-8AC8-7920-F556-C7A5D71AB396}"/>
              </a:ext>
            </a:extLst>
          </p:cNvPr>
          <p:cNvSpPr>
            <a:spLocks noGrp="1"/>
          </p:cNvSpPr>
          <p:nvPr>
            <p:ph idx="1"/>
          </p:nvPr>
        </p:nvSpPr>
        <p:spPr/>
        <p:txBody>
          <a:bodyPr>
            <a:normAutofit fontScale="92500" lnSpcReduction="20000"/>
          </a:bodyPr>
          <a:lstStyle/>
          <a:p>
            <a:r>
              <a:rPr lang="tr-TR" dirty="0"/>
              <a:t>Depo sorumlusunun başlıca görevleri şu şekilde sıralanabilir:</a:t>
            </a:r>
          </a:p>
          <a:p>
            <a:r>
              <a:rPr lang="tr-TR" dirty="0"/>
              <a:t>Dağıtımda, malzemelerin raf ömrünü göz önüne alarak öncelikle eski gelenleri (FİFO Yöntemi) bölümlere verir.</a:t>
            </a:r>
          </a:p>
          <a:p>
            <a:r>
              <a:rPr lang="tr-TR" dirty="0"/>
              <a:t>Gelen malzemeleri kolay takip edebilmek için gruplandırma yaparak malzemeleri etiketler.</a:t>
            </a:r>
          </a:p>
          <a:p>
            <a:r>
              <a:rPr lang="tr-TR" dirty="0"/>
              <a:t>Depoya gelen istek fişinde yer alması gereken talep edenin imzası olmadan malzemeyi istenilen bölüme vermemesi gerekir.</a:t>
            </a:r>
          </a:p>
          <a:p>
            <a:r>
              <a:rPr lang="tr-TR" dirty="0"/>
              <a:t>Malzeme çıkışlarında özellikle kıymetli ürünlerde göz kartlarını doldurur.</a:t>
            </a:r>
          </a:p>
          <a:p>
            <a:r>
              <a:rPr lang="tr-TR" dirty="0"/>
              <a:t>Depolara ait anahtarları kesinlikle işletmeden dışarı çıkartmayıp mühürlenmiş bir zarf ile kasaya teslim eder.</a:t>
            </a:r>
          </a:p>
        </p:txBody>
      </p:sp>
    </p:spTree>
    <p:extLst>
      <p:ext uri="{BB962C8B-B14F-4D97-AF65-F5344CB8AC3E}">
        <p14:creationId xmlns:p14="http://schemas.microsoft.com/office/powerpoint/2010/main" val="1982295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A74729-8975-D5BF-44E0-194619FF756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F8627DB2-1BB5-58C1-8B3B-1B7EFD543628}"/>
              </a:ext>
            </a:extLst>
          </p:cNvPr>
          <p:cNvSpPr>
            <a:spLocks noGrp="1"/>
          </p:cNvSpPr>
          <p:nvPr>
            <p:ph idx="1"/>
          </p:nvPr>
        </p:nvSpPr>
        <p:spPr/>
        <p:txBody>
          <a:bodyPr/>
          <a:lstStyle/>
          <a:p>
            <a:r>
              <a:rPr lang="tr-TR" dirty="0"/>
              <a:t>Malzeme Çıkışlarının Kıymetlendirilmesi</a:t>
            </a:r>
          </a:p>
          <a:p>
            <a:r>
              <a:rPr lang="tr-TR" b="1" dirty="0"/>
              <a:t>Gerçek Maliyet Yöntemi: </a:t>
            </a:r>
            <a:r>
              <a:rPr lang="tr-TR" dirty="0"/>
              <a:t>Çeşitli tarihlerde alınan malzemelerinin gruplandırılarak depoya yerleştirilmesi esasına dayanmaktadır. </a:t>
            </a:r>
          </a:p>
          <a:p>
            <a:r>
              <a:rPr lang="tr-TR" b="1" dirty="0"/>
              <a:t>İlk Giren İlk Çıkar Yöntemi (FİFO): </a:t>
            </a:r>
            <a:r>
              <a:rPr lang="tr-TR" dirty="0"/>
              <a:t>Malzemeler depoya giriş sırasına göre depodan üretim aşamasına gönderilirler. Bu yöntemde kıymetlendirme grupların birim fiyatlarına göre yapılmaktadır.</a:t>
            </a:r>
          </a:p>
        </p:txBody>
      </p:sp>
    </p:spTree>
    <p:extLst>
      <p:ext uri="{BB962C8B-B14F-4D97-AF65-F5344CB8AC3E}">
        <p14:creationId xmlns:p14="http://schemas.microsoft.com/office/powerpoint/2010/main" val="243341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F83B4D-6CB4-9AE3-617A-02C34A53C5A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A8E1471-CB40-0860-B65A-6BC279A9394A}"/>
              </a:ext>
            </a:extLst>
          </p:cNvPr>
          <p:cNvSpPr>
            <a:spLocks noGrp="1"/>
          </p:cNvSpPr>
          <p:nvPr>
            <p:ph idx="1"/>
          </p:nvPr>
        </p:nvSpPr>
        <p:spPr/>
        <p:txBody>
          <a:bodyPr/>
          <a:lstStyle/>
          <a:p>
            <a:r>
              <a:rPr lang="tr-TR" b="1" dirty="0"/>
              <a:t>Son Giren İlk Çıkar Yöntemi (LİFO): </a:t>
            </a:r>
            <a:r>
              <a:rPr lang="tr-TR" dirty="0"/>
              <a:t>Üretime gönderilecek olan malzemeler, son grubun fiyatından başlanarak başa doğru gidilerek kıymetlendirilir. </a:t>
            </a:r>
          </a:p>
          <a:p>
            <a:r>
              <a:rPr lang="tr-TR" b="1" dirty="0"/>
              <a:t>Ortalama Değer Yöntemi: </a:t>
            </a:r>
            <a:r>
              <a:rPr lang="tr-TR" dirty="0"/>
              <a:t>Bu yöntemin üç farklı türde uygulama alanı vardır. Bunlardan ilki Basit Ortalama ile değerlemedir. Bu yöntemde çıkış yapan malzemelerin fiyatları toplanarak ve fiyat sayısına bölünerek birim fiyat tespit edilmektedir. İkinci yöntem Tartılı Ortalama ile değerlemedir.</a:t>
            </a:r>
          </a:p>
        </p:txBody>
      </p:sp>
    </p:spTree>
    <p:extLst>
      <p:ext uri="{BB962C8B-B14F-4D97-AF65-F5344CB8AC3E}">
        <p14:creationId xmlns:p14="http://schemas.microsoft.com/office/powerpoint/2010/main" val="7368457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379F7D-2D52-A621-CC8F-EC16313E395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1E4C952-7336-9B3A-C5C8-A9D3BE8D8606}"/>
              </a:ext>
            </a:extLst>
          </p:cNvPr>
          <p:cNvSpPr>
            <a:spLocks noGrp="1"/>
          </p:cNvSpPr>
          <p:nvPr>
            <p:ph idx="1"/>
          </p:nvPr>
        </p:nvSpPr>
        <p:spPr/>
        <p:txBody>
          <a:bodyPr/>
          <a:lstStyle/>
          <a:p>
            <a:r>
              <a:rPr lang="tr-TR" b="1" dirty="0"/>
              <a:t>Standart Fiyat Yöntemi: </a:t>
            </a:r>
            <a:r>
              <a:rPr lang="tr-TR" dirty="0"/>
              <a:t>Bu yöntemde depodan çıkış yapan malzemeler için, işletme geçmiş yıllara ait verilere dayanarak elde ettiği standart fiyatları kullanmaktadır.</a:t>
            </a:r>
          </a:p>
          <a:p>
            <a:r>
              <a:rPr lang="tr-TR" b="1" dirty="0"/>
              <a:t>En Son Piyasa Değeri ile Değerleme Yöntemi (NİFO): </a:t>
            </a:r>
            <a:r>
              <a:rPr lang="tr-TR" dirty="0"/>
              <a:t>Depodan çıkış yapan malzemelerin, depodan çıkış tarihindeki cari piyasa fiyatı esas alınmaktadır.</a:t>
            </a:r>
          </a:p>
          <a:p>
            <a:r>
              <a:rPr lang="tr-TR" b="1" dirty="0"/>
              <a:t>Yüksek Fiyat Yöntemi: </a:t>
            </a:r>
            <a:r>
              <a:rPr lang="tr-TR" dirty="0"/>
              <a:t>Alımı yapılan malzeme grupları içinde fiyatı en yüksek olan grup ile değerlendirilmektedir. </a:t>
            </a:r>
          </a:p>
        </p:txBody>
      </p:sp>
    </p:spTree>
    <p:extLst>
      <p:ext uri="{BB962C8B-B14F-4D97-AF65-F5344CB8AC3E}">
        <p14:creationId xmlns:p14="http://schemas.microsoft.com/office/powerpoint/2010/main" val="2446192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6B34DA7-DF74-5273-1C5F-576D4C02D24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727825D-FDBC-8617-CD10-DD73956A99D1}"/>
              </a:ext>
            </a:extLst>
          </p:cNvPr>
          <p:cNvSpPr>
            <a:spLocks noGrp="1"/>
          </p:cNvSpPr>
          <p:nvPr>
            <p:ph idx="1"/>
          </p:nvPr>
        </p:nvSpPr>
        <p:spPr/>
        <p:txBody>
          <a:bodyPr/>
          <a:lstStyle/>
          <a:p>
            <a:r>
              <a:rPr lang="tr-TR" dirty="0"/>
              <a:t>DEPOLAMA</a:t>
            </a:r>
          </a:p>
          <a:p>
            <a:r>
              <a:rPr lang="tr-TR" dirty="0"/>
              <a:t>Depolamada Dikkat Edilmesi Gerekenler</a:t>
            </a:r>
          </a:p>
          <a:p>
            <a:r>
              <a:rPr lang="tr-TR" dirty="0"/>
              <a:t>Güvenlik</a:t>
            </a:r>
          </a:p>
          <a:p>
            <a:r>
              <a:rPr lang="tr-TR" dirty="0"/>
              <a:t>Kalite</a:t>
            </a:r>
          </a:p>
          <a:p>
            <a:r>
              <a:rPr lang="tr-TR" dirty="0"/>
              <a:t>Kayıt Tutma</a:t>
            </a:r>
          </a:p>
          <a:p>
            <a:pPr lvl="1"/>
            <a:r>
              <a:rPr lang="tr-TR" dirty="0"/>
              <a:t>Sürekli envanter sistemi</a:t>
            </a:r>
          </a:p>
          <a:p>
            <a:pPr lvl="1"/>
            <a:r>
              <a:rPr lang="tr-TR" dirty="0"/>
              <a:t>Fiziki envanter sistemi</a:t>
            </a:r>
          </a:p>
        </p:txBody>
      </p:sp>
    </p:spTree>
    <p:extLst>
      <p:ext uri="{BB962C8B-B14F-4D97-AF65-F5344CB8AC3E}">
        <p14:creationId xmlns:p14="http://schemas.microsoft.com/office/powerpoint/2010/main" val="2796662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28EB543-8B10-D157-70DB-AA796CED7F0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DE38377-45D1-CCDC-DA3B-71B680252560}"/>
              </a:ext>
            </a:extLst>
          </p:cNvPr>
          <p:cNvSpPr>
            <a:spLocks noGrp="1"/>
          </p:cNvSpPr>
          <p:nvPr>
            <p:ph idx="1"/>
          </p:nvPr>
        </p:nvSpPr>
        <p:spPr/>
        <p:txBody>
          <a:bodyPr>
            <a:normAutofit fontScale="92500" lnSpcReduction="20000"/>
          </a:bodyPr>
          <a:lstStyle/>
          <a:p>
            <a:r>
              <a:rPr lang="tr-TR" dirty="0"/>
              <a:t>Depoların mimari planlamasında dikkat edilmesi gereken konular şu şekildedir; </a:t>
            </a:r>
          </a:p>
          <a:p>
            <a:r>
              <a:rPr lang="tr-TR" dirty="0"/>
              <a:t>Yiyeceklerin mutfağa dağılım yöntemi (metot ve nakliye) </a:t>
            </a:r>
          </a:p>
          <a:p>
            <a:r>
              <a:rPr lang="tr-TR" dirty="0"/>
              <a:t>Böcekler ve kemirici hayvanların kontrolü (bölgesel şartlar doğrultusunda)</a:t>
            </a:r>
          </a:p>
          <a:p>
            <a:r>
              <a:rPr lang="tr-TR" dirty="0"/>
              <a:t>Stok kontrol ve stok devir hızı (raflar ve raf düzenlemeleri) </a:t>
            </a:r>
          </a:p>
          <a:p>
            <a:r>
              <a:rPr lang="tr-TR" dirty="0"/>
              <a:t>Temizleme yöntemi (kolay ulaşılabilir yerler) </a:t>
            </a:r>
          </a:p>
          <a:p>
            <a:r>
              <a:rPr lang="tr-TR" dirty="0"/>
              <a:t>Sıcaklığın korunması özelliği (teçhizatın konum yeri, güvenliğin kurulması) </a:t>
            </a:r>
          </a:p>
          <a:p>
            <a:r>
              <a:rPr lang="tr-TR" dirty="0"/>
              <a:t>İkinci derecede depoların kullanılması (mutfak depoları, kiler) </a:t>
            </a:r>
          </a:p>
          <a:p>
            <a:r>
              <a:rPr lang="tr-TR" dirty="0"/>
              <a:t>Çöplerin ayrıştırılması ve depolanması</a:t>
            </a:r>
          </a:p>
        </p:txBody>
      </p:sp>
    </p:spTree>
    <p:extLst>
      <p:ext uri="{BB962C8B-B14F-4D97-AF65-F5344CB8AC3E}">
        <p14:creationId xmlns:p14="http://schemas.microsoft.com/office/powerpoint/2010/main" val="397282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844B8E-1CB2-EA27-0A86-0EC8DAB8288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0F68E6-F80F-3D85-3381-52DB856FFEF2}"/>
              </a:ext>
            </a:extLst>
          </p:cNvPr>
          <p:cNvSpPr>
            <a:spLocks noGrp="1"/>
          </p:cNvSpPr>
          <p:nvPr>
            <p:ph idx="1"/>
          </p:nvPr>
        </p:nvSpPr>
        <p:spPr/>
        <p:txBody>
          <a:bodyPr>
            <a:normAutofit/>
          </a:bodyPr>
          <a:lstStyle/>
          <a:p>
            <a:r>
              <a:rPr lang="tr-TR" dirty="0"/>
              <a:t>Depoların genel olarak şu özellikleri taşıması gerekmektedir:</a:t>
            </a:r>
          </a:p>
          <a:p>
            <a:r>
              <a:rPr lang="tr-TR" dirty="0"/>
              <a:t>Havalandırma sisteminin iyi olması gerekmektedir. </a:t>
            </a:r>
          </a:p>
          <a:p>
            <a:r>
              <a:rPr lang="tr-TR" dirty="0"/>
              <a:t>Depoların yalıtımı iyi olmalıdır</a:t>
            </a:r>
          </a:p>
          <a:p>
            <a:r>
              <a:rPr lang="tr-TR" dirty="0"/>
              <a:t>Özellikle bozulabilir yiyeceklerin depolanmasında en önemli konulardan biri sıcaklık ve nem oranıdır. </a:t>
            </a:r>
          </a:p>
          <a:p>
            <a:r>
              <a:rPr lang="tr-TR" dirty="0"/>
              <a:t>Depoların sahip olması gereken bir diğer özellik ise temizlenebilme açısından kolaylık sağlaması gerekliliğidir. </a:t>
            </a:r>
          </a:p>
        </p:txBody>
      </p:sp>
    </p:spTree>
    <p:extLst>
      <p:ext uri="{BB962C8B-B14F-4D97-AF65-F5344CB8AC3E}">
        <p14:creationId xmlns:p14="http://schemas.microsoft.com/office/powerpoint/2010/main" val="24300995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241FF62-B02B-E495-8CCF-76A3806B201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89C0312E-3323-5456-E35A-DC1527FFDC7C}"/>
              </a:ext>
            </a:extLst>
          </p:cNvPr>
          <p:cNvSpPr>
            <a:spLocks noGrp="1"/>
          </p:cNvSpPr>
          <p:nvPr>
            <p:ph idx="1"/>
          </p:nvPr>
        </p:nvSpPr>
        <p:spPr/>
        <p:txBody>
          <a:bodyPr/>
          <a:lstStyle/>
          <a:p>
            <a:r>
              <a:rPr lang="tr-TR" dirty="0"/>
              <a:t>Deponun kullanım amacına uygun olarak yeteri kadar raf olmalıdır.</a:t>
            </a:r>
          </a:p>
          <a:p>
            <a:r>
              <a:rPr lang="tr-TR" dirty="0"/>
              <a:t>İş kazalarının önlemek için depo içlerinin yeteri kadar aydınlık olmasına dikkat edilmelidir.</a:t>
            </a:r>
          </a:p>
          <a:p>
            <a:r>
              <a:rPr lang="tr-TR" dirty="0"/>
              <a:t>Gerekli araç ve gereçler ile donatılmalıdır. </a:t>
            </a:r>
          </a:p>
          <a:p>
            <a:r>
              <a:rPr lang="tr-TR" dirty="0"/>
              <a:t>Haşere ve diğer zararlılara karşı önlemler alınmalıdır. </a:t>
            </a:r>
          </a:p>
          <a:p>
            <a:r>
              <a:rPr lang="tr-TR" dirty="0"/>
              <a:t>Büyük paketler ile gelen malzemelerin muhafaza edilebileceği özel alanlar oluşturulmalıdır.</a:t>
            </a:r>
          </a:p>
          <a:p>
            <a:endParaRPr lang="tr-TR" dirty="0"/>
          </a:p>
        </p:txBody>
      </p:sp>
    </p:spTree>
    <p:extLst>
      <p:ext uri="{BB962C8B-B14F-4D97-AF65-F5344CB8AC3E}">
        <p14:creationId xmlns:p14="http://schemas.microsoft.com/office/powerpoint/2010/main" val="2889378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6BD51FF-A73F-7689-3540-4B9893B7F47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9A6FC71-30E8-1D43-F52B-2923FEB2B7BB}"/>
              </a:ext>
            </a:extLst>
          </p:cNvPr>
          <p:cNvSpPr>
            <a:spLocks noGrp="1"/>
          </p:cNvSpPr>
          <p:nvPr>
            <p:ph idx="1"/>
          </p:nvPr>
        </p:nvSpPr>
        <p:spPr/>
        <p:txBody>
          <a:bodyPr/>
          <a:lstStyle/>
          <a:p>
            <a:r>
              <a:rPr lang="tr-TR" dirty="0"/>
              <a:t>Depo Çeşitleri</a:t>
            </a:r>
          </a:p>
          <a:p>
            <a:r>
              <a:rPr lang="tr-TR" dirty="0"/>
              <a:t>Kuru Gıda Deposu</a:t>
            </a:r>
          </a:p>
          <a:p>
            <a:r>
              <a:rPr lang="tr-TR" dirty="0"/>
              <a:t>Soğuk Hava Deposu</a:t>
            </a:r>
          </a:p>
          <a:p>
            <a:r>
              <a:rPr lang="tr-TR" dirty="0"/>
              <a:t>Derin Dondurucular</a:t>
            </a:r>
          </a:p>
          <a:p>
            <a:r>
              <a:rPr lang="tr-TR" dirty="0"/>
              <a:t>Diğer Depo Çeşitleri</a:t>
            </a:r>
          </a:p>
        </p:txBody>
      </p:sp>
    </p:spTree>
    <p:extLst>
      <p:ext uri="{BB962C8B-B14F-4D97-AF65-F5344CB8AC3E}">
        <p14:creationId xmlns:p14="http://schemas.microsoft.com/office/powerpoint/2010/main" val="11577692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BF5C4C-4B5A-2336-1464-CF855045608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E55B44EF-050D-D64A-A42D-642A778478BE}"/>
              </a:ext>
            </a:extLst>
          </p:cNvPr>
          <p:cNvSpPr>
            <a:spLocks noGrp="1"/>
          </p:cNvSpPr>
          <p:nvPr>
            <p:ph idx="1"/>
          </p:nvPr>
        </p:nvSpPr>
        <p:spPr/>
        <p:txBody>
          <a:bodyPr/>
          <a:lstStyle/>
          <a:p>
            <a:r>
              <a:rPr lang="tr-TR" dirty="0"/>
              <a:t>Depolama Prosedürü</a:t>
            </a:r>
          </a:p>
          <a:p>
            <a:r>
              <a:rPr lang="tr-TR" dirty="0"/>
              <a:t>Depolamanın amacına ulaşabilmesi için prosedürün eksiksiz yerine getirilmesi gerekmektedir. Depo görevlisi alınan malların her biri için açılan ‘Stok </a:t>
            </a:r>
            <a:r>
              <a:rPr lang="tr-TR" dirty="0" err="1"/>
              <a:t>Kartı’na</a:t>
            </a:r>
            <a:r>
              <a:rPr lang="tr-TR" dirty="0"/>
              <a:t> miktar, fiyat ve tutarı yazarak depoya girişlerini sağlamaktadır. </a:t>
            </a:r>
          </a:p>
          <a:p>
            <a:r>
              <a:rPr lang="tr-TR" dirty="0"/>
              <a:t>Stok kartları önce belirli malzeme gruplarına göre sınıflandırılmalıdır. Et, balık, süt ve süt ürünleri, meyveler, sebzeler şeklinde sınıflandırma yapıldıktan sonra, bu sınıflandırma kendi arasında alfabetik olarak sıralanmalıdır</a:t>
            </a:r>
          </a:p>
        </p:txBody>
      </p:sp>
    </p:spTree>
    <p:extLst>
      <p:ext uri="{BB962C8B-B14F-4D97-AF65-F5344CB8AC3E}">
        <p14:creationId xmlns:p14="http://schemas.microsoft.com/office/powerpoint/2010/main" val="3054826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142C2C-4D7A-0A4C-35E0-67470E945C3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3CB309ED-AB30-34C4-9E8B-F9799169CFF6}"/>
              </a:ext>
            </a:extLst>
          </p:cNvPr>
          <p:cNvSpPr>
            <a:spLocks noGrp="1"/>
          </p:cNvSpPr>
          <p:nvPr>
            <p:ph idx="1"/>
          </p:nvPr>
        </p:nvSpPr>
        <p:spPr/>
        <p:txBody>
          <a:bodyPr/>
          <a:lstStyle/>
          <a:p>
            <a:r>
              <a:rPr lang="tr-TR" dirty="0"/>
              <a:t>Bazı işletmelerde stok kartının yanı sıra ‘Depo Göz Kartı’ da kullanılmaktadır. Bu kartlar daha çok içecekler için kullanılmakla beraber, depoya giren malzemelerin hareketliliğini izlemek için de kullanılmaktadır.</a:t>
            </a:r>
          </a:p>
        </p:txBody>
      </p:sp>
    </p:spTree>
    <p:extLst>
      <p:ext uri="{BB962C8B-B14F-4D97-AF65-F5344CB8AC3E}">
        <p14:creationId xmlns:p14="http://schemas.microsoft.com/office/powerpoint/2010/main" val="417387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A6DE75-3837-B6E5-E66A-A8384ABEC566}"/>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0F8F45B-0BEC-FAD5-202C-5C07AF68FCC9}"/>
              </a:ext>
            </a:extLst>
          </p:cNvPr>
          <p:cNvSpPr>
            <a:spLocks noGrp="1"/>
          </p:cNvSpPr>
          <p:nvPr>
            <p:ph idx="1"/>
          </p:nvPr>
        </p:nvSpPr>
        <p:spPr/>
        <p:txBody>
          <a:bodyPr/>
          <a:lstStyle/>
          <a:p>
            <a:r>
              <a:rPr lang="tr-TR" b="1" dirty="0"/>
              <a:t>Depolama Konusunda Yapılan İnceleme ve Kontroller</a:t>
            </a:r>
          </a:p>
          <a:p>
            <a:r>
              <a:rPr lang="tr-TR" dirty="0"/>
              <a:t>Depolama konusunda yapılan kontrollerin amacı çeşitli nedenlerle ortaya çıkabilen fire, zayiat, hırsızlık fazla stoklama sonucu oluşan kayıpların önlenmesini kapsamaktadır.</a:t>
            </a:r>
          </a:p>
        </p:txBody>
      </p:sp>
    </p:spTree>
    <p:extLst>
      <p:ext uri="{BB962C8B-B14F-4D97-AF65-F5344CB8AC3E}">
        <p14:creationId xmlns:p14="http://schemas.microsoft.com/office/powerpoint/2010/main" val="3455251284"/>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TotalTime>
  <Words>748</Words>
  <Application>Microsoft Office PowerPoint</Application>
  <PresentationFormat>Geniş ekran</PresentationFormat>
  <Paragraphs>61</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Arial</vt:lpstr>
      <vt:lpstr>Gill Sans MT</vt:lpstr>
      <vt:lpstr>Galeri</vt:lpstr>
      <vt:lpstr>T.C.  KASTAMONU ÜNİVERSİTESİ TURİZM FAKÜLTESİ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PC</dc:creator>
  <cp:lastModifiedBy>PC</cp:lastModifiedBy>
  <cp:revision>2</cp:revision>
  <dcterms:created xsi:type="dcterms:W3CDTF">2026-05-05T19:00:29Z</dcterms:created>
  <dcterms:modified xsi:type="dcterms:W3CDTF">2026-05-05T21:00:10Z</dcterms:modified>
</cp:coreProperties>
</file>