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3" r:id="rId3"/>
    <p:sldId id="284" r:id="rId4"/>
    <p:sldId id="30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310" r:id="rId21"/>
    <p:sldId id="311" r:id="rId22"/>
    <p:sldId id="312" r:id="rId23"/>
    <p:sldId id="265" r:id="rId24"/>
    <p:sldId id="267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3792"/>
          </a:xfrm>
        </p:spPr>
        <p:txBody>
          <a:bodyPr/>
          <a:lstStyle/>
          <a:p>
            <a:r>
              <a:rPr lang="tr-TR" dirty="0"/>
              <a:t>SAYISAL ELEKTRONİK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9379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10-11. HAFTA</a:t>
            </a:r>
          </a:p>
        </p:txBody>
      </p:sp>
    </p:spTree>
    <p:extLst>
      <p:ext uri="{BB962C8B-B14F-4D97-AF65-F5344CB8AC3E}">
        <p14:creationId xmlns:p14="http://schemas.microsoft.com/office/powerpoint/2010/main" val="44140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ÖZELVEYA İŞLEMİ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10</a:t>
            </a:fld>
            <a:endParaRPr lang="tr-T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7E51700-58ED-2B34-3897-3397268E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91" y="32891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407A8F0-78C9-92AB-E11B-3477EC34C7AB}"/>
              </a:ext>
            </a:extLst>
          </p:cNvPr>
          <p:cNvGrpSpPr/>
          <p:nvPr/>
        </p:nvGrpSpPr>
        <p:grpSpPr>
          <a:xfrm>
            <a:off x="1999612" y="1526661"/>
            <a:ext cx="12192638" cy="3067240"/>
            <a:chOff x="1999612" y="1526661"/>
            <a:chExt cx="12192638" cy="3067240"/>
          </a:xfrm>
        </p:grpSpPr>
        <p:graphicFrame>
          <p:nvGraphicFramePr>
            <p:cNvPr id="12" name="Nesne 11">
              <a:extLst>
                <a:ext uri="{FF2B5EF4-FFF2-40B4-BE49-F238E27FC236}">
                  <a16:creationId xmlns:a16="http://schemas.microsoft.com/office/drawing/2014/main" id="{4BE970FE-9430-C1C7-42C6-6AADE45415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795994"/>
                </p:ext>
              </p:extLst>
            </p:nvPr>
          </p:nvGraphicFramePr>
          <p:xfrm>
            <a:off x="6771684" y="2834714"/>
            <a:ext cx="3210516" cy="1759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 Eşlem Resmi" r:id="rId2" imgW="2085714" imgH="1142857" progId="Paint.Picture">
                    <p:embed/>
                  </p:oleObj>
                </mc:Choice>
                <mc:Fallback>
                  <p:oleObj name="Bit Eşlem Resmi" r:id="rId2" imgW="2085714" imgH="1142857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1684" y="2834714"/>
                          <a:ext cx="3210516" cy="17591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033269E-A8FA-A75A-632F-0FBF69077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250" y="1526661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tr-TR"/>
            </a:p>
          </p:txBody>
        </p:sp>
        <p:graphicFrame>
          <p:nvGraphicFramePr>
            <p:cNvPr id="14" name="Nesne 13">
              <a:extLst>
                <a:ext uri="{FF2B5EF4-FFF2-40B4-BE49-F238E27FC236}">
                  <a16:creationId xmlns:a16="http://schemas.microsoft.com/office/drawing/2014/main" id="{448F8968-9743-A24F-F059-7D57CA640C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4346615"/>
                </p:ext>
              </p:extLst>
            </p:nvPr>
          </p:nvGraphicFramePr>
          <p:xfrm>
            <a:off x="1999612" y="2834716"/>
            <a:ext cx="3163576" cy="1759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 Eşlem Resmi" r:id="rId4" imgW="2038095" imgH="1133633" progId="Paint.Picture">
                    <p:embed/>
                  </p:oleObj>
                </mc:Choice>
                <mc:Fallback>
                  <p:oleObj name="Bit Eşlem Resmi" r:id="rId4" imgW="2038095" imgH="1133633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9612" y="2834716"/>
                          <a:ext cx="3163576" cy="17591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6589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ÖZELVEYA DEĞİL İŞLEMİ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11</a:t>
            </a:fld>
            <a:endParaRPr lang="tr-T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E4D26D4-0672-27AF-ADB9-C4B22D2DC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2553057"/>
            <a:ext cx="23205019" cy="4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95E15D41-6493-F731-CF53-569B295A5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48241"/>
              </p:ext>
            </p:extLst>
          </p:nvPr>
        </p:nvGraphicFramePr>
        <p:xfrm>
          <a:off x="4038601" y="2553057"/>
          <a:ext cx="4114799" cy="223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 Eşlem Resmi" r:id="rId2" imgW="2066667" imgH="1123810" progId="Paint.Picture">
                  <p:embed/>
                </p:oleObj>
              </mc:Choice>
              <mc:Fallback>
                <p:oleObj name="Bit Eşlem Resmi" r:id="rId2" imgW="2066667" imgH="11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2553057"/>
                        <a:ext cx="4114799" cy="2237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20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12</a:t>
            </a:fld>
            <a:endParaRPr lang="tr-TR"/>
          </a:p>
        </p:txBody>
      </p:sp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B7CE9A29-B032-F6FB-F3A9-9ECFA04FB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558" y="1269094"/>
            <a:ext cx="8292883" cy="43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3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BC88E9A3-1D44-1433-4F42-92D897336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80" y="1153024"/>
            <a:ext cx="9542239" cy="4551951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177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C458FCE0-F886-19FA-000E-5D9E674F4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23" y="996346"/>
            <a:ext cx="8954353" cy="486530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71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9E29E592-DDDE-276D-2877-AB0DB7254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36" y="1625119"/>
            <a:ext cx="9691928" cy="3607761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92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E625142F-F80E-ECA3-00B5-64A51F4E5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891" y="865957"/>
            <a:ext cx="6752217" cy="5126085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12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17</a:t>
            </a:fld>
            <a:endParaRPr lang="tr-TR"/>
          </a:p>
        </p:txBody>
      </p:sp>
      <p:pic>
        <p:nvPicPr>
          <p:cNvPr id="16" name="İçerik Yer Tutucusu 15">
            <a:extLst>
              <a:ext uri="{FF2B5EF4-FFF2-40B4-BE49-F238E27FC236}">
                <a16:creationId xmlns:a16="http://schemas.microsoft.com/office/drawing/2014/main" id="{776E809A-478E-0D72-E60D-3488F0A5D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43" y="1061290"/>
            <a:ext cx="9332913" cy="4735419"/>
          </a:xfrm>
        </p:spPr>
      </p:pic>
    </p:spTree>
    <p:extLst>
      <p:ext uri="{BB962C8B-B14F-4D97-AF65-F5344CB8AC3E}">
        <p14:creationId xmlns:p14="http://schemas.microsoft.com/office/powerpoint/2010/main" val="225464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1869187D-E651-954B-03FB-C5F7B5749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07" y="1089042"/>
            <a:ext cx="8814386" cy="4679915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154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04A45799-E936-0627-0633-4FB3BD74A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67" y="927786"/>
            <a:ext cx="9078066" cy="500242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82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Haftalık Ders İçerikleri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782ACD0D-A8BF-B48D-4039-2BDE5858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966668"/>
              </p:ext>
            </p:extLst>
          </p:nvPr>
        </p:nvGraphicFramePr>
        <p:xfrm>
          <a:off x="1188720" y="1444012"/>
          <a:ext cx="9235440" cy="4568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684">
                  <a:extLst>
                    <a:ext uri="{9D8B030D-6E8A-4147-A177-3AD203B41FA5}">
                      <a16:colId xmlns:a16="http://schemas.microsoft.com/office/drawing/2014/main" val="2201385474"/>
                    </a:ext>
                  </a:extLst>
                </a:gridCol>
                <a:gridCol w="7865756">
                  <a:extLst>
                    <a:ext uri="{9D8B030D-6E8A-4147-A177-3AD203B41FA5}">
                      <a16:colId xmlns:a16="http://schemas.microsoft.com/office/drawing/2014/main" val="1654174425"/>
                    </a:ext>
                  </a:extLst>
                </a:gridCol>
              </a:tblGrid>
              <a:tr h="400745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1. Hafta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effectLst/>
                        </a:rPr>
                        <a:t>Binary</a:t>
                      </a:r>
                      <a:r>
                        <a:rPr lang="tr-TR" sz="1400" dirty="0">
                          <a:effectLst/>
                        </a:rPr>
                        <a:t>, desimal, </a:t>
                      </a:r>
                      <a:r>
                        <a:rPr lang="tr-TR" sz="1400" dirty="0" err="1">
                          <a:effectLst/>
                        </a:rPr>
                        <a:t>hexadesimal</a:t>
                      </a:r>
                      <a:r>
                        <a:rPr lang="tr-TR" sz="1400" dirty="0">
                          <a:effectLst/>
                        </a:rPr>
                        <a:t> ve </a:t>
                      </a:r>
                      <a:r>
                        <a:rPr lang="tr-TR" sz="1400" dirty="0" err="1">
                          <a:effectLst/>
                        </a:rPr>
                        <a:t>octal</a:t>
                      </a:r>
                      <a:r>
                        <a:rPr lang="tr-TR" sz="1400" dirty="0">
                          <a:effectLst/>
                        </a:rPr>
                        <a:t> sayı sistemleri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11907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2.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Binary, desimal, hexadesimal ve octal sayı sistemlerinde aritmetik işlemler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4378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3.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Kodlama ve kodlar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56022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4.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Mantık 0 ve Mantık 1 kavramları, </a:t>
                      </a:r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Aritmatiği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15902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5.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Teoremleri, Mantıksal ifadelerin </a:t>
                      </a:r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kurallarıyla sadeleştirilmesi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227908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6.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Doğruluk tabloları</a:t>
                      </a:r>
                      <a:r>
                        <a:rPr lang="tr-TR" sz="1400" dirty="0">
                          <a:effectLst/>
                        </a:rPr>
                        <a:t>, </a:t>
                      </a:r>
                      <a:r>
                        <a:rPr lang="tr-TR" sz="1400" dirty="0" err="1">
                          <a:effectLst/>
                        </a:rPr>
                        <a:t>minterm</a:t>
                      </a:r>
                      <a:r>
                        <a:rPr lang="tr-TR" sz="1400" dirty="0">
                          <a:effectLst/>
                        </a:rPr>
                        <a:t> ve </a:t>
                      </a:r>
                      <a:r>
                        <a:rPr lang="tr-TR" sz="1400" dirty="0" err="1">
                          <a:effectLst/>
                        </a:rPr>
                        <a:t>maxtermler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34702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7.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Mantıksal kapı devreleri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3875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8. Hafta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Mantık fonksiyonlarından devre çizimi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012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9.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Evrensel Lojik Kapılar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1320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10.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Sayısal Entegreler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7526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11.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Entegre devre aileleri ve teknik özellikleri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12134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12.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Karnaugh</a:t>
                      </a:r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haritaları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0520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13.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 problemin mantık devresini kurmak ve çalıştırmak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2607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14.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Bileşik Mantık Devreleri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07832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Gör.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41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370A1707-A8C1-2FDC-32E3-C1625E509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01" y="969371"/>
            <a:ext cx="8814597" cy="491925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33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AF5FEB36-2B02-2498-65B3-D2D12BF87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74" y="1595578"/>
            <a:ext cx="9702851" cy="3666844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815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/>
              <a:t>Ekiz H., Mantık Devreleri (Sayısal Elektronik), Değişim Yayınları, 2003</a:t>
            </a:r>
          </a:p>
          <a:p>
            <a:r>
              <a:rPr lang="tr-TR" sz="2200" dirty="0"/>
              <a:t>Milli Eğitim Bakanlığı Elektrik Elektronik Teknolojisi Elektronik Sistemler http://www.megep.meb.gov.tr/mte_program_modul/ </a:t>
            </a:r>
          </a:p>
          <a:p>
            <a:r>
              <a:rPr lang="tr-TR" sz="2200" dirty="0"/>
              <a:t>Slayt hazırlanırken yapay zeka araçlarından faydalanılmıştır.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DD8FA2-F298-9260-8685-28D1E73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CEB62-E51C-2677-6717-925F8D7C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573C-4382-81EB-2B22-724D211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 / faydin@kastamonu.edu.tr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782ACD0D-A8BF-B48D-4039-2BDE5858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15487"/>
              </p:ext>
            </p:extLst>
          </p:nvPr>
        </p:nvGraphicFramePr>
        <p:xfrm>
          <a:off x="1188719" y="2658660"/>
          <a:ext cx="10165081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557">
                  <a:extLst>
                    <a:ext uri="{9D8B030D-6E8A-4147-A177-3AD203B41FA5}">
                      <a16:colId xmlns:a16="http://schemas.microsoft.com/office/drawing/2014/main" val="2201385474"/>
                    </a:ext>
                  </a:extLst>
                </a:gridCol>
                <a:gridCol w="8657524">
                  <a:extLst>
                    <a:ext uri="{9D8B030D-6E8A-4147-A177-3AD203B41FA5}">
                      <a16:colId xmlns:a16="http://schemas.microsoft.com/office/drawing/2014/main" val="1654174425"/>
                    </a:ext>
                  </a:extLst>
                </a:gridCol>
              </a:tblGrid>
              <a:tr h="241555"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</a:rPr>
                        <a:t>10. Hafta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Sayısal Entegreler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119075"/>
                  </a:ext>
                </a:extLst>
              </a:tr>
              <a:tr h="241555">
                <a:tc>
                  <a:txBody>
                    <a:bodyPr/>
                    <a:lstStyle/>
                    <a:p>
                      <a:r>
                        <a:rPr lang="tr-TR" sz="2000">
                          <a:effectLst/>
                        </a:rPr>
                        <a:t>11. Hafta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Entegre devre aileleri ve teknik özellikleri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4378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56022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15902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227908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34702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3875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012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132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7526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12134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0520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2607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07832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Gör.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12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4</a:t>
            </a:fld>
            <a:endParaRPr lang="tr-TR"/>
          </a:p>
        </p:txBody>
      </p:sp>
      <p:pic>
        <p:nvPicPr>
          <p:cNvPr id="14" name="İçerik Yer Tutucusu 13">
            <a:extLst>
              <a:ext uri="{FF2B5EF4-FFF2-40B4-BE49-F238E27FC236}">
                <a16:creationId xmlns:a16="http://schemas.microsoft.com/office/drawing/2014/main" id="{F82DE9DD-E86B-762A-D3F2-4E839277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395" y="1062671"/>
            <a:ext cx="11121210" cy="4732657"/>
          </a:xfrm>
        </p:spPr>
      </p:pic>
    </p:spTree>
    <p:extLst>
      <p:ext uri="{BB962C8B-B14F-4D97-AF65-F5344CB8AC3E}">
        <p14:creationId xmlns:p14="http://schemas.microsoft.com/office/powerpoint/2010/main" val="114789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VEYA İŞLEMİ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5</a:t>
            </a:fld>
            <a:endParaRPr lang="tr-T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0B6ED0-09DC-D31C-C4AC-24039712C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" y="32853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8A290F63-60B4-0681-61BF-A853D6A42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85438"/>
              </p:ext>
            </p:extLst>
          </p:nvPr>
        </p:nvGraphicFramePr>
        <p:xfrm>
          <a:off x="1821322" y="1808956"/>
          <a:ext cx="32861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 Eşlem Resmi" r:id="rId2" imgW="3285714" imgH="1476190" progId="Paint.Picture">
                  <p:embed/>
                </p:oleObj>
              </mc:Choice>
              <mc:Fallback>
                <p:oleObj name="Bit Eşlem Resmi" r:id="rId2" imgW="3285714" imgH="147619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322" y="1808956"/>
                        <a:ext cx="3286125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954675FB-1BF6-0B11-56C9-A30D1185B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" y="40826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2" name="Nesne 11">
            <a:extLst>
              <a:ext uri="{FF2B5EF4-FFF2-40B4-BE49-F238E27FC236}">
                <a16:creationId xmlns:a16="http://schemas.microsoft.com/office/drawing/2014/main" id="{4B34DCE5-5F71-ED68-E1F0-0E7BF688E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278530"/>
              </p:ext>
            </p:extLst>
          </p:nvPr>
        </p:nvGraphicFramePr>
        <p:xfrm>
          <a:off x="7084553" y="1808956"/>
          <a:ext cx="32861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 Eşlem Resmi" r:id="rId4" imgW="3285714" imgH="1476190" progId="Paint.Picture">
                  <p:embed/>
                </p:oleObj>
              </mc:Choice>
              <mc:Fallback>
                <p:oleObj name="Bit Eşlem Resmi" r:id="rId4" imgW="3285714" imgH="147619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553" y="1808956"/>
                        <a:ext cx="3286125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F8BF2584-A341-BD17-2454-DA0311AE2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42444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4" name="Nesne 13">
            <a:extLst>
              <a:ext uri="{FF2B5EF4-FFF2-40B4-BE49-F238E27FC236}">
                <a16:creationId xmlns:a16="http://schemas.microsoft.com/office/drawing/2014/main" id="{27851FD6-FC02-D342-7E07-9FD37A63F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13368"/>
              </p:ext>
            </p:extLst>
          </p:nvPr>
        </p:nvGraphicFramePr>
        <p:xfrm>
          <a:off x="4467225" y="4244454"/>
          <a:ext cx="32575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 Eşlem Resmi" r:id="rId5" imgW="3258005" imgH="1486107" progId="Paint.Picture">
                  <p:embed/>
                </p:oleObj>
              </mc:Choice>
              <mc:Fallback>
                <p:oleObj name="Bit Eşlem Resmi" r:id="rId5" imgW="3258005" imgH="148610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4244454"/>
                        <a:ext cx="32575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50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VE İŞLEMİ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6</a:t>
            </a:fld>
            <a:endParaRPr lang="tr-T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F9F9D40-2DCA-6253-A3F7-8A42312B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732" y="1933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F1E52DBE-598F-6BE3-2AB8-436E6D998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691087"/>
              </p:ext>
            </p:extLst>
          </p:nvPr>
        </p:nvGraphicFramePr>
        <p:xfrm>
          <a:off x="2209800" y="2088925"/>
          <a:ext cx="3267075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 Eşlem Resmi" r:id="rId2" imgW="3266667" imgH="2991268" progId="Paint.Picture">
                  <p:embed/>
                </p:oleObj>
              </mc:Choice>
              <mc:Fallback>
                <p:oleObj name="Bit Eşlem Resmi" r:id="rId2" imgW="3266667" imgH="299126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88925"/>
                        <a:ext cx="3267075" cy="299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45AC5BAF-C7D8-1D6A-56F5-BEA524E4E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723" y="21458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0" name="Nesne 9">
            <a:extLst>
              <a:ext uri="{FF2B5EF4-FFF2-40B4-BE49-F238E27FC236}">
                <a16:creationId xmlns:a16="http://schemas.microsoft.com/office/drawing/2014/main" id="{ED3593BB-EB2E-DE6D-134A-B9A1A985A2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213471"/>
              </p:ext>
            </p:extLst>
          </p:nvPr>
        </p:nvGraphicFramePr>
        <p:xfrm>
          <a:off x="7178723" y="2755675"/>
          <a:ext cx="311467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 Eşlem Resmi" r:id="rId4" imgW="3115110" imgH="1657581" progId="Paint.Picture">
                  <p:embed/>
                </p:oleObj>
              </mc:Choice>
              <mc:Fallback>
                <p:oleObj name="Bit Eşlem Resmi" r:id="rId4" imgW="3115110" imgH="16575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723" y="2755675"/>
                        <a:ext cx="3114675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06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DEĞİL İŞLEMİ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7</a:t>
            </a:fld>
            <a:endParaRPr lang="tr-TR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C5F6E6FA-04E8-1DD2-5536-7B14C4B3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87" y="2558909"/>
            <a:ext cx="6400626" cy="185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7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VE DEĞİL İŞLEMİ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8</a:t>
            </a:fld>
            <a:endParaRPr lang="tr-T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E64028B-9D8D-8861-6E40-96F4A544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58255"/>
            <a:ext cx="19127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A2E9E18E-23C5-E49F-7EE2-D36DEBAE9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671659"/>
              </p:ext>
            </p:extLst>
          </p:nvPr>
        </p:nvGraphicFramePr>
        <p:xfrm>
          <a:off x="3395700" y="2358255"/>
          <a:ext cx="5400600" cy="242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 Eşlem Resmi" r:id="rId2" imgW="2800741" imgH="1257476" progId="Paint.Picture">
                  <p:embed/>
                </p:oleObj>
              </mc:Choice>
              <mc:Fallback>
                <p:oleObj name="Bit Eşlem Resmi" r:id="rId2" imgW="2800741" imgH="1257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700" y="2358255"/>
                        <a:ext cx="5400600" cy="2424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5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VEYA DEĞİL İŞLEMİ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9</a:t>
            </a:fld>
            <a:endParaRPr lang="tr-T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3552F6-8D91-9F2A-84D9-1F9A0370B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203" y="2127664"/>
            <a:ext cx="188748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ACA8194C-62B1-AF0E-106D-81E7DF629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96895"/>
              </p:ext>
            </p:extLst>
          </p:nvPr>
        </p:nvGraphicFramePr>
        <p:xfrm>
          <a:off x="3331850" y="2127664"/>
          <a:ext cx="5528299" cy="260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 Eşlem Resmi" r:id="rId2" imgW="2771429" imgH="1305107" progId="Paint.Picture">
                  <p:embed/>
                </p:oleObj>
              </mc:Choice>
              <mc:Fallback>
                <p:oleObj name="Bit Eşlem Resmi" r:id="rId2" imgW="2771429" imgH="130510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850" y="2127664"/>
                        <a:ext cx="5528299" cy="2602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67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367</Words>
  <Application>Microsoft Office PowerPoint</Application>
  <PresentationFormat>Geniş ekran</PresentationFormat>
  <Paragraphs>112</Paragraphs>
  <Slides>23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Times New Roman</vt:lpstr>
      <vt:lpstr>Office Teması</vt:lpstr>
      <vt:lpstr>Özel Tasarım</vt:lpstr>
      <vt:lpstr>Bit Eşlem Resmi</vt:lpstr>
      <vt:lpstr>SAYISAL ELEKTRONİK</vt:lpstr>
      <vt:lpstr>Haftalık Ders İçerikleri</vt:lpstr>
      <vt:lpstr>PowerPoint Sunusu</vt:lpstr>
      <vt:lpstr>PowerPoint Sunusu</vt:lpstr>
      <vt:lpstr>VEYA İŞLEMİ</vt:lpstr>
      <vt:lpstr>VE İŞLEMİ</vt:lpstr>
      <vt:lpstr>DEĞİL İŞLEMİ</vt:lpstr>
      <vt:lpstr>VE DEĞİL İŞLEMİ</vt:lpstr>
      <vt:lpstr>VEYA DEĞİL İŞLEMİ</vt:lpstr>
      <vt:lpstr>ÖZELVEYA İŞLEMİ</vt:lpstr>
      <vt:lpstr>ÖZELVEYA DEĞİL İŞLEMİ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EÖ</dc:creator>
  <cp:lastModifiedBy>FATIH AYDIN</cp:lastModifiedBy>
  <cp:revision>10</cp:revision>
  <dcterms:created xsi:type="dcterms:W3CDTF">2026-04-02T07:47:59Z</dcterms:created>
  <dcterms:modified xsi:type="dcterms:W3CDTF">2026-07-02T11:26:35Z</dcterms:modified>
</cp:coreProperties>
</file>