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81" r:id="rId5"/>
    <p:sldId id="261" r:id="rId6"/>
    <p:sldId id="263" r:id="rId7"/>
    <p:sldId id="264" r:id="rId8"/>
    <p:sldId id="265" r:id="rId9"/>
    <p:sldId id="266" r:id="rId10"/>
    <p:sldId id="29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5D1F4-97D1-4203-9027-C08E5A7095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F7F3AF9-283B-42BF-B1BF-08DD90826527}">
      <dgm:prSet/>
      <dgm:spPr/>
      <dgm:t>
        <a:bodyPr/>
        <a:lstStyle/>
        <a:p>
          <a:pPr rtl="0"/>
          <a:r>
            <a:rPr lang="tr-TR" b="1" dirty="0" smtClean="0"/>
            <a:t>1. Doğum Sırası Bakım</a:t>
          </a:r>
          <a:endParaRPr lang="tr-TR" dirty="0"/>
        </a:p>
      </dgm:t>
    </dgm:pt>
    <dgm:pt modelId="{1EDE6ADA-6259-4211-B450-8A713B803D08}" type="parTrans" cxnId="{E658DB97-756A-457E-862F-254A11A7E175}">
      <dgm:prSet/>
      <dgm:spPr/>
      <dgm:t>
        <a:bodyPr/>
        <a:lstStyle/>
        <a:p>
          <a:endParaRPr lang="tr-TR"/>
        </a:p>
      </dgm:t>
    </dgm:pt>
    <dgm:pt modelId="{EAF5675D-0D46-477A-BA97-EC23BB224257}" type="sibTrans" cxnId="{E658DB97-756A-457E-862F-254A11A7E175}">
      <dgm:prSet/>
      <dgm:spPr/>
      <dgm:t>
        <a:bodyPr/>
        <a:lstStyle/>
        <a:p>
          <a:endParaRPr lang="tr-TR"/>
        </a:p>
      </dgm:t>
    </dgm:pt>
    <dgm:pt modelId="{BB403E70-8C69-4282-86A6-77040EC48929}" type="pres">
      <dgm:prSet presAssocID="{53F5D1F4-97D1-4203-9027-C08E5A7095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F3FBA62-3DE9-4AF8-8BA1-72EE858E5738}" type="pres">
      <dgm:prSet presAssocID="{FF7F3AF9-283B-42BF-B1BF-08DD9082652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877CCB3-F2BF-4B6E-9AF8-BBA6E8B71805}" type="presOf" srcId="{FF7F3AF9-283B-42BF-B1BF-08DD90826527}" destId="{BF3FBA62-3DE9-4AF8-8BA1-72EE858E5738}" srcOrd="0" destOrd="0" presId="urn:microsoft.com/office/officeart/2005/8/layout/vList2"/>
    <dgm:cxn modelId="{E658DB97-756A-457E-862F-254A11A7E175}" srcId="{53F5D1F4-97D1-4203-9027-C08E5A70953A}" destId="{FF7F3AF9-283B-42BF-B1BF-08DD90826527}" srcOrd="0" destOrd="0" parTransId="{1EDE6ADA-6259-4211-B450-8A713B803D08}" sibTransId="{EAF5675D-0D46-477A-BA97-EC23BB224257}"/>
    <dgm:cxn modelId="{0759787D-466B-42ED-BACD-297589B450A7}" type="presOf" srcId="{53F5D1F4-97D1-4203-9027-C08E5A70953A}" destId="{BB403E70-8C69-4282-86A6-77040EC48929}" srcOrd="0" destOrd="0" presId="urn:microsoft.com/office/officeart/2005/8/layout/vList2"/>
    <dgm:cxn modelId="{AF9C04DD-284F-4DB9-98F9-E1EC81AC984C}" type="presParOf" srcId="{BB403E70-8C69-4282-86A6-77040EC48929}" destId="{BF3FBA62-3DE9-4AF8-8BA1-72EE858E573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C7C547-B2B9-4663-87D4-BC9B621477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9F1133A-AD7F-452E-B3AB-DE6FC4D29433}">
      <dgm:prSet/>
      <dgm:spPr/>
      <dgm:t>
        <a:bodyPr/>
        <a:lstStyle/>
        <a:p>
          <a:pPr rtl="0"/>
          <a:r>
            <a:rPr lang="tr-TR" b="1" smtClean="0"/>
            <a:t>2. Doğum Sonrası Bakım</a:t>
          </a:r>
          <a:endParaRPr lang="tr-TR"/>
        </a:p>
      </dgm:t>
    </dgm:pt>
    <dgm:pt modelId="{E2ED6D79-3A2A-4EDA-B5E8-749B7D922A07}" type="parTrans" cxnId="{E8BCF0F5-7C00-4C41-AE2F-B736CE654810}">
      <dgm:prSet/>
      <dgm:spPr/>
      <dgm:t>
        <a:bodyPr/>
        <a:lstStyle/>
        <a:p>
          <a:endParaRPr lang="tr-TR"/>
        </a:p>
      </dgm:t>
    </dgm:pt>
    <dgm:pt modelId="{19087A5C-ED27-4499-9E1C-FBDCBDA1786E}" type="sibTrans" cxnId="{E8BCF0F5-7C00-4C41-AE2F-B736CE654810}">
      <dgm:prSet/>
      <dgm:spPr/>
      <dgm:t>
        <a:bodyPr/>
        <a:lstStyle/>
        <a:p>
          <a:endParaRPr lang="tr-TR"/>
        </a:p>
      </dgm:t>
    </dgm:pt>
    <dgm:pt modelId="{579A77DB-D0B1-4402-8970-50DEFB13709B}" type="pres">
      <dgm:prSet presAssocID="{DBC7C547-B2B9-4663-87D4-BC9B621477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37FA1BF-E27C-447C-9C08-1C4FE8E7A6B5}" type="pres">
      <dgm:prSet presAssocID="{B9F1133A-AD7F-452E-B3AB-DE6FC4D29433}" presName="parentText" presStyleLbl="node1" presStyleIdx="0" presStyleCnt="1" custLinFactNeighborX="177" custLinFactNeighborY="-1909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8BCF0F5-7C00-4C41-AE2F-B736CE654810}" srcId="{DBC7C547-B2B9-4663-87D4-BC9B62147704}" destId="{B9F1133A-AD7F-452E-B3AB-DE6FC4D29433}" srcOrd="0" destOrd="0" parTransId="{E2ED6D79-3A2A-4EDA-B5E8-749B7D922A07}" sibTransId="{19087A5C-ED27-4499-9E1C-FBDCBDA1786E}"/>
    <dgm:cxn modelId="{D33ED55B-493E-4C8C-9BA7-B16C3802FC2F}" type="presOf" srcId="{DBC7C547-B2B9-4663-87D4-BC9B62147704}" destId="{579A77DB-D0B1-4402-8970-50DEFB13709B}" srcOrd="0" destOrd="0" presId="urn:microsoft.com/office/officeart/2005/8/layout/vList2"/>
    <dgm:cxn modelId="{DE51D548-DFEE-424D-9ED3-7EF5E96E26DD}" type="presOf" srcId="{B9F1133A-AD7F-452E-B3AB-DE6FC4D29433}" destId="{737FA1BF-E27C-447C-9C08-1C4FE8E7A6B5}" srcOrd="0" destOrd="0" presId="urn:microsoft.com/office/officeart/2005/8/layout/vList2"/>
    <dgm:cxn modelId="{A239C6DF-1503-4B79-821B-D5131A2ECF50}" type="presParOf" srcId="{579A77DB-D0B1-4402-8970-50DEFB13709B}" destId="{737FA1BF-E27C-447C-9C08-1C4FE8E7A6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FBA62-3DE9-4AF8-8BA1-72EE858E5738}">
      <dsp:nvSpPr>
        <dsp:cNvPr id="0" name=""/>
        <dsp:cNvSpPr/>
      </dsp:nvSpPr>
      <dsp:spPr>
        <a:xfrm>
          <a:off x="0" y="3193"/>
          <a:ext cx="10515600" cy="1319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b="1" kern="1200" dirty="0" smtClean="0"/>
            <a:t>1. Doğum Sırası Bakım</a:t>
          </a:r>
          <a:endParaRPr lang="tr-TR" sz="5500" kern="1200" dirty="0"/>
        </a:p>
      </dsp:txBody>
      <dsp:txXfrm>
        <a:off x="64397" y="67590"/>
        <a:ext cx="10386806" cy="1190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FA1BF-E27C-447C-9C08-1C4FE8E7A6B5}">
      <dsp:nvSpPr>
        <dsp:cNvPr id="0" name=""/>
        <dsp:cNvSpPr/>
      </dsp:nvSpPr>
      <dsp:spPr>
        <a:xfrm>
          <a:off x="0" y="0"/>
          <a:ext cx="10515600" cy="1319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l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b="1" kern="1200" smtClean="0"/>
            <a:t>2. Doğum Sonrası Bakım</a:t>
          </a:r>
          <a:endParaRPr lang="tr-TR" sz="5500" kern="1200"/>
        </a:p>
      </dsp:txBody>
      <dsp:txXfrm>
        <a:off x="64397" y="64397"/>
        <a:ext cx="10386806" cy="1190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8CC8D-8F20-470E-A29D-CC07A216AC56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7C057-5C3A-4ADE-9B60-360AEC9EA9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56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35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22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7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91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49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3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61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60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86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06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7FAB5-59AF-466D-B5FD-9EA0D77E7F4C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00236-8183-4F39-AD4D-4C1701836D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37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2919" y="1662308"/>
            <a:ext cx="11600067" cy="2387600"/>
          </a:xfrm>
        </p:spPr>
        <p:txBody>
          <a:bodyPr>
            <a:normAutofit/>
          </a:bodyPr>
          <a:lstStyle/>
          <a:p>
            <a:r>
              <a:rPr lang="tr-TR" b="1" dirty="0" smtClean="0"/>
              <a:t>TEMEL YENİDOĞAN BAKIMI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324529" y="4481238"/>
            <a:ext cx="4655977" cy="165576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377486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859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48076534"/>
              </p:ext>
            </p:extLst>
          </p:nvPr>
        </p:nvGraphicFramePr>
        <p:xfrm>
          <a:off x="844420" y="0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604" y="1399593"/>
            <a:ext cx="11709918" cy="529045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Doğum sırasında bebek doğum kanalından çıkarken, ısıtılmış steril örtü ile tutularak alınır ve </a:t>
            </a:r>
            <a:r>
              <a:rPr lang="tr-TR" dirty="0" err="1"/>
              <a:t>radyant</a:t>
            </a:r>
            <a:r>
              <a:rPr lang="tr-TR" dirty="0"/>
              <a:t> ısıtıcı altına konulur. </a:t>
            </a:r>
            <a:endParaRPr lang="tr-TR" dirty="0" smtClean="0"/>
          </a:p>
          <a:p>
            <a:pPr algn="just"/>
            <a:r>
              <a:rPr lang="tr-TR" dirty="0" err="1" smtClean="0"/>
              <a:t>Radyant</a:t>
            </a:r>
            <a:r>
              <a:rPr lang="tr-TR" dirty="0" smtClean="0"/>
              <a:t> </a:t>
            </a:r>
            <a:r>
              <a:rPr lang="tr-TR" dirty="0"/>
              <a:t>ısıtıcı altında </a:t>
            </a:r>
            <a:r>
              <a:rPr lang="tr-TR" dirty="0" err="1"/>
              <a:t>yenidoğanın</a:t>
            </a:r>
            <a:r>
              <a:rPr lang="tr-TR" dirty="0"/>
              <a:t>, solunum ve dolaşımı kontrol edilmelidir. </a:t>
            </a:r>
            <a:endParaRPr lang="tr-TR" dirty="0" smtClean="0"/>
          </a:p>
          <a:p>
            <a:pPr algn="just"/>
            <a:r>
              <a:rPr lang="tr-TR" dirty="0" smtClean="0"/>
              <a:t>Baş</a:t>
            </a:r>
            <a:r>
              <a:rPr lang="tr-TR" dirty="0"/>
              <a:t>, solunum yolunu açmak için hafif </a:t>
            </a:r>
            <a:r>
              <a:rPr lang="tr-TR" dirty="0" err="1"/>
              <a:t>ekstansiyonda</a:t>
            </a:r>
            <a:r>
              <a:rPr lang="tr-TR" dirty="0"/>
              <a:t> tutularak ağız içi ve burundaki </a:t>
            </a:r>
            <a:r>
              <a:rPr lang="tr-TR" dirty="0" err="1"/>
              <a:t>sekresyonlar</a:t>
            </a:r>
            <a:r>
              <a:rPr lang="tr-TR" dirty="0"/>
              <a:t> temizlenir. </a:t>
            </a:r>
            <a:endParaRPr lang="tr-TR" dirty="0" smtClean="0"/>
          </a:p>
          <a:p>
            <a:pPr algn="just"/>
            <a:r>
              <a:rPr lang="tr-TR" dirty="0" smtClean="0"/>
              <a:t>Bunun </a:t>
            </a:r>
            <a:r>
              <a:rPr lang="tr-TR" dirty="0"/>
              <a:t>için steril </a:t>
            </a:r>
            <a:r>
              <a:rPr lang="tr-TR" dirty="0" err="1"/>
              <a:t>spanç</a:t>
            </a:r>
            <a:r>
              <a:rPr lang="tr-TR" dirty="0"/>
              <a:t>, </a:t>
            </a:r>
            <a:r>
              <a:rPr lang="tr-TR" dirty="0" err="1"/>
              <a:t>puar</a:t>
            </a:r>
            <a:r>
              <a:rPr lang="tr-TR" dirty="0"/>
              <a:t> veya mekanik aspiratör ile </a:t>
            </a:r>
            <a:r>
              <a:rPr lang="tr-TR" dirty="0" err="1"/>
              <a:t>aspirasyon</a:t>
            </a:r>
            <a:r>
              <a:rPr lang="tr-TR" dirty="0"/>
              <a:t> </a:t>
            </a:r>
            <a:r>
              <a:rPr lang="tr-TR" dirty="0" err="1"/>
              <a:t>kateteri</a:t>
            </a:r>
            <a:r>
              <a:rPr lang="tr-TR" dirty="0"/>
              <a:t> kullanılabilir. </a:t>
            </a:r>
            <a:endParaRPr lang="tr-TR" dirty="0" smtClean="0"/>
          </a:p>
          <a:p>
            <a:pPr algn="just"/>
            <a:r>
              <a:rPr lang="tr-TR" dirty="0" err="1" smtClean="0"/>
              <a:t>Sekresyonların</a:t>
            </a:r>
            <a:r>
              <a:rPr lang="tr-TR" dirty="0" smtClean="0"/>
              <a:t> </a:t>
            </a:r>
            <a:r>
              <a:rPr lang="tr-TR" dirty="0"/>
              <a:t>temizlenmesinden sonra, baştan başlayarak hızlıca vücudun tamamı kurulanır. </a:t>
            </a:r>
            <a:endParaRPr lang="tr-TR" dirty="0" smtClean="0"/>
          </a:p>
          <a:p>
            <a:pPr algn="just"/>
            <a:r>
              <a:rPr lang="tr-TR" dirty="0" smtClean="0"/>
              <a:t>Kurulama </a:t>
            </a:r>
            <a:r>
              <a:rPr lang="tr-TR" dirty="0"/>
              <a:t>esnasında ıslak örtü, ısıtılmış başka bir örtü ile değiştirilerek ısı kaybı en aza indirilir. </a:t>
            </a:r>
            <a:endParaRPr lang="tr-TR" dirty="0" smtClean="0"/>
          </a:p>
          <a:p>
            <a:pPr algn="just"/>
            <a:r>
              <a:rPr lang="tr-TR" dirty="0" smtClean="0"/>
              <a:t>Kurulamadan </a:t>
            </a:r>
            <a:r>
              <a:rPr lang="tr-TR" dirty="0"/>
              <a:t>sonra bebeğin canlandırma ihtiyacı olup olmadığına karar vermek için fizik muayenesi </a:t>
            </a:r>
            <a:r>
              <a:rPr lang="tr-TR" dirty="0" smtClean="0"/>
              <a:t>yapılır. </a:t>
            </a:r>
          </a:p>
          <a:p>
            <a:pPr algn="just"/>
            <a:r>
              <a:rPr lang="tr-TR" dirty="0" smtClean="0"/>
              <a:t>İlk </a:t>
            </a:r>
            <a:r>
              <a:rPr lang="tr-TR" dirty="0"/>
              <a:t>değerlendirmenin ardından bebek durumuna göre anneye verilir veya ihtiyacına göre </a:t>
            </a:r>
            <a:r>
              <a:rPr lang="tr-TR" dirty="0" err="1"/>
              <a:t>YYBÜ’ye</a:t>
            </a:r>
            <a:r>
              <a:rPr lang="tr-TR" dirty="0"/>
              <a:t> </a:t>
            </a:r>
            <a:r>
              <a:rPr lang="tr-TR" dirty="0" smtClean="0"/>
              <a:t>transfer </a:t>
            </a:r>
            <a:r>
              <a:rPr lang="tr-TR" dirty="0"/>
              <a:t>edilir. </a:t>
            </a:r>
            <a:endParaRPr lang="tr-TR" dirty="0" smtClean="0"/>
          </a:p>
          <a:p>
            <a:pPr algn="just"/>
            <a:r>
              <a:rPr lang="tr-TR" dirty="0" smtClean="0"/>
              <a:t>Transfer </a:t>
            </a:r>
            <a:r>
              <a:rPr lang="tr-TR" dirty="0"/>
              <a:t>durumlarında bebeğin bilgileri tam ve eksiksiz olarak kaydedilmelidir. </a:t>
            </a:r>
            <a:endParaRPr lang="tr-TR" dirty="0" smtClean="0"/>
          </a:p>
          <a:p>
            <a:pPr algn="just"/>
            <a:r>
              <a:rPr lang="tr-TR" dirty="0"/>
              <a:t>T</a:t>
            </a:r>
            <a:r>
              <a:rPr lang="tr-TR" dirty="0" smtClean="0"/>
              <a:t>ransport </a:t>
            </a:r>
            <a:r>
              <a:rPr lang="tr-TR" dirty="0"/>
              <a:t>sırasında bütün önlemler </a:t>
            </a:r>
            <a:r>
              <a:rPr lang="tr-TR" dirty="0" smtClean="0"/>
              <a:t>alınmalıdır.</a:t>
            </a:r>
          </a:p>
          <a:p>
            <a:pPr algn="just"/>
            <a:r>
              <a:rPr lang="tr-TR" dirty="0" smtClean="0"/>
              <a:t>1</a:t>
            </a:r>
            <a:r>
              <a:rPr lang="tr-TR" dirty="0"/>
              <a:t>. ve 5. Dakikada değerlendirilen APGAR skoru 7 ve üzerinde ise herhangi bir girişime gerek kalmadan bebek stabil olduktan sonra bakım işlemlerine </a:t>
            </a:r>
            <a:r>
              <a:rPr lang="tr-TR" dirty="0" smtClean="0"/>
              <a:t>geçilmelidir.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101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236141908"/>
              </p:ext>
            </p:extLst>
          </p:nvPr>
        </p:nvGraphicFramePr>
        <p:xfrm>
          <a:off x="989044" y="75876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1791478"/>
            <a:ext cx="11243387" cy="485191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Yenidoğan</a:t>
            </a:r>
            <a:r>
              <a:rPr lang="tr-TR" dirty="0"/>
              <a:t> döneminde doğumdan hemen sonraki süreçte gelişen enfeksiyonlar </a:t>
            </a:r>
            <a:r>
              <a:rPr lang="tr-TR" dirty="0" err="1"/>
              <a:t>mortalite</a:t>
            </a:r>
            <a:r>
              <a:rPr lang="tr-TR" dirty="0"/>
              <a:t> riskini artırması açısından önemlidir. </a:t>
            </a:r>
            <a:endParaRPr lang="tr-TR" dirty="0" smtClean="0"/>
          </a:p>
          <a:p>
            <a:pPr algn="just"/>
            <a:r>
              <a:rPr lang="tr-TR" dirty="0"/>
              <a:t>B</a:t>
            </a:r>
            <a:r>
              <a:rPr lang="tr-TR" dirty="0" smtClean="0"/>
              <a:t>asit </a:t>
            </a:r>
            <a:r>
              <a:rPr lang="tr-TR" dirty="0"/>
              <a:t>uygulamalarla özellikle sıklıkla görülen </a:t>
            </a:r>
            <a:r>
              <a:rPr lang="tr-TR" dirty="0">
                <a:solidFill>
                  <a:srgbClr val="FF0000"/>
                </a:solidFill>
              </a:rPr>
              <a:t>göz, ağız ve göbek enfeksiyonları </a:t>
            </a:r>
            <a:r>
              <a:rPr lang="tr-TR" dirty="0"/>
              <a:t>önlenebilmekte ya da hafif </a:t>
            </a:r>
            <a:r>
              <a:rPr lang="tr-TR" dirty="0" smtClean="0"/>
              <a:t>seyretmektedir. </a:t>
            </a:r>
          </a:p>
          <a:p>
            <a:pPr algn="just"/>
            <a:r>
              <a:rPr lang="tr-TR" dirty="0" smtClean="0"/>
              <a:t>Doğum </a:t>
            </a:r>
            <a:r>
              <a:rPr lang="tr-TR" dirty="0"/>
              <a:t>sonrasında </a:t>
            </a:r>
            <a:r>
              <a:rPr lang="tr-TR" dirty="0" err="1"/>
              <a:t>yenidoğana</a:t>
            </a:r>
            <a:r>
              <a:rPr lang="tr-TR" dirty="0"/>
              <a:t> yapılan uygulamalarla enfeksiyonu önlemek için </a:t>
            </a:r>
            <a:r>
              <a:rPr lang="tr-TR" dirty="0" err="1"/>
              <a:t>multidisipliner</a:t>
            </a:r>
            <a:r>
              <a:rPr lang="tr-TR" dirty="0"/>
              <a:t> yaklaşım vazgeçilmez olmaktadır.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ekipte </a:t>
            </a:r>
            <a:r>
              <a:rPr lang="tr-TR" dirty="0" err="1"/>
              <a:t>pediatristler</a:t>
            </a:r>
            <a:r>
              <a:rPr lang="tr-TR" dirty="0"/>
              <a:t>, pediatri hemşireleri ve ebeler kilit taşıdır ve </a:t>
            </a:r>
            <a:r>
              <a:rPr lang="tr-TR" dirty="0" err="1"/>
              <a:t>yenidoğanın</a:t>
            </a:r>
            <a:r>
              <a:rPr lang="tr-TR" dirty="0"/>
              <a:t> ilk bakımında yapacakları uygulamalarla enfeksiyonların önlenmesinde önemli rol oynamaktadır.</a:t>
            </a:r>
          </a:p>
          <a:p>
            <a:pPr algn="just"/>
            <a:r>
              <a:rPr lang="tr-TR" dirty="0" smtClean="0"/>
              <a:t>Giyinme</a:t>
            </a:r>
            <a:r>
              <a:rPr lang="tr-TR" dirty="0"/>
              <a:t>, vücut ısısının korunması, cilt bakımı, göbek, göz, ağız, kulak, burun, perine bakımı gibi bebek bakım gereksinimlerinin </a:t>
            </a:r>
            <a:r>
              <a:rPr lang="tr-TR" dirty="0" smtClean="0"/>
              <a:t>devam </a:t>
            </a:r>
            <a:r>
              <a:rPr lang="tr-TR" dirty="0"/>
              <a:t>ettirilmesi </a:t>
            </a:r>
            <a:r>
              <a:rPr lang="tr-TR" dirty="0" smtClean="0"/>
              <a:t>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770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4853" y="215836"/>
            <a:ext cx="10515600" cy="1325563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tr-TR" dirty="0" err="1" smtClean="0"/>
              <a:t>Yenidoğanda</a:t>
            </a:r>
            <a:r>
              <a:rPr lang="tr-TR" dirty="0" smtClean="0"/>
              <a:t> cilt bakımı ile ilgili</a:t>
            </a:r>
            <a:br>
              <a:rPr lang="tr-TR" dirty="0" smtClean="0"/>
            </a:br>
            <a:r>
              <a:rPr lang="tr-TR" dirty="0" smtClean="0"/>
              <a:t>kanıta dayalı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731" y="1750980"/>
            <a:ext cx="11961844" cy="31569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Banyo yaptırma</a:t>
            </a:r>
          </a:p>
          <a:p>
            <a:r>
              <a:rPr lang="tr-TR" dirty="0" smtClean="0"/>
              <a:t>İlk banyonun</a:t>
            </a:r>
            <a:r>
              <a:rPr lang="tr-TR" dirty="0"/>
              <a:t>,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err="1"/>
              <a:t>kardiyovasküler</a:t>
            </a:r>
            <a:r>
              <a:rPr lang="tr-TR" dirty="0"/>
              <a:t> ve </a:t>
            </a:r>
            <a:r>
              <a:rPr lang="tr-TR" dirty="0" err="1" smtClean="0"/>
              <a:t>termoregülatör</a:t>
            </a:r>
            <a:r>
              <a:rPr lang="tr-TR" dirty="0"/>
              <a:t> </a:t>
            </a:r>
            <a:r>
              <a:rPr lang="tr-TR" dirty="0" err="1" smtClean="0"/>
              <a:t>stabiliteye</a:t>
            </a:r>
            <a:r>
              <a:rPr lang="tr-TR" dirty="0" smtClean="0"/>
              <a:t> </a:t>
            </a:r>
            <a:r>
              <a:rPr lang="tr-TR" dirty="0"/>
              <a:t>ulaştıktan sonra yaptırılması </a:t>
            </a:r>
            <a:r>
              <a:rPr lang="tr-TR" dirty="0" smtClean="0"/>
              <a:t>önerilmektedir.</a:t>
            </a:r>
          </a:p>
          <a:p>
            <a:r>
              <a:rPr lang="tr-TR" dirty="0" smtClean="0"/>
              <a:t>Bebek </a:t>
            </a:r>
            <a:r>
              <a:rPr lang="tr-TR" dirty="0"/>
              <a:t>stabil değilse ya da hepatit B, hepatit C </a:t>
            </a:r>
            <a:r>
              <a:rPr lang="tr-TR" dirty="0" smtClean="0"/>
              <a:t>veya HIV’li </a:t>
            </a:r>
            <a:r>
              <a:rPr lang="tr-TR" dirty="0"/>
              <a:t>anne bebeği değilse bebeğin ilk banyosu 48-72 </a:t>
            </a:r>
            <a:r>
              <a:rPr lang="tr-TR" dirty="0" smtClean="0"/>
              <a:t>saat geciktirilebilir.</a:t>
            </a:r>
          </a:p>
          <a:p>
            <a:r>
              <a:rPr lang="tr-TR" dirty="0" smtClean="0"/>
              <a:t>Dünya </a:t>
            </a:r>
            <a:r>
              <a:rPr lang="tr-TR" dirty="0"/>
              <a:t>Sağlık Örgütü (WHO) ise, </a:t>
            </a:r>
            <a:r>
              <a:rPr lang="tr-TR" dirty="0" smtClean="0"/>
              <a:t>banyoyu 24 </a:t>
            </a:r>
            <a:r>
              <a:rPr lang="tr-TR" dirty="0"/>
              <a:t>saat ertelemeyi veya kültürel nedenlerden </a:t>
            </a:r>
            <a:r>
              <a:rPr lang="tr-TR" dirty="0" smtClean="0"/>
              <a:t>dolayı mümkün </a:t>
            </a:r>
            <a:r>
              <a:rPr lang="tr-TR" dirty="0"/>
              <a:t>değilse, </a:t>
            </a:r>
            <a:r>
              <a:rPr lang="tr-TR" dirty="0" err="1"/>
              <a:t>hipotermiyi</a:t>
            </a:r>
            <a:r>
              <a:rPr lang="tr-TR" dirty="0"/>
              <a:t> önlemek için en az 6 </a:t>
            </a:r>
            <a:r>
              <a:rPr lang="tr-TR" dirty="0" smtClean="0"/>
              <a:t>saat beklemesini önermektedir.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455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779" y="94537"/>
            <a:ext cx="10515600" cy="1325563"/>
          </a:xfrm>
        </p:spPr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2.3. </a:t>
            </a:r>
            <a:r>
              <a:rPr lang="tr-TR" sz="2800" b="1" dirty="0" err="1" smtClean="0">
                <a:solidFill>
                  <a:srgbClr val="0070C0"/>
                </a:solidFill>
                <a:latin typeface="+mn-lt"/>
              </a:rPr>
              <a:t>Yenidoğanda</a:t>
            </a: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Göbek Bakımı</a:t>
            </a:r>
            <a:r>
              <a:rPr lang="tr-TR" sz="1800" dirty="0"/>
              <a:t/>
            </a:r>
            <a:br>
              <a:rPr lang="tr-TR" sz="1800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9" y="951722"/>
            <a:ext cx="11859207" cy="58409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sepsis</a:t>
            </a:r>
            <a:r>
              <a:rPr lang="tr-TR" dirty="0"/>
              <a:t>, dünya çapında </a:t>
            </a:r>
            <a:r>
              <a:rPr lang="tr-TR" dirty="0" err="1"/>
              <a:t>yenidoğan</a:t>
            </a:r>
            <a:r>
              <a:rPr lang="tr-TR" dirty="0"/>
              <a:t> ölümlerinin %15’inden fazlasından sorumludur ve yaşamın ilk ayındaki bebekler için ölümlerin </a:t>
            </a:r>
            <a:r>
              <a:rPr lang="tr-TR" dirty="0" smtClean="0"/>
              <a:t>3. </a:t>
            </a:r>
            <a:r>
              <a:rPr lang="tr-TR" dirty="0"/>
              <a:t>sıradaki </a:t>
            </a:r>
            <a:r>
              <a:rPr lang="tr-TR" dirty="0" smtClean="0"/>
              <a:t>nedenidir.</a:t>
            </a:r>
          </a:p>
          <a:p>
            <a:pPr algn="just"/>
            <a:r>
              <a:rPr lang="tr-TR" dirty="0" smtClean="0"/>
              <a:t>Göbek </a:t>
            </a:r>
            <a:r>
              <a:rPr lang="tr-TR" dirty="0"/>
              <a:t>kordonunun dokusu, bakterilerin üremesi için oldukça uygun bir ortamdır ve doğumdan hemen sonra kordun steril malzemeler ile kesilmesi önemlidir. </a:t>
            </a:r>
            <a:endParaRPr lang="tr-TR" dirty="0" smtClean="0"/>
          </a:p>
          <a:p>
            <a:pPr algn="just"/>
            <a:r>
              <a:rPr lang="tr-TR" dirty="0" smtClean="0"/>
              <a:t>Kordun </a:t>
            </a:r>
            <a:r>
              <a:rPr lang="tr-TR" dirty="0"/>
              <a:t>steril koşullarda kesilmemesi ölümcül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err="1"/>
              <a:t>tetanozuna</a:t>
            </a:r>
            <a:r>
              <a:rPr lang="tr-TR" dirty="0"/>
              <a:t> yol açabilir. </a:t>
            </a:r>
            <a:endParaRPr lang="tr-TR" dirty="0" smtClean="0"/>
          </a:p>
          <a:p>
            <a:pPr algn="just"/>
            <a:r>
              <a:rPr lang="tr-TR" dirty="0" smtClean="0"/>
              <a:t>Kordun </a:t>
            </a:r>
            <a:r>
              <a:rPr lang="tr-TR" dirty="0"/>
              <a:t>kesilen ucu </a:t>
            </a:r>
            <a:r>
              <a:rPr lang="tr-TR" dirty="0" err="1"/>
              <a:t>povidon</a:t>
            </a:r>
            <a:r>
              <a:rPr lang="tr-TR" dirty="0"/>
              <a:t> iyotla temizlenir, kanama kontrolü yapılır, steril gazlı bezle sarılır ve kuru tutulur. </a:t>
            </a:r>
            <a:endParaRPr lang="tr-TR" dirty="0" smtClean="0"/>
          </a:p>
          <a:p>
            <a:pPr algn="just"/>
            <a:r>
              <a:rPr lang="tr-TR" dirty="0" smtClean="0"/>
              <a:t>Göbek</a:t>
            </a:r>
            <a:r>
              <a:rPr lang="tr-TR" dirty="0"/>
              <a:t>, doğum sonrası birkaç saat sızıntı ve kanama açısından kontrol edilmelidir. </a:t>
            </a:r>
            <a:endParaRPr lang="tr-TR" dirty="0" smtClean="0"/>
          </a:p>
          <a:p>
            <a:pPr algn="just"/>
            <a:r>
              <a:rPr lang="tr-TR" dirty="0" smtClean="0"/>
              <a:t>Kanama </a:t>
            </a:r>
            <a:r>
              <a:rPr lang="tr-TR" dirty="0"/>
              <a:t>olmadığı durumda gazlı bez en kısa sürede </a:t>
            </a:r>
            <a:r>
              <a:rPr lang="tr-TR" dirty="0" err="1"/>
              <a:t>korddan</a:t>
            </a:r>
            <a:r>
              <a:rPr lang="tr-TR" dirty="0"/>
              <a:t> </a:t>
            </a:r>
            <a:r>
              <a:rPr lang="tr-TR" dirty="0" smtClean="0"/>
              <a:t>uzaklaştırılmalıdır.</a:t>
            </a:r>
          </a:p>
          <a:p>
            <a:pPr algn="just"/>
            <a:r>
              <a:rPr lang="tr-TR" dirty="0" smtClean="0"/>
              <a:t>Aseptik </a:t>
            </a:r>
            <a:r>
              <a:rPr lang="tr-TR" dirty="0"/>
              <a:t>olmayan malzemeler </a:t>
            </a:r>
            <a:r>
              <a:rPr lang="tr-TR" dirty="0" err="1"/>
              <a:t>sepsis</a:t>
            </a:r>
            <a:r>
              <a:rPr lang="tr-TR" dirty="0"/>
              <a:t> ve tetanos gibi ölümcül ciddi enfeksiyonlara yol </a:t>
            </a:r>
            <a:r>
              <a:rPr lang="tr-TR" dirty="0" smtClean="0"/>
              <a:t>açabilir.</a:t>
            </a:r>
          </a:p>
          <a:p>
            <a:pPr algn="just"/>
            <a:r>
              <a:rPr lang="tr-TR" dirty="0" smtClean="0"/>
              <a:t>Bu </a:t>
            </a:r>
            <a:r>
              <a:rPr lang="tr-TR" dirty="0"/>
              <a:t>enfeksiyonların başlıca nedeni, enfeksiyona karşı direncin çok düşük olduğu </a:t>
            </a:r>
            <a:r>
              <a:rPr lang="tr-TR" dirty="0" err="1"/>
              <a:t>yenidoğan</a:t>
            </a:r>
            <a:r>
              <a:rPr lang="tr-TR" dirty="0"/>
              <a:t> döneminde </a:t>
            </a:r>
            <a:r>
              <a:rPr lang="tr-TR" dirty="0" err="1"/>
              <a:t>umblikal</a:t>
            </a:r>
            <a:r>
              <a:rPr lang="tr-TR" dirty="0"/>
              <a:t> kordun deride açık bir enfeksiyon kaynağına giriş oluşturmasıdır. </a:t>
            </a:r>
            <a:endParaRPr lang="tr-TR" dirty="0" smtClean="0"/>
          </a:p>
          <a:p>
            <a:pPr algn="just"/>
            <a:r>
              <a:rPr lang="tr-TR" dirty="0" smtClean="0"/>
              <a:t>Doğum </a:t>
            </a:r>
            <a:r>
              <a:rPr lang="tr-TR" dirty="0"/>
              <a:t>sonrası birkaç gün içinde </a:t>
            </a:r>
            <a:r>
              <a:rPr lang="tr-TR" dirty="0" err="1"/>
              <a:t>pürülan</a:t>
            </a:r>
            <a:r>
              <a:rPr lang="tr-TR" dirty="0"/>
              <a:t> akıntı, kızarıklık, ödem ve kötü koku gibi semptomlar </a:t>
            </a:r>
            <a:r>
              <a:rPr lang="tr-TR" dirty="0" err="1"/>
              <a:t>kordda</a:t>
            </a:r>
            <a:r>
              <a:rPr lang="tr-TR" dirty="0"/>
              <a:t> gelişen bir enfeksiyonu </a:t>
            </a:r>
            <a:r>
              <a:rPr lang="tr-TR" dirty="0" smtClean="0"/>
              <a:t>düşündürmelidir. </a:t>
            </a:r>
          </a:p>
          <a:p>
            <a:pPr algn="just"/>
            <a:r>
              <a:rPr lang="tr-TR" dirty="0" smtClean="0"/>
              <a:t>Doğumu </a:t>
            </a:r>
            <a:r>
              <a:rPr lang="tr-TR" dirty="0"/>
              <a:t>takiben özellikle hijyen koşullarının kötü olduğu ortamlarda optimal </a:t>
            </a:r>
            <a:r>
              <a:rPr lang="tr-TR" dirty="0" err="1"/>
              <a:t>kord</a:t>
            </a:r>
            <a:r>
              <a:rPr lang="tr-TR" dirty="0"/>
              <a:t> bakımının yapılması, önlenebilir </a:t>
            </a:r>
            <a:r>
              <a:rPr lang="tr-TR" dirty="0" err="1"/>
              <a:t>neonatal</a:t>
            </a:r>
            <a:r>
              <a:rPr lang="tr-TR" dirty="0"/>
              <a:t> ölümleri azaltması, hayatı tehdit eden </a:t>
            </a:r>
            <a:r>
              <a:rPr lang="tr-TR" dirty="0" err="1"/>
              <a:t>sepsis</a:t>
            </a:r>
            <a:r>
              <a:rPr lang="tr-TR" dirty="0"/>
              <a:t> ve </a:t>
            </a:r>
            <a:r>
              <a:rPr lang="tr-TR" dirty="0" err="1"/>
              <a:t>kord</a:t>
            </a:r>
            <a:r>
              <a:rPr lang="tr-TR" dirty="0"/>
              <a:t> enfeksiyonlarını önlemesi açısından </a:t>
            </a:r>
            <a:r>
              <a:rPr lang="tr-TR" dirty="0" smtClean="0"/>
              <a:t>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457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8281" y="46037"/>
            <a:ext cx="10515600" cy="1325563"/>
          </a:xfrm>
        </p:spPr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2.4. </a:t>
            </a:r>
            <a:r>
              <a:rPr lang="tr-TR" sz="2800" b="1" dirty="0" err="1" smtClean="0">
                <a:solidFill>
                  <a:srgbClr val="0070C0"/>
                </a:solidFill>
                <a:latin typeface="+mn-lt"/>
              </a:rPr>
              <a:t>Yenidoğanda</a:t>
            </a: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Göz Bakımı</a:t>
            </a:r>
            <a:r>
              <a:rPr lang="tr-TR" sz="1800" dirty="0"/>
              <a:t/>
            </a:r>
            <a:br>
              <a:rPr lang="tr-TR" sz="1800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265" y="1054359"/>
            <a:ext cx="11756572" cy="571033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Doğumdan hemen sonra </a:t>
            </a:r>
            <a:r>
              <a:rPr lang="tr-TR" dirty="0" err="1"/>
              <a:t>yenidoğanın</a:t>
            </a:r>
            <a:r>
              <a:rPr lang="tr-TR" dirty="0"/>
              <a:t> göz kapakları ödemli olabilir, fakat birkaç gün içinde normale döner. </a:t>
            </a:r>
            <a:endParaRPr lang="tr-TR" dirty="0" smtClean="0"/>
          </a:p>
          <a:p>
            <a:pPr algn="just"/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 err="1"/>
              <a:t>konjonktivit</a:t>
            </a:r>
            <a:r>
              <a:rPr lang="tr-TR" dirty="0"/>
              <a:t> olarak adlandırılan enfeksiyon riski ilk 4 haftada oldukça yüksektir. </a:t>
            </a:r>
            <a:endParaRPr lang="tr-TR" dirty="0" smtClean="0"/>
          </a:p>
          <a:p>
            <a:pPr algn="just"/>
            <a:r>
              <a:rPr lang="tr-TR" dirty="0" smtClean="0"/>
              <a:t>Bundan </a:t>
            </a:r>
            <a:r>
              <a:rPr lang="tr-TR" dirty="0"/>
              <a:t>dolayı doğumu takiben tüm </a:t>
            </a:r>
            <a:r>
              <a:rPr lang="tr-TR" dirty="0" err="1"/>
              <a:t>yenidoğanlara</a:t>
            </a:r>
            <a:r>
              <a:rPr lang="tr-TR" dirty="0"/>
              <a:t> göz bakımı yapılmalı ve </a:t>
            </a:r>
            <a:r>
              <a:rPr lang="tr-TR" dirty="0" err="1"/>
              <a:t>proflaksi</a:t>
            </a:r>
            <a:r>
              <a:rPr lang="tr-TR" dirty="0"/>
              <a:t> </a:t>
            </a:r>
            <a:r>
              <a:rPr lang="tr-TR" dirty="0" smtClean="0"/>
              <a:t>uygulanmalıdır.</a:t>
            </a:r>
          </a:p>
          <a:p>
            <a:pPr algn="just"/>
            <a:r>
              <a:rPr lang="tr-TR" dirty="0" smtClean="0"/>
              <a:t>Göz </a:t>
            </a:r>
            <a:r>
              <a:rPr lang="tr-TR" dirty="0"/>
              <a:t>bakımı yapılırken doğumu takiben 1 saat içerisinde; steril </a:t>
            </a:r>
            <a:r>
              <a:rPr lang="tr-TR" dirty="0" err="1"/>
              <a:t>distile</a:t>
            </a:r>
            <a:r>
              <a:rPr lang="tr-TR" dirty="0"/>
              <a:t> su veya serum fizyolojik ile ıslatılmış pamuk veya steril gazlı bezle göz çevresi ve göz kapakları iç </a:t>
            </a:r>
            <a:r>
              <a:rPr lang="tr-TR" dirty="0" err="1"/>
              <a:t>kantüsten</a:t>
            </a:r>
            <a:r>
              <a:rPr lang="tr-TR" dirty="0"/>
              <a:t> dış </a:t>
            </a:r>
            <a:r>
              <a:rPr lang="tr-TR" dirty="0" err="1"/>
              <a:t>kantüse</a:t>
            </a:r>
            <a:r>
              <a:rPr lang="tr-TR" dirty="0"/>
              <a:t> doğru </a:t>
            </a:r>
            <a:r>
              <a:rPr lang="tr-TR" dirty="0" smtClean="0"/>
              <a:t>silinir.</a:t>
            </a:r>
          </a:p>
          <a:p>
            <a:pPr algn="just"/>
            <a:r>
              <a:rPr lang="tr-TR" dirty="0" smtClean="0"/>
              <a:t>Silme </a:t>
            </a:r>
            <a:r>
              <a:rPr lang="tr-TR" dirty="0"/>
              <a:t>işlemi sonrasında göz kapakları hafifçe açılır ve göz damlası uygulanır, göz kapağı serbest bırakılarak ilacın yayılması sağlanır. </a:t>
            </a:r>
            <a:endParaRPr lang="tr-TR" dirty="0" smtClean="0"/>
          </a:p>
          <a:p>
            <a:pPr algn="just"/>
            <a:r>
              <a:rPr lang="tr-TR" dirty="0" smtClean="0"/>
              <a:t>Göz </a:t>
            </a:r>
            <a:r>
              <a:rPr lang="tr-TR" dirty="0"/>
              <a:t>damlası olarak %0,5 </a:t>
            </a:r>
            <a:r>
              <a:rPr lang="tr-TR" dirty="0" err="1" smtClean="0"/>
              <a:t>eritromisin</a:t>
            </a:r>
            <a:r>
              <a:rPr lang="tr-TR" dirty="0" smtClean="0"/>
              <a:t> ve </a:t>
            </a:r>
            <a:r>
              <a:rPr lang="tr-TR" dirty="0"/>
              <a:t>%1 </a:t>
            </a:r>
            <a:r>
              <a:rPr lang="tr-TR" dirty="0" err="1"/>
              <a:t>tetrasiklin</a:t>
            </a:r>
            <a:r>
              <a:rPr lang="tr-TR" dirty="0"/>
              <a:t> içeren damlalar bulunmayan ülkelerde, %0,3 </a:t>
            </a:r>
            <a:r>
              <a:rPr lang="tr-TR" dirty="0" err="1"/>
              <a:t>gentamisin</a:t>
            </a:r>
            <a:r>
              <a:rPr lang="tr-TR" dirty="0"/>
              <a:t> ya da %0,3 </a:t>
            </a:r>
            <a:r>
              <a:rPr lang="tr-TR" dirty="0" err="1"/>
              <a:t>tobramisin</a:t>
            </a:r>
            <a:r>
              <a:rPr lang="tr-TR" dirty="0"/>
              <a:t> </a:t>
            </a:r>
            <a:r>
              <a:rPr lang="tr-TR" dirty="0" err="1"/>
              <a:t>topikal</a:t>
            </a:r>
            <a:r>
              <a:rPr lang="tr-TR" dirty="0"/>
              <a:t> yan etkileri olmasına rağmen kullanılması </a:t>
            </a:r>
            <a:r>
              <a:rPr lang="tr-TR" dirty="0" smtClean="0"/>
              <a:t>önerilmektedir</a:t>
            </a:r>
            <a:r>
              <a:rPr lang="tr-TR" b="1" dirty="0" smtClean="0"/>
              <a:t>. </a:t>
            </a:r>
            <a:endParaRPr lang="tr-TR" dirty="0" smtClean="0"/>
          </a:p>
          <a:p>
            <a:pPr algn="just"/>
            <a:r>
              <a:rPr lang="tr-TR" dirty="0"/>
              <a:t>T</a:t>
            </a:r>
            <a:r>
              <a:rPr lang="tr-TR" dirty="0" smtClean="0"/>
              <a:t>ürk </a:t>
            </a:r>
            <a:r>
              <a:rPr lang="tr-TR" dirty="0"/>
              <a:t>Oftalmoloji Derneği </a:t>
            </a:r>
            <a:r>
              <a:rPr lang="tr-TR" dirty="0" err="1">
                <a:solidFill>
                  <a:srgbClr val="00B0F0"/>
                </a:solidFill>
              </a:rPr>
              <a:t>eritromisin</a:t>
            </a:r>
            <a:r>
              <a:rPr lang="tr-TR" dirty="0">
                <a:solidFill>
                  <a:srgbClr val="00B0F0"/>
                </a:solidFill>
              </a:rPr>
              <a:t> %0.5 veya %2.5’luk </a:t>
            </a:r>
            <a:r>
              <a:rPr lang="tr-TR" dirty="0" err="1">
                <a:solidFill>
                  <a:srgbClr val="00B0F0"/>
                </a:solidFill>
              </a:rPr>
              <a:t>povidone</a:t>
            </a:r>
            <a:r>
              <a:rPr lang="tr-TR" dirty="0">
                <a:solidFill>
                  <a:srgbClr val="00B0F0"/>
                </a:solidFill>
              </a:rPr>
              <a:t> </a:t>
            </a:r>
            <a:r>
              <a:rPr lang="tr-TR" dirty="0" err="1">
                <a:solidFill>
                  <a:srgbClr val="00B0F0"/>
                </a:solidFill>
              </a:rPr>
              <a:t>iodine</a:t>
            </a:r>
            <a:r>
              <a:rPr lang="tr-TR" dirty="0">
                <a:solidFill>
                  <a:srgbClr val="00B0F0"/>
                </a:solidFill>
              </a:rPr>
              <a:t> veya </a:t>
            </a:r>
            <a:r>
              <a:rPr lang="tr-TR" dirty="0" err="1">
                <a:solidFill>
                  <a:srgbClr val="00B0F0"/>
                </a:solidFill>
              </a:rPr>
              <a:t>azitromycin</a:t>
            </a:r>
            <a:r>
              <a:rPr lang="tr-TR" dirty="0">
                <a:solidFill>
                  <a:srgbClr val="00B0F0"/>
                </a:solidFill>
              </a:rPr>
              <a:t> </a:t>
            </a:r>
            <a:r>
              <a:rPr lang="tr-TR" dirty="0"/>
              <a:t>göz damlası önermektedir. </a:t>
            </a:r>
            <a:endParaRPr lang="tr-TR" dirty="0" smtClean="0"/>
          </a:p>
          <a:p>
            <a:pPr algn="just"/>
            <a:r>
              <a:rPr lang="tr-TR" dirty="0" smtClean="0"/>
              <a:t>Doğumdan </a:t>
            </a:r>
            <a:r>
              <a:rPr lang="tr-TR" dirty="0"/>
              <a:t>sonra </a:t>
            </a:r>
            <a:r>
              <a:rPr lang="tr-TR" dirty="0" err="1"/>
              <a:t>yenidoğan</a:t>
            </a:r>
            <a:r>
              <a:rPr lang="tr-TR" dirty="0"/>
              <a:t> izlemlerinde gözlerde çapaklanma gibi enfeksiyon belirtileri görülmezse özel bir bakıma gerek </a:t>
            </a:r>
            <a:r>
              <a:rPr lang="tr-TR" dirty="0" smtClean="0"/>
              <a:t>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94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1628" y="18045"/>
            <a:ext cx="10515600" cy="1325563"/>
          </a:xfrm>
        </p:spPr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2.5.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800" b="1" dirty="0" err="1">
                <a:solidFill>
                  <a:srgbClr val="0070C0"/>
                </a:solidFill>
                <a:latin typeface="+mn-lt"/>
              </a:rPr>
              <a:t>Yenidoğanda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 Ağız </a:t>
            </a: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Bakımı</a:t>
            </a:r>
            <a:endParaRPr lang="tr-TR" sz="28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20" y="877079"/>
            <a:ext cx="11812556" cy="5868954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/>
              <a:t>Normalde anne sütü alan bebeklerin özel bir ağız bakımına ihtiyacı </a:t>
            </a:r>
            <a:r>
              <a:rPr lang="tr-TR" dirty="0" smtClean="0"/>
              <a:t>yoktur.</a:t>
            </a:r>
            <a:endParaRPr lang="tr-TR" b="1" dirty="0" smtClean="0"/>
          </a:p>
          <a:p>
            <a:pPr algn="just"/>
            <a:r>
              <a:rPr lang="tr-TR" dirty="0" smtClean="0"/>
              <a:t>Fakat </a:t>
            </a:r>
            <a:r>
              <a:rPr lang="tr-TR" dirty="0"/>
              <a:t>emzirilen bebeklerde ağız içinde süt artığı kalması sonucu </a:t>
            </a:r>
            <a:r>
              <a:rPr lang="tr-TR" dirty="0">
                <a:solidFill>
                  <a:srgbClr val="00B0F0"/>
                </a:solidFill>
              </a:rPr>
              <a:t>mantar plakları </a:t>
            </a:r>
            <a:r>
              <a:rPr lang="tr-TR" dirty="0" smtClean="0">
                <a:solidFill>
                  <a:srgbClr val="00B0F0"/>
                </a:solidFill>
              </a:rPr>
              <a:t>oluşabilmektedir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Ayrıca </a:t>
            </a:r>
            <a:r>
              <a:rPr lang="tr-TR" dirty="0"/>
              <a:t>oral beslenemeyen bebeklerde de mukozada oluşan kuruluk nedeniyle ağız içine bakteri ve mantarlar yerleşebilmektedir. </a:t>
            </a:r>
            <a:endParaRPr lang="tr-TR" dirty="0" smtClean="0"/>
          </a:p>
          <a:p>
            <a:pPr algn="just"/>
            <a:r>
              <a:rPr lang="tr-TR" dirty="0" err="1" smtClean="0">
                <a:solidFill>
                  <a:srgbClr val="00B0F0"/>
                </a:solidFill>
              </a:rPr>
              <a:t>Moniliyazis</a:t>
            </a:r>
            <a:r>
              <a:rPr lang="tr-TR" dirty="0" smtClean="0">
                <a:solidFill>
                  <a:srgbClr val="00B0F0"/>
                </a:solidFill>
              </a:rPr>
              <a:t> </a:t>
            </a:r>
            <a:r>
              <a:rPr lang="tr-TR" dirty="0">
                <a:solidFill>
                  <a:srgbClr val="00B0F0"/>
                </a:solidFill>
              </a:rPr>
              <a:t>ya da pamukçuk </a:t>
            </a:r>
            <a:r>
              <a:rPr lang="tr-TR" dirty="0"/>
              <a:t>olarak adlandırılan bu durum iyi bir bakımla kolaylıkla çözülebilir </a:t>
            </a:r>
            <a:endParaRPr lang="tr-TR" dirty="0" smtClean="0"/>
          </a:p>
          <a:p>
            <a:pPr algn="just"/>
            <a:r>
              <a:rPr lang="tr-TR" dirty="0"/>
              <a:t>A</a:t>
            </a:r>
            <a:r>
              <a:rPr lang="tr-TR" dirty="0" smtClean="0"/>
              <a:t>nne </a:t>
            </a:r>
            <a:r>
              <a:rPr lang="tr-TR" dirty="0"/>
              <a:t>sütü ile beslenen bebekte pamukçuk oluştuğunda, annenin meme ucu bu enfeksiyondan etkilenebilmektedir. </a:t>
            </a:r>
            <a:endParaRPr lang="tr-TR" dirty="0" smtClean="0"/>
          </a:p>
          <a:p>
            <a:pPr algn="just"/>
            <a:r>
              <a:rPr lang="tr-TR" dirty="0" smtClean="0"/>
              <a:t>Aynı </a:t>
            </a:r>
            <a:r>
              <a:rPr lang="tr-TR" dirty="0"/>
              <a:t>şekilde annenin meme ucunda başlayan </a:t>
            </a:r>
            <a:r>
              <a:rPr lang="tr-TR" dirty="0" err="1"/>
              <a:t>Candida</a:t>
            </a:r>
            <a:r>
              <a:rPr lang="tr-TR" dirty="0"/>
              <a:t> enfeksiyonu da bebeği etkiler. A</a:t>
            </a:r>
            <a:r>
              <a:rPr lang="tr-TR" dirty="0" smtClean="0"/>
              <a:t>nnenin </a:t>
            </a:r>
            <a:r>
              <a:rPr lang="tr-TR" dirty="0"/>
              <a:t>temiz su ile sık sık duş alması ve temizliğine özen göstermesi önemlidir.</a:t>
            </a:r>
          </a:p>
          <a:p>
            <a:pPr algn="just"/>
            <a:r>
              <a:rPr lang="tr-TR" dirty="0"/>
              <a:t>Oral </a:t>
            </a:r>
            <a:r>
              <a:rPr lang="tr-TR" dirty="0" err="1"/>
              <a:t>kandida</a:t>
            </a:r>
            <a:r>
              <a:rPr lang="tr-TR" dirty="0"/>
              <a:t> enfeksiyonunu önlemek veya tedavi etmek için s</a:t>
            </a:r>
            <a:r>
              <a:rPr lang="tr-TR" dirty="0">
                <a:solidFill>
                  <a:srgbClr val="00B0F0"/>
                </a:solidFill>
              </a:rPr>
              <a:t>teril serum fizyolojik ile ya da kaynamış ılıtılmış su ile ıslatılan gazlı bez, temiz bir tülbent ya da ağız bakımına özel setler</a:t>
            </a:r>
            <a:r>
              <a:rPr lang="tr-TR" b="1" dirty="0">
                <a:solidFill>
                  <a:srgbClr val="00B0F0"/>
                </a:solidFill>
              </a:rPr>
              <a:t> </a:t>
            </a:r>
            <a:r>
              <a:rPr lang="tr-TR" dirty="0">
                <a:solidFill>
                  <a:srgbClr val="00B0F0"/>
                </a:solidFill>
              </a:rPr>
              <a:t>kullanılabilir </a:t>
            </a:r>
            <a:endParaRPr lang="tr-TR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601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1628" y="0"/>
            <a:ext cx="10515600" cy="1325563"/>
          </a:xfrm>
        </p:spPr>
        <p:txBody>
          <a:bodyPr>
            <a:normAutofit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2.6.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tr-TR" sz="2800" b="1" dirty="0" err="1">
                <a:solidFill>
                  <a:srgbClr val="0070C0"/>
                </a:solidFill>
                <a:latin typeface="+mn-lt"/>
              </a:rPr>
              <a:t>Yenidoğanda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 Kulak ve Burun Bakımı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1045029"/>
            <a:ext cx="11439329" cy="555171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Kulakların rutinde temizlenmesine gerek yoktur, akıntı ve kızarıklık yönünden değerlendirilmelidir. </a:t>
            </a:r>
            <a:endParaRPr lang="tr-TR" dirty="0" smtClean="0"/>
          </a:p>
          <a:p>
            <a:pPr algn="just"/>
            <a:r>
              <a:rPr lang="tr-TR" dirty="0" smtClean="0"/>
              <a:t>Eğer </a:t>
            </a:r>
            <a:r>
              <a:rPr lang="tr-TR" dirty="0"/>
              <a:t>dış kulakta gözle görülür kirlilik var ise temiz ıslak bir bez yardımıyla temizlenerek kurulanmalıdır. </a:t>
            </a:r>
            <a:endParaRPr lang="tr-TR" dirty="0" smtClean="0"/>
          </a:p>
          <a:p>
            <a:pPr algn="just"/>
            <a:r>
              <a:rPr lang="tr-TR" dirty="0" smtClean="0"/>
              <a:t>Kulak </a:t>
            </a:r>
            <a:r>
              <a:rPr lang="tr-TR" dirty="0"/>
              <a:t>içine kulak pamuğu, parmak vb. herhangi bir cisim sokulmamalıdır </a:t>
            </a:r>
            <a:endParaRPr lang="tr-TR" dirty="0" smtClean="0"/>
          </a:p>
          <a:p>
            <a:pPr algn="just"/>
            <a:r>
              <a:rPr lang="tr-TR" dirty="0" err="1" smtClean="0"/>
              <a:t>Yenidoğanın</a:t>
            </a:r>
            <a:r>
              <a:rPr lang="tr-TR" dirty="0" smtClean="0"/>
              <a:t> </a:t>
            </a:r>
            <a:r>
              <a:rPr lang="tr-TR" dirty="0"/>
              <a:t>ağız ve burun içindeki sıvıların uzaklaştırılarak havayolu açıklığının kontrol edilmesi gerekir. </a:t>
            </a:r>
            <a:endParaRPr lang="tr-TR" dirty="0" smtClean="0"/>
          </a:p>
          <a:p>
            <a:pPr algn="just"/>
            <a:r>
              <a:rPr lang="tr-TR" dirty="0" smtClean="0"/>
              <a:t>Rutinde </a:t>
            </a:r>
            <a:r>
              <a:rPr lang="tr-TR" dirty="0"/>
              <a:t>doğum sonrasında </a:t>
            </a:r>
            <a:r>
              <a:rPr lang="tr-TR" dirty="0" err="1"/>
              <a:t>aspirasyona</a:t>
            </a:r>
            <a:r>
              <a:rPr lang="tr-TR" dirty="0"/>
              <a:t> gerek olmaksızın, ağız ve burundaki sıvıların bir bez ile silinmesi önerilmektedir. </a:t>
            </a:r>
            <a:endParaRPr lang="tr-TR" dirty="0" smtClean="0"/>
          </a:p>
          <a:p>
            <a:pPr algn="just"/>
            <a:r>
              <a:rPr lang="tr-TR" dirty="0" smtClean="0"/>
              <a:t>Eğer </a:t>
            </a:r>
            <a:r>
              <a:rPr lang="tr-TR" dirty="0"/>
              <a:t>havayolu tıkanıklığı varsa burun ve ağız içi </a:t>
            </a:r>
            <a:r>
              <a:rPr lang="tr-TR" dirty="0" err="1"/>
              <a:t>aspire</a:t>
            </a:r>
            <a:r>
              <a:rPr lang="tr-TR" dirty="0"/>
              <a:t> edilmelidir. </a:t>
            </a:r>
            <a:endParaRPr lang="tr-TR" dirty="0" smtClean="0"/>
          </a:p>
          <a:p>
            <a:pPr algn="just"/>
            <a:r>
              <a:rPr lang="tr-TR" dirty="0" smtClean="0"/>
              <a:t>Bebekler </a:t>
            </a:r>
            <a:r>
              <a:rPr lang="tr-TR" dirty="0"/>
              <a:t>başlarda ağızdan nefes almayı bilmedikleri için burun tıkanıklığı bebeğin solunumunu ve beslenmesini olumsuz etkileyebilir.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sebeple doğum sonrası burun tıkanıklığı olup olmadığı izlenmeli, tıkanıklık var ise uygun şekilde </a:t>
            </a:r>
            <a:r>
              <a:rPr lang="tr-TR" dirty="0" smtClean="0"/>
              <a:t>açılmalıdır.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983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7572" y="0"/>
            <a:ext cx="10515600" cy="1325563"/>
          </a:xfrm>
        </p:spPr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2800" b="1" dirty="0" smtClean="0">
                <a:solidFill>
                  <a:srgbClr val="0070C0"/>
                </a:solidFill>
                <a:latin typeface="+mn-lt"/>
              </a:rPr>
              <a:t>2.7. </a:t>
            </a:r>
            <a:r>
              <a:rPr lang="tr-TR" sz="2800" b="1" dirty="0" err="1">
                <a:solidFill>
                  <a:srgbClr val="0070C0"/>
                </a:solidFill>
                <a:latin typeface="+mn-lt"/>
              </a:rPr>
              <a:t>Yenidoğanda</a:t>
            </a:r>
            <a:r>
              <a:rPr lang="tr-TR" sz="2800" b="1" dirty="0">
                <a:solidFill>
                  <a:srgbClr val="0070C0"/>
                </a:solidFill>
                <a:latin typeface="+mn-lt"/>
              </a:rPr>
              <a:t> Perine Bakımı</a:t>
            </a:r>
            <a:r>
              <a:rPr lang="tr-TR" sz="1800" dirty="0"/>
              <a:t/>
            </a:r>
            <a:br>
              <a:rPr lang="tr-TR" sz="1800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961053"/>
            <a:ext cx="11523305" cy="57289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Perine bölgesi nem oranının yüksek olması, kimyasal maddeler, idrar ve dışkı yoluyla tahriş olması nedeniyle pişiğin en yoğun görüldüğü </a:t>
            </a:r>
            <a:r>
              <a:rPr lang="tr-TR" dirty="0" smtClean="0"/>
              <a:t>bölgedir.</a:t>
            </a:r>
          </a:p>
          <a:p>
            <a:pPr algn="just"/>
            <a:r>
              <a:rPr lang="tr-TR" dirty="0" smtClean="0"/>
              <a:t>Pişik </a:t>
            </a:r>
            <a:r>
              <a:rPr lang="tr-TR" dirty="0"/>
              <a:t>yani </a:t>
            </a:r>
            <a:r>
              <a:rPr lang="tr-TR" dirty="0" err="1"/>
              <a:t>diaper</a:t>
            </a:r>
            <a:r>
              <a:rPr lang="tr-TR" dirty="0"/>
              <a:t> dermatit, perine bölgesinin akut </a:t>
            </a:r>
            <a:r>
              <a:rPr lang="tr-TR" dirty="0" err="1"/>
              <a:t>enflamatuar</a:t>
            </a:r>
            <a:r>
              <a:rPr lang="tr-TR" dirty="0"/>
              <a:t> reaksiyonu olup </a:t>
            </a:r>
            <a:r>
              <a:rPr lang="tr-TR" dirty="0" err="1"/>
              <a:t>yenidoğan</a:t>
            </a:r>
            <a:r>
              <a:rPr lang="tr-TR" dirty="0"/>
              <a:t> dönemi, pişik oluşumu açısından riskli dönem olarak bilinmektedir. </a:t>
            </a:r>
            <a:endParaRPr lang="tr-TR" dirty="0" smtClean="0"/>
          </a:p>
          <a:p>
            <a:pPr algn="just"/>
            <a:r>
              <a:rPr lang="tr-TR" dirty="0" smtClean="0"/>
              <a:t>Lezyonlar </a:t>
            </a:r>
            <a:r>
              <a:rPr lang="tr-TR" dirty="0"/>
              <a:t>çoğunlukla perine bölgesinde olmak üzere, kasık, uyluk ve anal bölgede </a:t>
            </a:r>
            <a:r>
              <a:rPr lang="tr-TR" dirty="0" smtClean="0"/>
              <a:t>görülebilir.</a:t>
            </a:r>
          </a:p>
          <a:p>
            <a:pPr algn="just"/>
            <a:r>
              <a:rPr lang="tr-TR" dirty="0" smtClean="0"/>
              <a:t>Perine </a:t>
            </a:r>
            <a:r>
              <a:rPr lang="tr-TR" dirty="0"/>
              <a:t>bakımında amaç, cildin ıslaklığının azaltılması, idrar ve gaita ile temasın önlenmesidir. </a:t>
            </a:r>
            <a:endParaRPr lang="tr-TR" dirty="0" smtClean="0"/>
          </a:p>
          <a:p>
            <a:pPr algn="just"/>
            <a:r>
              <a:rPr lang="tr-TR" dirty="0" smtClean="0"/>
              <a:t>Perine </a:t>
            </a:r>
            <a:r>
              <a:rPr lang="tr-TR" dirty="0"/>
              <a:t>bölgesinin pişikten korunması için, bebeğin her idrar ve gaita yapışında bezinin değiştirilmesi, cilde bariyer kremlerin uygulanması ve cildin hava almasına izin verilmesi </a:t>
            </a:r>
            <a:r>
              <a:rPr lang="tr-TR" dirty="0" smtClean="0"/>
              <a:t>gerekmektedir.</a:t>
            </a:r>
            <a:endParaRPr lang="tr-TR" b="1" dirty="0" smtClean="0"/>
          </a:p>
          <a:p>
            <a:pPr algn="just"/>
            <a:r>
              <a:rPr lang="tr-TR" dirty="0" smtClean="0"/>
              <a:t>Pişiğin </a:t>
            </a:r>
            <a:r>
              <a:rPr lang="tr-TR" dirty="0"/>
              <a:t>önlenmesi ve bakımı için “çinko oksit, lanolin veya </a:t>
            </a:r>
            <a:r>
              <a:rPr lang="tr-TR" dirty="0" err="1"/>
              <a:t>petrolatum</a:t>
            </a:r>
            <a:r>
              <a:rPr lang="tr-TR" dirty="0"/>
              <a:t>” içerikli </a:t>
            </a:r>
            <a:r>
              <a:rPr lang="tr-TR" dirty="0" err="1"/>
              <a:t>topikal</a:t>
            </a:r>
            <a:r>
              <a:rPr lang="tr-TR" dirty="0"/>
              <a:t> bariyer kremler kullanılmaktadır. </a:t>
            </a:r>
            <a:endParaRPr lang="tr-TR" dirty="0" smtClean="0"/>
          </a:p>
          <a:p>
            <a:pPr algn="just"/>
            <a:r>
              <a:rPr lang="tr-TR" dirty="0" smtClean="0"/>
              <a:t>Ayrıca </a:t>
            </a:r>
            <a:r>
              <a:rPr lang="tr-TR" dirty="0"/>
              <a:t>her bez değişiminde perine bölgesinin alkollü ıslak mendiller yerine ılık su ile yıkanması bakteri </a:t>
            </a:r>
            <a:r>
              <a:rPr lang="tr-TR" dirty="0" err="1"/>
              <a:t>kolonizasyonunun</a:t>
            </a:r>
            <a:r>
              <a:rPr lang="tr-TR" dirty="0"/>
              <a:t> gelişimini önlemeye </a:t>
            </a:r>
            <a:r>
              <a:rPr lang="tr-TR" dirty="0" smtClean="0"/>
              <a:t>yardımcıdır.</a:t>
            </a:r>
          </a:p>
        </p:txBody>
      </p:sp>
    </p:spTree>
    <p:extLst>
      <p:ext uri="{BB962C8B-B14F-4D97-AF65-F5344CB8AC3E}">
        <p14:creationId xmlns:p14="http://schemas.microsoft.com/office/powerpoint/2010/main" val="5476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1240</Words>
  <Application>Microsoft Office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TEMEL YENİDOĞAN BAKIMI</vt:lpstr>
      <vt:lpstr>PowerPoint Sunusu</vt:lpstr>
      <vt:lpstr>PowerPoint Sunusu</vt:lpstr>
      <vt:lpstr>Yenidoğanda cilt bakımı ile ilgili kanıta dayalı uygulamalar</vt:lpstr>
      <vt:lpstr>2.3. Yenidoğanda Göbek Bakımı </vt:lpstr>
      <vt:lpstr>2.4. Yenidoğanda Göz Bakımı </vt:lpstr>
      <vt:lpstr>2.5. Yenidoğanda Ağız Bakımı</vt:lpstr>
      <vt:lpstr>2.6. Yenidoğanda Kulak ve Burun Bakımı </vt:lpstr>
      <vt:lpstr>2.7. Yenidoğanda Perine Bakımı 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Yenidoğan bakımı</dc:title>
  <dc:creator>Yazar</dc:creator>
  <cp:lastModifiedBy>Yazar</cp:lastModifiedBy>
  <cp:revision>27</cp:revision>
  <dcterms:created xsi:type="dcterms:W3CDTF">2025-08-12T09:02:00Z</dcterms:created>
  <dcterms:modified xsi:type="dcterms:W3CDTF">2026-05-14T11:21:23Z</dcterms:modified>
</cp:coreProperties>
</file>