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</p:sldMasterIdLst>
  <p:notesMasterIdLst>
    <p:notesMasterId r:id="rId17"/>
  </p:notesMasterIdLst>
  <p:sldIdLst>
    <p:sldId id="420" r:id="rId3"/>
    <p:sldId id="346" r:id="rId4"/>
    <p:sldId id="397" r:id="rId5"/>
    <p:sldId id="398" r:id="rId6"/>
    <p:sldId id="399" r:id="rId7"/>
    <p:sldId id="400" r:id="rId8"/>
    <p:sldId id="402" r:id="rId9"/>
    <p:sldId id="347" r:id="rId10"/>
    <p:sldId id="348" r:id="rId11"/>
    <p:sldId id="403" r:id="rId12"/>
    <p:sldId id="349" r:id="rId13"/>
    <p:sldId id="405" r:id="rId14"/>
    <p:sldId id="406" r:id="rId15"/>
    <p:sldId id="40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146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A0051-1B56-4ECA-80AA-75A7D7C1E334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ECE0F-F16C-4A17-BAD3-7311596A6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80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sz="1200" dirty="0">
                <a:solidFill>
                  <a:schemeClr val="bg1"/>
                </a:solidFill>
                <a:latin typeface="Verdana" pitchFamily="34" charset="0"/>
              </a:rPr>
              <a:t>Güvenlik işaretleri ve sinyalleri, </a:t>
            </a:r>
          </a:p>
          <a:p>
            <a:pPr>
              <a:defRPr/>
            </a:pPr>
            <a:r>
              <a:rPr lang="tr-TR" sz="1200" dirty="0">
                <a:solidFill>
                  <a:schemeClr val="bg1"/>
                </a:solidFill>
                <a:latin typeface="Verdana" pitchFamily="34" charset="0"/>
              </a:rPr>
              <a:t>önceden belirlenmiş risklerin olduğu ama bütün çabalara rağmen kontrol edilemeyen yerlerde sağlanmalıdır.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8446F-B4EF-4715-9156-B6484FA21EE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58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4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60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1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14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62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90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2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55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5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4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50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724D8-813A-4B19-BCA9-39D08111791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91519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773C4-C22A-4E59-89D0-A62BA18BAF8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89253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534A3-7190-45D1-99A4-B5D2E0E2FB1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9426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7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0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0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9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4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1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39" r:id="rId12"/>
    <p:sldLayoutId id="2147483740" r:id="rId13"/>
    <p:sldLayoutId id="214748374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openxmlformats.org/officeDocument/2006/relationships/image" Target="../media/image12.jpeg"/><Relationship Id="rId21" Type="http://schemas.openxmlformats.org/officeDocument/2006/relationships/oleObject" Target="../embeddings/oleObject7.bin"/><Relationship Id="rId7" Type="http://schemas.openxmlformats.org/officeDocument/2006/relationships/image" Target="../media/image14.jpeg"/><Relationship Id="rId12" Type="http://schemas.openxmlformats.org/officeDocument/2006/relationships/image" Target="../media/image4.png"/><Relationship Id="rId17" Type="http://schemas.openxmlformats.org/officeDocument/2006/relationships/oleObject" Target="../embeddings/oleObject5.bin"/><Relationship Id="rId25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8.bin"/><Relationship Id="rId10" Type="http://schemas.openxmlformats.org/officeDocument/2006/relationships/image" Target="../media/image17.jpeg"/><Relationship Id="rId19" Type="http://schemas.openxmlformats.org/officeDocument/2006/relationships/oleObject" Target="../embeddings/oleObject6.bin"/><Relationship Id="rId4" Type="http://schemas.openxmlformats.org/officeDocument/2006/relationships/image" Target="../media/image13.jpeg"/><Relationship Id="rId9" Type="http://schemas.openxmlformats.org/officeDocument/2006/relationships/image" Target="../media/image16.jpeg"/><Relationship Id="rId14" Type="http://schemas.openxmlformats.org/officeDocument/2006/relationships/image" Target="../media/image5.png"/><Relationship Id="rId2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24A62E-0B02-416B-A8B5-0ECA4C1F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T.C. </a:t>
            </a:r>
            <a:br>
              <a:rPr lang="tr-TR" dirty="0"/>
            </a:br>
            <a:r>
              <a:rPr lang="tr-TR" dirty="0"/>
              <a:t>KASTAMONU ÜNİVERSİTESİ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AC714E28-F5EE-43E4-AC27-36385A24F3C8}"/>
              </a:ext>
            </a:extLst>
          </p:cNvPr>
          <p:cNvSpPr txBox="1">
            <a:spLocks/>
          </p:cNvSpPr>
          <p:nvPr/>
        </p:nvSpPr>
        <p:spPr>
          <a:xfrm>
            <a:off x="1647514" y="2724737"/>
            <a:ext cx="6683765" cy="1614266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TURİZM FAKÜLTESİ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GASTRONOMİ VE MUTFAK SANATLARI BÖLÜMÜ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83391738-7444-4F3E-A688-924FAB07C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549" y="4685262"/>
            <a:ext cx="7290055" cy="529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1800" dirty="0" smtClean="0"/>
              <a:t>İŞ SAĞLIĞI VE GÜVENLİĞİ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40232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mtClean="0">
                <a:solidFill>
                  <a:srgbClr val="D5D000"/>
                </a:solidFill>
              </a:rPr>
              <a:t>Uyarı İşaretleri</a:t>
            </a:r>
          </a:p>
        </p:txBody>
      </p:sp>
      <p:pic>
        <p:nvPicPr>
          <p:cNvPr id="36867" name="Picture 8" descr="flammat.gif (1018 bytes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741488"/>
            <a:ext cx="1746250" cy="1682750"/>
          </a:xfrm>
          <a:noFill/>
        </p:spPr>
      </p:pic>
      <p:pic>
        <p:nvPicPr>
          <p:cNvPr id="36868" name="Picture 9" descr="explmat.gif (1065 bytes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557338"/>
            <a:ext cx="1922463" cy="1871662"/>
          </a:xfrm>
          <a:noFill/>
        </p:spPr>
      </p:pic>
      <p:pic>
        <p:nvPicPr>
          <p:cNvPr id="36869" name="Picture 10" descr="toxmat.gif (982 bytes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00" y="4044950"/>
            <a:ext cx="1744663" cy="1760538"/>
          </a:xfrm>
          <a:noFill/>
        </p:spPr>
      </p:pic>
      <p:pic>
        <p:nvPicPr>
          <p:cNvPr id="36870" name="Picture 11" descr="Coromat.gif (965 bytes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064000"/>
            <a:ext cx="1898650" cy="1670050"/>
          </a:xfrm>
        </p:spPr>
      </p:pic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900113" y="3284538"/>
            <a:ext cx="2447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1800"/>
              <a:t>Parlayıcı madde veya yüksek ısı </a:t>
            </a:r>
          </a:p>
        </p:txBody>
      </p:sp>
      <p:sp>
        <p:nvSpPr>
          <p:cNvPr id="36872" name="Text Box 13"/>
          <p:cNvSpPr txBox="1">
            <a:spLocks noChangeArrowheads="1"/>
          </p:cNvSpPr>
          <p:nvPr/>
        </p:nvSpPr>
        <p:spPr bwMode="auto">
          <a:xfrm>
            <a:off x="828675" y="5414963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1800"/>
              <a:t>Toksik (Zehirli) madde </a:t>
            </a:r>
          </a:p>
        </p:txBody>
      </p:sp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5149850" y="55641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1800"/>
              <a:t>Aşındırıcı madde </a:t>
            </a:r>
          </a:p>
        </p:txBody>
      </p:sp>
      <p:sp>
        <p:nvSpPr>
          <p:cNvPr id="36874" name="Text Box 15"/>
          <p:cNvSpPr txBox="1">
            <a:spLocks noChangeArrowheads="1"/>
          </p:cNvSpPr>
          <p:nvPr/>
        </p:nvSpPr>
        <p:spPr bwMode="auto">
          <a:xfrm>
            <a:off x="5149850" y="3141663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1800"/>
              <a:t>Patlayıcı madde </a:t>
            </a:r>
          </a:p>
        </p:txBody>
      </p:sp>
    </p:spTree>
    <p:extLst>
      <p:ext uri="{BB962C8B-B14F-4D97-AF65-F5344CB8AC3E}">
        <p14:creationId xmlns:p14="http://schemas.microsoft.com/office/powerpoint/2010/main" val="37508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3000">
              <a:srgbClr val="00B0F0"/>
            </a:gs>
            <a:gs pos="58000">
              <a:schemeClr val="bg1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Tahoma" pitchFamily="34" charset="0"/>
              </a:rPr>
              <a:t>MAVİ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09600" y="1295400"/>
            <a:ext cx="7848600" cy="8925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DİKKAT LEVHALARI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Zorunlu hareket</a:t>
            </a:r>
          </a:p>
        </p:txBody>
      </p:sp>
      <p:pic>
        <p:nvPicPr>
          <p:cNvPr id="6" name="Picture 33" descr="_m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08338"/>
            <a:ext cx="1727200" cy="1727200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_m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208338"/>
            <a:ext cx="1728788" cy="1728787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_mv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208338"/>
            <a:ext cx="1727200" cy="1727200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_mv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208338"/>
            <a:ext cx="1728787" cy="1728787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6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tr-TR" b="1" dirty="0" smtClean="0"/>
              <a:t>Mutfakta Levhalar</a:t>
            </a:r>
            <a:endParaRPr lang="tr-TR" b="1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959" y="1438275"/>
            <a:ext cx="3247410" cy="324741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l="7647" t="18820" r="6959" b="19756"/>
          <a:stretch/>
        </p:blipFill>
        <p:spPr>
          <a:xfrm>
            <a:off x="3385369" y="1438275"/>
            <a:ext cx="434340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5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"/>
            <a:ext cx="868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4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4605338" cy="46053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338" y="2133600"/>
            <a:ext cx="4310062" cy="43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AU" sz="4000" dirty="0">
                <a:solidFill>
                  <a:schemeClr val="bg1"/>
                </a:solidFill>
                <a:latin typeface="Tahoma" pitchFamily="34" charset="0"/>
              </a:rPr>
              <a:t>GÜVENLİK</a:t>
            </a:r>
            <a:r>
              <a:rPr lang="tr-TR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AU" sz="4000" dirty="0">
                <a:solidFill>
                  <a:schemeClr val="bg1"/>
                </a:solidFill>
                <a:latin typeface="Tahoma" pitchFamily="34" charset="0"/>
              </a:rPr>
              <a:t>LEVHALARI</a:t>
            </a:r>
            <a:endParaRPr lang="tr-TR" sz="4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533400" y="1295400"/>
            <a:ext cx="4800600" cy="152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İŞARETLETLER NE ZAMAN KONUMLANDIRILIR.?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95400"/>
            <a:ext cx="1561905" cy="2425397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571500" y="2971800"/>
            <a:ext cx="472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RENKLERİN AMAÇLARI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3720797"/>
            <a:ext cx="2514600" cy="123220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YASAK</a:t>
            </a:r>
          </a:p>
        </p:txBody>
      </p:sp>
      <p:sp>
        <p:nvSpPr>
          <p:cNvPr id="10" name="Oval 9"/>
          <p:cNvSpPr/>
          <p:nvPr/>
        </p:nvSpPr>
        <p:spPr>
          <a:xfrm>
            <a:off x="3505200" y="3720797"/>
            <a:ext cx="2514600" cy="123220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ZORUNLU</a:t>
            </a:r>
          </a:p>
        </p:txBody>
      </p:sp>
      <p:sp>
        <p:nvSpPr>
          <p:cNvPr id="11" name="Oval 10"/>
          <p:cNvSpPr/>
          <p:nvPr/>
        </p:nvSpPr>
        <p:spPr>
          <a:xfrm>
            <a:off x="1905000" y="5105400"/>
            <a:ext cx="2667000" cy="1232203"/>
          </a:xfrm>
          <a:prstGeom prst="ellipse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İKAZ</a:t>
            </a:r>
          </a:p>
        </p:txBody>
      </p:sp>
      <p:sp>
        <p:nvSpPr>
          <p:cNvPr id="12" name="Oval 11"/>
          <p:cNvSpPr/>
          <p:nvPr/>
        </p:nvSpPr>
        <p:spPr>
          <a:xfrm>
            <a:off x="5334000" y="5011723"/>
            <a:ext cx="2781105" cy="123220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KURTARMA</a:t>
            </a:r>
          </a:p>
        </p:txBody>
      </p:sp>
    </p:spTree>
    <p:extLst>
      <p:ext uri="{BB962C8B-B14F-4D97-AF65-F5344CB8AC3E}">
        <p14:creationId xmlns:p14="http://schemas.microsoft.com/office/powerpoint/2010/main" val="16659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56" name="Group 44"/>
          <p:cNvGraphicFramePr>
            <a:graphicFrameLocks noGrp="1"/>
          </p:cNvGraphicFramePr>
          <p:nvPr>
            <p:ph/>
          </p:nvPr>
        </p:nvGraphicFramePr>
        <p:xfrm>
          <a:off x="590550" y="342900"/>
          <a:ext cx="8229600" cy="6040884"/>
        </p:xfrm>
        <a:graphic>
          <a:graphicData uri="http://schemas.openxmlformats.org/drawingml/2006/table">
            <a:tbl>
              <a:tblPr/>
              <a:tblGrid>
                <a:gridCol w="1954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Renk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Anlamı ve Amacı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Tehlikeli Hareket ve Davranış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Kırmızı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Yasak İşareti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Tehlikeli hareket veya davranış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Tehlike Alarmı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Dur, kapat, düzeneği acil durdur, tahliye et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Yangınla Mücadele Elemanı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Ekipmanların yerinin gösterilmesi ve ne olduğu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5D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Sarı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Uyarı İşareti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Dikkatli ol, önlem al, kontrol et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Mavi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Zorunluluk İşareti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Özel bir davranış ya da eylem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Kişisel koruyucu donanım kullan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0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AA2A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Yeşil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Acil kaçış, ilk yardım işareti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Kapılar, çıkış yerleri ve yolları,  ekipman, tesisler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0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Tehlike yok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Normale dön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1769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Mavi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arenBoth"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Fluoresan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turuncu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Sadece dairevi bir şekil içinde kullanıldığında emniyet rengi olarak kabul edilir.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Emniyet işaretleri dışında sarı yerine kullanılabilir.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Özellikle zayıf doğal görüş şartlarında bu renk çok dikkat çekicidir.                                  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9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mtClean="0"/>
              <a:t>Güvenlik ve Sağlık İşaretleri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8362950" cy="3886200"/>
          </a:xfrm>
        </p:spPr>
        <p:txBody>
          <a:bodyPr/>
          <a:lstStyle/>
          <a:p>
            <a:pPr algn="just" eaLnBrk="1" hangingPunct="1"/>
            <a:r>
              <a:rPr lang="tr-TR" altLang="tr-TR" sz="2400" b="1" smtClean="0">
                <a:solidFill>
                  <a:srgbClr val="0000FF"/>
                </a:solidFill>
              </a:rPr>
              <a:t>Yasak işareti:</a:t>
            </a:r>
            <a:r>
              <a:rPr lang="tr-TR" altLang="tr-TR" sz="2400" smtClean="0"/>
              <a:t> Tehlikeye neden olacak veya tehlikeye maruz bırakacak bir davranışı yasaklayan işarettir.</a:t>
            </a:r>
          </a:p>
          <a:p>
            <a:pPr algn="just" eaLnBrk="1" hangingPunct="1"/>
            <a:endParaRPr lang="tr-TR" altLang="tr-TR" sz="2400" smtClean="0"/>
          </a:p>
          <a:p>
            <a:pPr algn="just" eaLnBrk="1" hangingPunct="1"/>
            <a:r>
              <a:rPr lang="tr-TR" altLang="tr-TR" sz="2400" b="1" smtClean="0">
                <a:solidFill>
                  <a:srgbClr val="0000FF"/>
                </a:solidFill>
              </a:rPr>
              <a:t>Uyarı işareti:</a:t>
            </a:r>
            <a:r>
              <a:rPr lang="tr-TR" altLang="tr-TR" sz="2400" smtClean="0"/>
              <a:t> Bir tehlikeye neden olabilecek veya zarar verecek durum hakkında uyarıda bulunan işarettir.</a:t>
            </a:r>
          </a:p>
          <a:p>
            <a:pPr algn="just" eaLnBrk="1" hangingPunct="1"/>
            <a:endParaRPr lang="tr-TR" altLang="tr-TR" sz="2400" smtClean="0"/>
          </a:p>
        </p:txBody>
      </p:sp>
      <p:pic>
        <p:nvPicPr>
          <p:cNvPr id="28676" name="Picture 11" descr="50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3716338"/>
            <a:ext cx="4010025" cy="2867025"/>
          </a:xfrm>
          <a:noFill/>
        </p:spPr>
      </p:pic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519113" y="60150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656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mtClean="0"/>
              <a:t>Güvenlik ve Sağlık İşaretleri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147050" cy="3886200"/>
          </a:xfrm>
        </p:spPr>
        <p:txBody>
          <a:bodyPr/>
          <a:lstStyle/>
          <a:p>
            <a:pPr algn="just" eaLnBrk="1" hangingPunct="1"/>
            <a:r>
              <a:rPr lang="tr-TR" altLang="tr-TR" sz="2400" b="1" smtClean="0">
                <a:solidFill>
                  <a:srgbClr val="0000FF"/>
                </a:solidFill>
              </a:rPr>
              <a:t>Emredici işaret:</a:t>
            </a:r>
            <a:r>
              <a:rPr lang="tr-TR" altLang="tr-TR" sz="2400" smtClean="0"/>
              <a:t> Uyulması zorunlu bir davranışı belirleyen işarettir.</a:t>
            </a:r>
          </a:p>
          <a:p>
            <a:pPr algn="just" eaLnBrk="1" hangingPunct="1"/>
            <a:endParaRPr lang="tr-TR" altLang="tr-TR" sz="2400" b="1" smtClean="0">
              <a:solidFill>
                <a:srgbClr val="0000FF"/>
              </a:solidFill>
            </a:endParaRPr>
          </a:p>
          <a:p>
            <a:pPr algn="just" eaLnBrk="1" hangingPunct="1"/>
            <a:r>
              <a:rPr lang="tr-TR" altLang="tr-TR" sz="2400" b="1" smtClean="0">
                <a:solidFill>
                  <a:srgbClr val="0000FF"/>
                </a:solidFill>
              </a:rPr>
              <a:t>Acil çıkış ve ilkyardım işaretleri :</a:t>
            </a:r>
            <a:r>
              <a:rPr lang="tr-TR" altLang="tr-TR" sz="2400" smtClean="0">
                <a:solidFill>
                  <a:srgbClr val="0000FF"/>
                </a:solidFill>
              </a:rPr>
              <a:t> </a:t>
            </a:r>
            <a:r>
              <a:rPr lang="tr-TR" altLang="tr-TR" sz="2400" smtClean="0"/>
              <a:t> Acil çıkış yolları, ilkyardım veya kurtarma ile ilgili bilgi veren işaretlerdir. </a:t>
            </a:r>
          </a:p>
        </p:txBody>
      </p:sp>
    </p:spTree>
    <p:extLst>
      <p:ext uri="{BB962C8B-B14F-4D97-AF65-F5344CB8AC3E}">
        <p14:creationId xmlns:p14="http://schemas.microsoft.com/office/powerpoint/2010/main" val="19361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mtClean="0"/>
              <a:t>Güvenlik ve Sağlık İşaretleri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7345363" cy="4400550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</a:pPr>
            <a:r>
              <a:rPr lang="tr-TR" altLang="tr-TR" sz="2400" b="1" smtClean="0">
                <a:solidFill>
                  <a:srgbClr val="0000FF"/>
                </a:solidFill>
              </a:rPr>
              <a:t>İşaret levhası :</a:t>
            </a:r>
            <a:r>
              <a:rPr lang="tr-TR" altLang="tr-TR" sz="2400" smtClean="0"/>
              <a:t> Geometrik  şekil, resim, sembol, piktogram ve renklerden oluşturulan ve gerektiğinde yeterli aydınlatma ile görülebilir hale getirilmiş özel bilgi ileten levhadır.</a:t>
            </a:r>
          </a:p>
          <a:p>
            <a:pPr algn="just" eaLnBrk="1" hangingPunct="1">
              <a:lnSpc>
                <a:spcPct val="130000"/>
              </a:lnSpc>
            </a:pPr>
            <a:endParaRPr lang="tr-TR" altLang="tr-TR" sz="2400" smtClean="0"/>
          </a:p>
          <a:p>
            <a:pPr algn="just" eaLnBrk="1" hangingPunct="1">
              <a:lnSpc>
                <a:spcPct val="130000"/>
              </a:lnSpc>
            </a:pPr>
            <a:r>
              <a:rPr lang="tr-TR" altLang="tr-TR" sz="2400" b="1" smtClean="0">
                <a:solidFill>
                  <a:srgbClr val="0000FF"/>
                </a:solidFill>
              </a:rPr>
              <a:t>Ek bilgi levhası :</a:t>
            </a:r>
            <a:r>
              <a:rPr lang="tr-TR" altLang="tr-TR" sz="2400" smtClean="0"/>
              <a:t> Bir işaret levhası ile beraber kullanılan ve ek bilgi sağlayan levhadır.</a:t>
            </a:r>
          </a:p>
        </p:txBody>
      </p:sp>
    </p:spTree>
    <p:extLst>
      <p:ext uri="{BB962C8B-B14F-4D97-AF65-F5344CB8AC3E}">
        <p14:creationId xmlns:p14="http://schemas.microsoft.com/office/powerpoint/2010/main" val="39743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9" name="Group 3"/>
          <p:cNvGrpSpPr>
            <a:grpSpLocks/>
          </p:cNvGrpSpPr>
          <p:nvPr/>
        </p:nvGrpSpPr>
        <p:grpSpPr bwMode="auto">
          <a:xfrm>
            <a:off x="501650" y="1714500"/>
            <a:ext cx="8213725" cy="4772025"/>
            <a:chOff x="45" y="981"/>
            <a:chExt cx="5647" cy="3054"/>
          </a:xfrm>
        </p:grpSpPr>
        <p:pic>
          <p:nvPicPr>
            <p:cNvPr id="2063" name="Picture 4" descr="ACMAY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" y="2073"/>
              <a:ext cx="965" cy="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5" descr="FORKLIF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" y="3132"/>
              <a:ext cx="9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50" name="Object 6"/>
            <p:cNvGraphicFramePr>
              <a:graphicFrameLocks noChangeAspect="1"/>
            </p:cNvGraphicFramePr>
            <p:nvPr/>
          </p:nvGraphicFramePr>
          <p:xfrm>
            <a:off x="3498" y="3132"/>
            <a:ext cx="924" cy="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7" name="Bit Eşlem Resmi" r:id="rId5" imgW="885949" imgH="876190" progId="PBrush">
                    <p:embed/>
                  </p:oleObj>
                </mc:Choice>
                <mc:Fallback>
                  <p:oleObj name="Bit Eşlem Resmi" r:id="rId5" imgW="885949" imgH="876190" progId="PBrush">
                    <p:embed/>
                    <p:pic>
                      <p:nvPicPr>
                        <p:cNvPr id="205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8" y="3132"/>
                          <a:ext cx="924" cy="8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65" name="Picture 7" descr="YASAK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" y="2086"/>
              <a:ext cx="934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8" descr="TELSI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" y="1025"/>
              <a:ext cx="949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9" descr="DU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1025"/>
              <a:ext cx="978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10" descr="DOKUNM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" y="1025"/>
              <a:ext cx="1023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51" name="Object 11"/>
            <p:cNvGraphicFramePr>
              <a:graphicFrameLocks noChangeAspect="1"/>
            </p:cNvGraphicFramePr>
            <p:nvPr/>
          </p:nvGraphicFramePr>
          <p:xfrm>
            <a:off x="3535" y="1025"/>
            <a:ext cx="969" cy="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8" name="Bit Eşlem Resmi" r:id="rId11" imgW="857143" imgH="866896" progId="PBrush">
                    <p:embed/>
                  </p:oleObj>
                </mc:Choice>
                <mc:Fallback>
                  <p:oleObj name="Bit Eşlem Resmi" r:id="rId11" imgW="857143" imgH="866896" progId="PBrush">
                    <p:embed/>
                    <p:pic>
                      <p:nvPicPr>
                        <p:cNvPr id="205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5" y="1025"/>
                          <a:ext cx="969" cy="9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12"/>
            <p:cNvGraphicFramePr>
              <a:graphicFrameLocks noChangeAspect="1"/>
            </p:cNvGraphicFramePr>
            <p:nvPr/>
          </p:nvGraphicFramePr>
          <p:xfrm>
            <a:off x="2423" y="3126"/>
            <a:ext cx="911" cy="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9" name="Bit Eşlem Resmi" r:id="rId13" imgW="866896" imgH="857143" progId="PBrush">
                    <p:embed/>
                  </p:oleObj>
                </mc:Choice>
                <mc:Fallback>
                  <p:oleObj name="Bit Eşlem Resmi" r:id="rId13" imgW="866896" imgH="857143" progId="PBrush">
                    <p:embed/>
                    <p:pic>
                      <p:nvPicPr>
                        <p:cNvPr id="205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3" y="3126"/>
                          <a:ext cx="911" cy="8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13"/>
            <p:cNvGraphicFramePr>
              <a:graphicFrameLocks noChangeAspect="1"/>
            </p:cNvGraphicFramePr>
            <p:nvPr/>
          </p:nvGraphicFramePr>
          <p:xfrm>
            <a:off x="200" y="3167"/>
            <a:ext cx="826" cy="8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0" name="Bitmap Image" r:id="rId15" imgW="876190" imgH="876190" progId="PBrush">
                    <p:embed/>
                  </p:oleObj>
                </mc:Choice>
                <mc:Fallback>
                  <p:oleObj name="Bitmap Image" r:id="rId15" imgW="876190" imgH="876190" progId="PBrush">
                    <p:embed/>
                    <p:pic>
                      <p:nvPicPr>
                        <p:cNvPr id="2053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" y="3167"/>
                          <a:ext cx="826" cy="8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14"/>
            <p:cNvGraphicFramePr>
              <a:graphicFrameLocks noChangeAspect="1"/>
            </p:cNvGraphicFramePr>
            <p:nvPr/>
          </p:nvGraphicFramePr>
          <p:xfrm>
            <a:off x="4692" y="2086"/>
            <a:ext cx="895" cy="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1" name="Bit Eşlem Resmi" r:id="rId17" imgW="866896" imgH="905001" progId="PBrush">
                    <p:embed/>
                  </p:oleObj>
                </mc:Choice>
                <mc:Fallback>
                  <p:oleObj name="Bit Eşlem Resmi" r:id="rId17" imgW="866896" imgH="905001" progId="PBrush">
                    <p:embed/>
                    <p:pic>
                      <p:nvPicPr>
                        <p:cNvPr id="2054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2" y="2086"/>
                          <a:ext cx="895" cy="9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15"/>
            <p:cNvGraphicFramePr>
              <a:graphicFrameLocks noChangeAspect="1"/>
            </p:cNvGraphicFramePr>
            <p:nvPr/>
          </p:nvGraphicFramePr>
          <p:xfrm>
            <a:off x="2423" y="2086"/>
            <a:ext cx="979" cy="9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2" name="Bit Eşlem Resmi" r:id="rId19" imgW="876190" imgH="876190" progId="PBrush">
                    <p:embed/>
                  </p:oleObj>
                </mc:Choice>
                <mc:Fallback>
                  <p:oleObj name="Bit Eşlem Resmi" r:id="rId19" imgW="876190" imgH="876190" progId="PBrush">
                    <p:embed/>
                    <p:pic>
                      <p:nvPicPr>
                        <p:cNvPr id="2055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3" y="2086"/>
                          <a:ext cx="979" cy="9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16"/>
            <p:cNvGraphicFramePr>
              <a:graphicFrameLocks noChangeAspect="1"/>
            </p:cNvGraphicFramePr>
            <p:nvPr/>
          </p:nvGraphicFramePr>
          <p:xfrm>
            <a:off x="4664" y="1025"/>
            <a:ext cx="917" cy="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3" name="Bit Eşlem Resmi" r:id="rId21" imgW="857143" imgH="914286" progId="PBrush">
                    <p:embed/>
                  </p:oleObj>
                </mc:Choice>
                <mc:Fallback>
                  <p:oleObj name="Bit Eşlem Resmi" r:id="rId21" imgW="857143" imgH="914286" progId="PBrush">
                    <p:embed/>
                    <p:pic>
                      <p:nvPicPr>
                        <p:cNvPr id="2056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4" y="1025"/>
                          <a:ext cx="917" cy="9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7" name="Object 17"/>
            <p:cNvGraphicFramePr>
              <a:graphicFrameLocks noChangeAspect="1"/>
            </p:cNvGraphicFramePr>
            <p:nvPr/>
          </p:nvGraphicFramePr>
          <p:xfrm>
            <a:off x="3535" y="2086"/>
            <a:ext cx="979" cy="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4" name="Bit Eşlem Resmi" r:id="rId23" imgW="895238" imgH="866896" progId="PBrush">
                    <p:embed/>
                  </p:oleObj>
                </mc:Choice>
                <mc:Fallback>
                  <p:oleObj name="Bit Eşlem Resmi" r:id="rId23" imgW="895238" imgH="866896" progId="PBrush">
                    <p:embed/>
                    <p:pic>
                      <p:nvPicPr>
                        <p:cNvPr id="2057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5" y="2086"/>
                          <a:ext cx="979" cy="9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Line 18"/>
            <p:cNvSpPr>
              <a:spLocks noChangeShapeType="1"/>
            </p:cNvSpPr>
            <p:nvPr/>
          </p:nvSpPr>
          <p:spPr bwMode="auto">
            <a:xfrm>
              <a:off x="45" y="981"/>
              <a:ext cx="56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70" name="Line 19"/>
            <p:cNvSpPr>
              <a:spLocks noChangeShapeType="1"/>
            </p:cNvSpPr>
            <p:nvPr/>
          </p:nvSpPr>
          <p:spPr bwMode="auto">
            <a:xfrm>
              <a:off x="45" y="2042"/>
              <a:ext cx="56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71" name="Line 20"/>
            <p:cNvSpPr>
              <a:spLocks noChangeShapeType="1"/>
            </p:cNvSpPr>
            <p:nvPr/>
          </p:nvSpPr>
          <p:spPr bwMode="auto">
            <a:xfrm>
              <a:off x="45" y="4035"/>
              <a:ext cx="56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72" name="Line 21"/>
            <p:cNvSpPr>
              <a:spLocks noChangeShapeType="1"/>
            </p:cNvSpPr>
            <p:nvPr/>
          </p:nvSpPr>
          <p:spPr bwMode="auto">
            <a:xfrm>
              <a:off x="1178" y="981"/>
              <a:ext cx="0" cy="30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73" name="Line 22"/>
            <p:cNvSpPr>
              <a:spLocks noChangeShapeType="1"/>
            </p:cNvSpPr>
            <p:nvPr/>
          </p:nvSpPr>
          <p:spPr bwMode="auto">
            <a:xfrm>
              <a:off x="5677" y="981"/>
              <a:ext cx="0" cy="30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74" name="Line 23"/>
            <p:cNvSpPr>
              <a:spLocks noChangeShapeType="1"/>
            </p:cNvSpPr>
            <p:nvPr/>
          </p:nvSpPr>
          <p:spPr bwMode="auto">
            <a:xfrm>
              <a:off x="2335" y="981"/>
              <a:ext cx="0" cy="30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75" name="Line 24"/>
            <p:cNvSpPr>
              <a:spLocks noChangeShapeType="1"/>
            </p:cNvSpPr>
            <p:nvPr/>
          </p:nvSpPr>
          <p:spPr bwMode="auto">
            <a:xfrm>
              <a:off x="3447" y="981"/>
              <a:ext cx="0" cy="30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76" name="Line 25"/>
            <p:cNvSpPr>
              <a:spLocks noChangeShapeType="1"/>
            </p:cNvSpPr>
            <p:nvPr/>
          </p:nvSpPr>
          <p:spPr bwMode="auto">
            <a:xfrm>
              <a:off x="4603" y="981"/>
              <a:ext cx="0" cy="30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77" name="Line 26"/>
            <p:cNvSpPr>
              <a:spLocks noChangeShapeType="1"/>
            </p:cNvSpPr>
            <p:nvPr/>
          </p:nvSpPr>
          <p:spPr bwMode="auto">
            <a:xfrm>
              <a:off x="67" y="981"/>
              <a:ext cx="0" cy="30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graphicFrame>
          <p:nvGraphicFramePr>
            <p:cNvPr id="2058" name="Object 27"/>
            <p:cNvGraphicFramePr>
              <a:graphicFrameLocks noChangeAspect="1"/>
            </p:cNvGraphicFramePr>
            <p:nvPr/>
          </p:nvGraphicFramePr>
          <p:xfrm>
            <a:off x="4692" y="3060"/>
            <a:ext cx="914" cy="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5" name="Bit Eşlem Resmi" r:id="rId25" imgW="885949" imgH="905001" progId="PBrush">
                    <p:embed/>
                  </p:oleObj>
                </mc:Choice>
                <mc:Fallback>
                  <p:oleObj name="Bit Eşlem Resmi" r:id="rId25" imgW="885949" imgH="905001" progId="PBrush">
                    <p:embed/>
                    <p:pic>
                      <p:nvPicPr>
                        <p:cNvPr id="2058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2" y="3060"/>
                          <a:ext cx="914" cy="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60" name="Line 28"/>
          <p:cNvSpPr>
            <a:spLocks noChangeShapeType="1"/>
          </p:cNvSpPr>
          <p:nvPr/>
        </p:nvSpPr>
        <p:spPr bwMode="auto">
          <a:xfrm>
            <a:off x="500063" y="4929188"/>
            <a:ext cx="8143875" cy="46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285875" y="650875"/>
            <a:ext cx="6840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SAĞLIK VE GÜVENLİK İŞARETLERİ İLE İLETİŞİM </a:t>
            </a:r>
          </a:p>
        </p:txBody>
      </p:sp>
      <p:sp>
        <p:nvSpPr>
          <p:cNvPr id="2062" name="Text Box 4"/>
          <p:cNvSpPr txBox="1">
            <a:spLocks noChangeArrowheads="1"/>
          </p:cNvSpPr>
          <p:nvPr/>
        </p:nvSpPr>
        <p:spPr bwMode="auto">
          <a:xfrm>
            <a:off x="2643188" y="1214438"/>
            <a:ext cx="36433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600" b="1">
                <a:solidFill>
                  <a:srgbClr val="FF0000"/>
                </a:solidFill>
                <a:latin typeface="Calibri" panose="020F0502020204030204" pitchFamily="34" charset="0"/>
              </a:rPr>
              <a:t>YASAKLAYICI İŞARETLER</a:t>
            </a:r>
          </a:p>
        </p:txBody>
      </p:sp>
    </p:spTree>
    <p:extLst>
      <p:ext uri="{BB962C8B-B14F-4D97-AF65-F5344CB8AC3E}">
        <p14:creationId xmlns:p14="http://schemas.microsoft.com/office/powerpoint/2010/main" val="33970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40000">
              <a:srgbClr val="FF0000"/>
            </a:gs>
            <a:gs pos="76000">
              <a:schemeClr val="bg1"/>
            </a:gs>
            <a:gs pos="10000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Tahoma" pitchFamily="34" charset="0"/>
              </a:rPr>
              <a:t>KIRMIZI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62000" y="1295400"/>
            <a:ext cx="76200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YASAK LEVHALARI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- Dur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- Durmak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- Yasaklama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YANGIN LEVHALARI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Yangın teçhizatının yerleri</a:t>
            </a:r>
          </a:p>
        </p:txBody>
      </p:sp>
      <p:pic>
        <p:nvPicPr>
          <p:cNvPr id="6" name="Picture 5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357688"/>
            <a:ext cx="1800225" cy="1620837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357688"/>
            <a:ext cx="1657350" cy="165735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_fb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357688"/>
            <a:ext cx="1657350" cy="16573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7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FFFF00"/>
            </a:gs>
            <a:gs pos="71000">
              <a:schemeClr val="bg1"/>
            </a:gs>
            <a:gs pos="100000">
              <a:srgbClr val="FF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52425" y="299343"/>
            <a:ext cx="8229600" cy="792162"/>
          </a:xfrm>
          <a:solidFill>
            <a:srgbClr val="FFCC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Tahoma" pitchFamily="34" charset="0"/>
              </a:rPr>
              <a:t>SARI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62000" y="1371600"/>
            <a:ext cx="7543800" cy="1323439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İKAZ LEVHALARI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-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Uyarı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- Tehlike riski</a:t>
            </a:r>
          </a:p>
        </p:txBody>
      </p:sp>
      <p:pic>
        <p:nvPicPr>
          <p:cNvPr id="6" name="Picture 27" descr="_w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000500"/>
            <a:ext cx="1655762" cy="1620838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_ww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000500"/>
            <a:ext cx="1647825" cy="1647825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" descr="_ww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000500"/>
            <a:ext cx="1647825" cy="1647825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</TotalTime>
  <Words>254</Words>
  <Application>Microsoft Office PowerPoint</Application>
  <PresentationFormat>Ekran Gösterisi (4:3)</PresentationFormat>
  <Paragraphs>79</Paragraphs>
  <Slides>14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14</vt:i4>
      </vt:variant>
    </vt:vector>
  </HeadingPairs>
  <TitlesOfParts>
    <vt:vector size="25" baseType="lpstr">
      <vt:lpstr>MS PGothic</vt:lpstr>
      <vt:lpstr>Arial</vt:lpstr>
      <vt:lpstr>Calibri</vt:lpstr>
      <vt:lpstr>Calibri Light</vt:lpstr>
      <vt:lpstr>Tahoma</vt:lpstr>
      <vt:lpstr>Verdana</vt:lpstr>
      <vt:lpstr>Wingdings</vt:lpstr>
      <vt:lpstr>Office Theme</vt:lpstr>
      <vt:lpstr>Office Teması</vt:lpstr>
      <vt:lpstr>Bit Eşlem Resmi</vt:lpstr>
      <vt:lpstr>Bitmap Image</vt:lpstr>
      <vt:lpstr>T.C.  KASTAMONU ÜNİVERSİTESİ</vt:lpstr>
      <vt:lpstr>GÜVENLİK LEVHALARI</vt:lpstr>
      <vt:lpstr>PowerPoint Sunusu</vt:lpstr>
      <vt:lpstr>Güvenlik ve Sağlık İşaretleri</vt:lpstr>
      <vt:lpstr>Güvenlik ve Sağlık İşaretleri</vt:lpstr>
      <vt:lpstr>Güvenlik ve Sağlık İşaretleri</vt:lpstr>
      <vt:lpstr>PowerPoint Sunusu</vt:lpstr>
      <vt:lpstr>KIRMIZI</vt:lpstr>
      <vt:lpstr>SARI</vt:lpstr>
      <vt:lpstr>Uyarı İşaretleri</vt:lpstr>
      <vt:lpstr>MAVİ</vt:lpstr>
      <vt:lpstr>Mutfakta Levhalar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GÜVENLİĞİ EĞİTİMİ 1. BÖLÜM</dc:title>
  <dc:creator>Polçev1</dc:creator>
  <cp:lastModifiedBy>Özge Çaylak Dönmez</cp:lastModifiedBy>
  <cp:revision>67</cp:revision>
  <dcterms:created xsi:type="dcterms:W3CDTF">2006-08-16T00:00:00Z</dcterms:created>
  <dcterms:modified xsi:type="dcterms:W3CDTF">2025-09-16T09:07:38Z</dcterms:modified>
</cp:coreProperties>
</file>