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1" r:id="rId1"/>
    <p:sldMasterId id="2147483713" r:id="rId2"/>
  </p:sldMasterIdLst>
  <p:notesMasterIdLst>
    <p:notesMasterId r:id="rId17"/>
  </p:notesMasterIdLst>
  <p:sldIdLst>
    <p:sldId id="420" r:id="rId3"/>
    <p:sldId id="346" r:id="rId4"/>
    <p:sldId id="397" r:id="rId5"/>
    <p:sldId id="398" r:id="rId6"/>
    <p:sldId id="399" r:id="rId7"/>
    <p:sldId id="400" r:id="rId8"/>
    <p:sldId id="402" r:id="rId9"/>
    <p:sldId id="347" r:id="rId10"/>
    <p:sldId id="348" r:id="rId11"/>
    <p:sldId id="403" r:id="rId12"/>
    <p:sldId id="349" r:id="rId13"/>
    <p:sldId id="405" r:id="rId14"/>
    <p:sldId id="406" r:id="rId15"/>
    <p:sldId id="407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146" Type="http://schemas.microsoft.com/office/2015/10/relationships/revisionInfo" Target="revisionInfo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image" Target="../media/image3.png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FA0051-1B56-4ECA-80AA-75A7D7C1E334}" type="datetimeFigureOut">
              <a:rPr lang="tr-TR" smtClean="0"/>
              <a:t>16.09.2025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0ECE0F-F16C-4A17-BAD3-7311596A67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58034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tr-TR" sz="1200" dirty="0">
                <a:solidFill>
                  <a:schemeClr val="bg1"/>
                </a:solidFill>
                <a:latin typeface="Verdana" pitchFamily="34" charset="0"/>
              </a:rPr>
              <a:t>Güvenlik işaretleri ve sinyalleri, </a:t>
            </a:r>
          </a:p>
          <a:p>
            <a:pPr>
              <a:defRPr/>
            </a:pPr>
            <a:r>
              <a:rPr lang="tr-TR" sz="1200" dirty="0">
                <a:solidFill>
                  <a:schemeClr val="bg1"/>
                </a:solidFill>
                <a:latin typeface="Verdana" pitchFamily="34" charset="0"/>
              </a:rPr>
              <a:t>önceden belirlenmiş risklerin olduğu ama bütün çabalara rağmen kontrol edilemeyen yerlerde sağlanmalıdır.</a:t>
            </a: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C18446F-B4EF-4715-9156-B6484FA21EE2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75873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72206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8372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09488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72402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67600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77282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8169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2143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6625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889021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2279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245532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00858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93418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405012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457200"/>
            <a:ext cx="8229600" cy="5410200"/>
          </a:xfrm>
        </p:spPr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3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4724D8-813A-4B19-BCA9-39D081117914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49151998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9773C4-C22A-4E59-89D0-A62BA18BAF84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68925346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981200"/>
            <a:ext cx="4038600" cy="1866900"/>
          </a:xfrm>
        </p:spPr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4038600" cy="1866900"/>
          </a:xfrm>
        </p:spPr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4000500"/>
            <a:ext cx="4038600" cy="1866900"/>
          </a:xfrm>
        </p:spPr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4000500"/>
            <a:ext cx="4038600" cy="1866900"/>
          </a:xfrm>
        </p:spPr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7534A3-7190-45D1-99A4-B5D2E0E2FB18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3942625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6776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009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7097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5194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97475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64164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984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34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97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39" r:id="rId12"/>
    <p:sldLayoutId id="2147483740" r:id="rId13"/>
    <p:sldLayoutId id="2147483741" r:id="rId1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13" Type="http://schemas.openxmlformats.org/officeDocument/2006/relationships/oleObject" Target="../embeddings/oleObject3.bin"/><Relationship Id="rId18" Type="http://schemas.openxmlformats.org/officeDocument/2006/relationships/image" Target="../media/image7.png"/><Relationship Id="rId26" Type="http://schemas.openxmlformats.org/officeDocument/2006/relationships/image" Target="../media/image11.png"/><Relationship Id="rId3" Type="http://schemas.openxmlformats.org/officeDocument/2006/relationships/image" Target="../media/image12.jpeg"/><Relationship Id="rId21" Type="http://schemas.openxmlformats.org/officeDocument/2006/relationships/oleObject" Target="../embeddings/oleObject7.bin"/><Relationship Id="rId7" Type="http://schemas.openxmlformats.org/officeDocument/2006/relationships/image" Target="../media/image14.jpeg"/><Relationship Id="rId12" Type="http://schemas.openxmlformats.org/officeDocument/2006/relationships/image" Target="../media/image4.png"/><Relationship Id="rId17" Type="http://schemas.openxmlformats.org/officeDocument/2006/relationships/oleObject" Target="../embeddings/oleObject5.bin"/><Relationship Id="rId25" Type="http://schemas.openxmlformats.org/officeDocument/2006/relationships/oleObject" Target="../embeddings/oleObject9.bin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6.png"/><Relationship Id="rId20" Type="http://schemas.openxmlformats.org/officeDocument/2006/relationships/image" Target="../media/image8.png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png"/><Relationship Id="rId11" Type="http://schemas.openxmlformats.org/officeDocument/2006/relationships/oleObject" Target="../embeddings/oleObject2.bin"/><Relationship Id="rId24" Type="http://schemas.openxmlformats.org/officeDocument/2006/relationships/image" Target="../media/image10.png"/><Relationship Id="rId5" Type="http://schemas.openxmlformats.org/officeDocument/2006/relationships/oleObject" Target="../embeddings/oleObject1.bin"/><Relationship Id="rId15" Type="http://schemas.openxmlformats.org/officeDocument/2006/relationships/oleObject" Target="../embeddings/oleObject4.bin"/><Relationship Id="rId23" Type="http://schemas.openxmlformats.org/officeDocument/2006/relationships/oleObject" Target="../embeddings/oleObject8.bin"/><Relationship Id="rId10" Type="http://schemas.openxmlformats.org/officeDocument/2006/relationships/image" Target="../media/image17.jpeg"/><Relationship Id="rId19" Type="http://schemas.openxmlformats.org/officeDocument/2006/relationships/oleObject" Target="../embeddings/oleObject6.bin"/><Relationship Id="rId4" Type="http://schemas.openxmlformats.org/officeDocument/2006/relationships/image" Target="../media/image13.jpeg"/><Relationship Id="rId9" Type="http://schemas.openxmlformats.org/officeDocument/2006/relationships/image" Target="../media/image16.jpeg"/><Relationship Id="rId14" Type="http://schemas.openxmlformats.org/officeDocument/2006/relationships/image" Target="../media/image5.png"/><Relationship Id="rId22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224A62E-0B02-416B-A8B5-0ECA4C1FFB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T.C. </a:t>
            </a:r>
            <a:br>
              <a:rPr lang="tr-TR" dirty="0"/>
            </a:br>
            <a:r>
              <a:rPr lang="tr-TR" dirty="0"/>
              <a:t>KASTAMONU ÜNİVERSİTESİ</a:t>
            </a:r>
          </a:p>
        </p:txBody>
      </p:sp>
      <p:sp>
        <p:nvSpPr>
          <p:cNvPr id="4" name="Başlık 1">
            <a:extLst>
              <a:ext uri="{FF2B5EF4-FFF2-40B4-BE49-F238E27FC236}">
                <a16:creationId xmlns:a16="http://schemas.microsoft.com/office/drawing/2014/main" id="{AC714E28-F5EE-43E4-AC27-36385A24F3C8}"/>
              </a:ext>
            </a:extLst>
          </p:cNvPr>
          <p:cNvSpPr txBox="1">
            <a:spLocks/>
          </p:cNvSpPr>
          <p:nvPr/>
        </p:nvSpPr>
        <p:spPr>
          <a:xfrm>
            <a:off x="1647514" y="2724737"/>
            <a:ext cx="6683765" cy="1614266"/>
          </a:xfrm>
          <a:prstGeom prst="rect">
            <a:avLst/>
          </a:prstGeom>
        </p:spPr>
        <p:txBody>
          <a:bodyPr vert="horz" lIns="68580" tIns="34290" rIns="68580" bIns="34290" rtlCol="0" anchor="t">
            <a:normAutofit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TURİZM FAKÜLTESİ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7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GASTRONOMİ VE MUTFAK SANATLARI BÖLÜMÜ</a:t>
            </a:r>
          </a:p>
        </p:txBody>
      </p:sp>
      <p:sp>
        <p:nvSpPr>
          <p:cNvPr id="5" name="İçerik Yer Tutucusu 2">
            <a:extLst>
              <a:ext uri="{FF2B5EF4-FFF2-40B4-BE49-F238E27FC236}">
                <a16:creationId xmlns:a16="http://schemas.microsoft.com/office/drawing/2014/main" id="{83391738-7444-4F3E-A688-924FAB07CD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50549" y="4685262"/>
            <a:ext cx="7290055" cy="52945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1800" dirty="0" smtClean="0"/>
              <a:t>İŞ SAĞLIĞI VE GÜVENLİĞİ</a:t>
            </a:r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4023214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 sz="quarter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tr-TR" altLang="tr-TR" smtClean="0">
                <a:solidFill>
                  <a:srgbClr val="D5D000"/>
                </a:solidFill>
              </a:rPr>
              <a:t>Uyarı İşaretleri</a:t>
            </a:r>
          </a:p>
        </p:txBody>
      </p:sp>
      <p:pic>
        <p:nvPicPr>
          <p:cNvPr id="36867" name="Picture 8" descr="flammat.gif (1018 bytes)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58888" y="1741488"/>
            <a:ext cx="1746250" cy="1682750"/>
          </a:xfrm>
          <a:noFill/>
        </p:spPr>
      </p:pic>
      <p:pic>
        <p:nvPicPr>
          <p:cNvPr id="36868" name="Picture 9" descr="explmat.gif (1065 bytes)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92725" y="1557338"/>
            <a:ext cx="1922463" cy="1871662"/>
          </a:xfrm>
          <a:noFill/>
        </p:spPr>
      </p:pic>
      <p:pic>
        <p:nvPicPr>
          <p:cNvPr id="36869" name="Picture 10" descr="toxmat.gif (982 bytes)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70000" y="4044950"/>
            <a:ext cx="1744663" cy="1760538"/>
          </a:xfrm>
          <a:noFill/>
        </p:spPr>
      </p:pic>
      <p:pic>
        <p:nvPicPr>
          <p:cNvPr id="36870" name="Picture 11" descr="Coromat.gif (965 bytes)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64163" y="4064000"/>
            <a:ext cx="1898650" cy="1670050"/>
          </a:xfrm>
        </p:spPr>
      </p:pic>
      <p:sp>
        <p:nvSpPr>
          <p:cNvPr id="36871" name="Text Box 12"/>
          <p:cNvSpPr txBox="1">
            <a:spLocks noChangeArrowheads="1"/>
          </p:cNvSpPr>
          <p:nvPr/>
        </p:nvSpPr>
        <p:spPr bwMode="auto">
          <a:xfrm>
            <a:off x="900113" y="3284538"/>
            <a:ext cx="24479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tr-TR" altLang="tr-TR" sz="1800"/>
              <a:t>Parlayıcı madde veya yüksek ısı </a:t>
            </a:r>
          </a:p>
        </p:txBody>
      </p:sp>
      <p:sp>
        <p:nvSpPr>
          <p:cNvPr id="36872" name="Text Box 13"/>
          <p:cNvSpPr txBox="1">
            <a:spLocks noChangeArrowheads="1"/>
          </p:cNvSpPr>
          <p:nvPr/>
        </p:nvSpPr>
        <p:spPr bwMode="auto">
          <a:xfrm>
            <a:off x="828675" y="5414963"/>
            <a:ext cx="24479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tr-TR" altLang="tr-TR" sz="1800"/>
              <a:t>Toksik (Zehirli) madde </a:t>
            </a:r>
          </a:p>
        </p:txBody>
      </p:sp>
      <p:sp>
        <p:nvSpPr>
          <p:cNvPr id="36873" name="Text Box 14"/>
          <p:cNvSpPr txBox="1">
            <a:spLocks noChangeArrowheads="1"/>
          </p:cNvSpPr>
          <p:nvPr/>
        </p:nvSpPr>
        <p:spPr bwMode="auto">
          <a:xfrm>
            <a:off x="5149850" y="5564188"/>
            <a:ext cx="24479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tr-TR" altLang="tr-TR" sz="1800"/>
              <a:t>Aşındırıcı madde </a:t>
            </a:r>
          </a:p>
        </p:txBody>
      </p:sp>
      <p:sp>
        <p:nvSpPr>
          <p:cNvPr id="36874" name="Text Box 15"/>
          <p:cNvSpPr txBox="1">
            <a:spLocks noChangeArrowheads="1"/>
          </p:cNvSpPr>
          <p:nvPr/>
        </p:nvSpPr>
        <p:spPr bwMode="auto">
          <a:xfrm>
            <a:off x="5149850" y="3141663"/>
            <a:ext cx="24479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tr-TR" altLang="tr-TR" sz="1800"/>
              <a:t>Patlayıcı madde </a:t>
            </a:r>
          </a:p>
        </p:txBody>
      </p:sp>
    </p:spTree>
    <p:extLst>
      <p:ext uri="{BB962C8B-B14F-4D97-AF65-F5344CB8AC3E}">
        <p14:creationId xmlns:p14="http://schemas.microsoft.com/office/powerpoint/2010/main" val="3750856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F0"/>
            </a:gs>
            <a:gs pos="43000">
              <a:srgbClr val="00B0F0"/>
            </a:gs>
            <a:gs pos="58000">
              <a:schemeClr val="bg1"/>
            </a:gs>
            <a:gs pos="100000">
              <a:srgbClr val="00B0F0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tr-TR" sz="4000" dirty="0">
                <a:solidFill>
                  <a:schemeClr val="bg1"/>
                </a:solidFill>
                <a:latin typeface="Tahoma" pitchFamily="34" charset="0"/>
              </a:rPr>
              <a:t>MAVİ</a:t>
            </a:r>
          </a:p>
        </p:txBody>
      </p:sp>
      <p:sp>
        <p:nvSpPr>
          <p:cNvPr id="5" name="Dikdörtgen 4"/>
          <p:cNvSpPr/>
          <p:nvPr/>
        </p:nvSpPr>
        <p:spPr>
          <a:xfrm>
            <a:off x="609600" y="1295400"/>
            <a:ext cx="7848600" cy="89255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DİKKAT LEVHALARI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Zorunlu hareket</a:t>
            </a:r>
          </a:p>
        </p:txBody>
      </p:sp>
      <p:pic>
        <p:nvPicPr>
          <p:cNvPr id="6" name="Picture 33" descr="_mv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3208338"/>
            <a:ext cx="1727200" cy="1727200"/>
          </a:xfrm>
          <a:prstGeom prst="rect">
            <a:avLst/>
          </a:prstGeom>
          <a:noFill/>
          <a:ln w="25400">
            <a:solidFill>
              <a:srgbClr val="3333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4" descr="_mv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4625" y="3208338"/>
            <a:ext cx="1728788" cy="1728787"/>
          </a:xfrm>
          <a:prstGeom prst="rect">
            <a:avLst/>
          </a:prstGeom>
          <a:noFill/>
          <a:ln w="25400">
            <a:solidFill>
              <a:srgbClr val="3333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5" descr="_mv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0" y="3208338"/>
            <a:ext cx="1727200" cy="1727200"/>
          </a:xfrm>
          <a:prstGeom prst="rect">
            <a:avLst/>
          </a:prstGeom>
          <a:noFill/>
          <a:ln w="25400">
            <a:solidFill>
              <a:srgbClr val="3333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6" descr="_mv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0813" y="3208338"/>
            <a:ext cx="1728787" cy="1728787"/>
          </a:xfrm>
          <a:prstGeom prst="rect">
            <a:avLst/>
          </a:prstGeom>
          <a:noFill/>
          <a:ln w="25400">
            <a:solidFill>
              <a:srgbClr val="3333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7667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 sz="quarter"/>
          </p:nvPr>
        </p:nvSpPr>
        <p:spPr/>
        <p:txBody>
          <a:bodyPr/>
          <a:lstStyle/>
          <a:p>
            <a:r>
              <a:rPr lang="tr-TR" b="1" dirty="0" smtClean="0"/>
              <a:t>Mutfakta Levhalar</a:t>
            </a:r>
            <a:endParaRPr lang="tr-TR" b="1" dirty="0"/>
          </a:p>
        </p:txBody>
      </p:sp>
      <p:pic>
        <p:nvPicPr>
          <p:cNvPr id="7" name="İçerik Yer Tutucusu 6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137959" y="1438275"/>
            <a:ext cx="3247410" cy="3247410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 rotWithShape="1">
          <a:blip r:embed="rId3"/>
          <a:srcRect l="7647" t="18820" r="6959" b="19756"/>
          <a:stretch/>
        </p:blipFill>
        <p:spPr>
          <a:xfrm>
            <a:off x="3385369" y="1438275"/>
            <a:ext cx="4343401" cy="312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8599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Resi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"/>
            <a:ext cx="8686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7460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0"/>
            <a:ext cx="4605338" cy="4605338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5338" y="2133600"/>
            <a:ext cx="4310062" cy="4310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46208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AU" sz="4000" dirty="0">
                <a:solidFill>
                  <a:schemeClr val="bg1"/>
                </a:solidFill>
                <a:latin typeface="Tahoma" pitchFamily="34" charset="0"/>
              </a:rPr>
              <a:t>GÜVENLİK</a:t>
            </a:r>
            <a:r>
              <a:rPr lang="tr-TR" sz="4000" dirty="0">
                <a:solidFill>
                  <a:schemeClr val="bg1"/>
                </a:solidFill>
                <a:latin typeface="Tahoma" pitchFamily="34" charset="0"/>
              </a:rPr>
              <a:t> </a:t>
            </a:r>
            <a:r>
              <a:rPr lang="en-AU" sz="4000" dirty="0">
                <a:solidFill>
                  <a:schemeClr val="bg1"/>
                </a:solidFill>
                <a:latin typeface="Tahoma" pitchFamily="34" charset="0"/>
              </a:rPr>
              <a:t>LEVHALARI</a:t>
            </a:r>
            <a:endParaRPr lang="tr-TR" sz="4000" dirty="0">
              <a:solidFill>
                <a:schemeClr val="bg1"/>
              </a:solidFill>
              <a:latin typeface="Tahoma" pitchFamily="34" charset="0"/>
            </a:endParaRPr>
          </a:p>
        </p:txBody>
      </p:sp>
      <p:sp>
        <p:nvSpPr>
          <p:cNvPr id="5" name="Yuvarlatılmış Dikdörtgen 4"/>
          <p:cNvSpPr/>
          <p:nvPr/>
        </p:nvSpPr>
        <p:spPr>
          <a:xfrm>
            <a:off x="533400" y="1295400"/>
            <a:ext cx="4800600" cy="15240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İŞARETLETLER NE ZAMAN KONUMLANDIRILIR.?</a:t>
            </a:r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00" y="1295400"/>
            <a:ext cx="1561905" cy="2425397"/>
          </a:xfrm>
          <a:prstGeom prst="rect">
            <a:avLst/>
          </a:prstGeom>
        </p:spPr>
      </p:pic>
      <p:sp>
        <p:nvSpPr>
          <p:cNvPr id="8" name="Dikdörtgen 7"/>
          <p:cNvSpPr/>
          <p:nvPr/>
        </p:nvSpPr>
        <p:spPr>
          <a:xfrm>
            <a:off x="571500" y="2971800"/>
            <a:ext cx="4724400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RENKLERİN AMAÇLARI</a:t>
            </a:r>
          </a:p>
        </p:txBody>
      </p:sp>
      <p:sp>
        <p:nvSpPr>
          <p:cNvPr id="9" name="Oval 8"/>
          <p:cNvSpPr/>
          <p:nvPr/>
        </p:nvSpPr>
        <p:spPr>
          <a:xfrm>
            <a:off x="533400" y="3720797"/>
            <a:ext cx="2514600" cy="1232203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YASAK</a:t>
            </a:r>
          </a:p>
        </p:txBody>
      </p:sp>
      <p:sp>
        <p:nvSpPr>
          <p:cNvPr id="10" name="Oval 9"/>
          <p:cNvSpPr/>
          <p:nvPr/>
        </p:nvSpPr>
        <p:spPr>
          <a:xfrm>
            <a:off x="3505200" y="3720797"/>
            <a:ext cx="2514600" cy="1232203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ZORUNLU</a:t>
            </a:r>
          </a:p>
        </p:txBody>
      </p:sp>
      <p:sp>
        <p:nvSpPr>
          <p:cNvPr id="11" name="Oval 10"/>
          <p:cNvSpPr/>
          <p:nvPr/>
        </p:nvSpPr>
        <p:spPr>
          <a:xfrm>
            <a:off x="1905000" y="5105400"/>
            <a:ext cx="2667000" cy="1232203"/>
          </a:xfrm>
          <a:prstGeom prst="ellipse">
            <a:avLst/>
          </a:prstGeom>
          <a:solidFill>
            <a:srgbClr val="FFCC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İKAZ</a:t>
            </a:r>
          </a:p>
        </p:txBody>
      </p:sp>
      <p:sp>
        <p:nvSpPr>
          <p:cNvPr id="12" name="Oval 11"/>
          <p:cNvSpPr/>
          <p:nvPr/>
        </p:nvSpPr>
        <p:spPr>
          <a:xfrm>
            <a:off x="5334000" y="5011723"/>
            <a:ext cx="2781105" cy="1232203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KURTARMA</a:t>
            </a:r>
          </a:p>
        </p:txBody>
      </p:sp>
    </p:spTree>
    <p:extLst>
      <p:ext uri="{BB962C8B-B14F-4D97-AF65-F5344CB8AC3E}">
        <p14:creationId xmlns:p14="http://schemas.microsoft.com/office/powerpoint/2010/main" val="1665919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1356" name="Group 44"/>
          <p:cNvGraphicFramePr>
            <a:graphicFrameLocks noGrp="1"/>
          </p:cNvGraphicFramePr>
          <p:nvPr>
            <p:ph/>
          </p:nvPr>
        </p:nvGraphicFramePr>
        <p:xfrm>
          <a:off x="590550" y="342900"/>
          <a:ext cx="8229600" cy="6040884"/>
        </p:xfrm>
        <a:graphic>
          <a:graphicData uri="http://schemas.openxmlformats.org/drawingml/2006/table">
            <a:tbl>
              <a:tblPr/>
              <a:tblGrid>
                <a:gridCol w="19542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764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989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61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Renk</a:t>
                      </a:r>
                    </a:p>
                  </a:txBody>
                  <a:tcPr marT="45706" marB="4570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Anlamı ve Amacı</a:t>
                      </a: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Tehlikeli Hareket ve Davranış</a:t>
                      </a: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709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Kırmızı</a:t>
                      </a:r>
                    </a:p>
                  </a:txBody>
                  <a:tcPr marT="45706" marB="4570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Yasak İşareti</a:t>
                      </a: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Tehlikeli hareket veya davranış</a:t>
                      </a: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000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Tehlike Alarmı</a:t>
                      </a: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Dur, kapat, düzeneği acil durdur, tahliye et </a:t>
                      </a: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000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Yangınla Mücadele Elemanı</a:t>
                      </a: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Ekipmanların yerinin gösterilmesi ve ne olduğu </a:t>
                      </a: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61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D5D000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Sarı</a:t>
                      </a:r>
                    </a:p>
                  </a:txBody>
                  <a:tcPr marT="45706" marB="4570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Uyarı İşareti</a:t>
                      </a: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Dikkatli ol, önlem al, kontrol et </a:t>
                      </a: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9486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Mavi</a:t>
                      </a:r>
                    </a:p>
                  </a:txBody>
                  <a:tcPr marT="45706" marB="4570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Zorunluluk İşareti</a:t>
                      </a: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Özel bir davranış ya da eylem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Kişisel koruyucu donanım kullan </a:t>
                      </a: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40005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AAA2A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Yeşil </a:t>
                      </a:r>
                    </a:p>
                  </a:txBody>
                  <a:tcPr marT="45706" marB="4570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Acil kaçış, ilk yardım işareti</a:t>
                      </a: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Kapılar, çıkış yerleri ve yolları,  ekipman, tesisler </a:t>
                      </a: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5709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Tehlike yok</a:t>
                      </a: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Normale dön </a:t>
                      </a: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901769">
                <a:tc>
                  <a:txBody>
                    <a:bodyPr/>
                    <a:lstStyle/>
                    <a:p>
                      <a:pPr marL="533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Mavi</a:t>
                      </a:r>
                    </a:p>
                    <a:p>
                      <a:pPr marL="533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AutoNum type="arabicParenBoth"/>
                        <a:tabLst/>
                      </a:pPr>
                      <a:endParaRPr kumimoji="0" lang="tr-T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MS PGothic" pitchFamily="34" charset="-128"/>
                      </a:endParaRPr>
                    </a:p>
                    <a:p>
                      <a:pPr marL="533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6600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Fluoresan</a:t>
                      </a:r>
                      <a:endParaRPr kumimoji="0" lang="tr-T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6600"/>
                        </a:solidFill>
                        <a:effectLst/>
                        <a:latin typeface="Arial" charset="0"/>
                        <a:ea typeface="MS PGothic" pitchFamily="34" charset="-128"/>
                      </a:endParaRPr>
                    </a:p>
                    <a:p>
                      <a:pPr marL="533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6600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turuncu</a:t>
                      </a:r>
                    </a:p>
                  </a:txBody>
                  <a:tcPr marT="45706" marB="4570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Sadece dairevi bir şekil içinde kullanıldığında emniyet rengi olarak kabul edilir.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 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Emniyet işaretleri dışında sarı yerine kullanılabilir.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pitchFamily="34" charset="-128"/>
                        </a:rPr>
                        <a:t>Özellikle zayıf doğal görüş şartlarında bu renk çok dikkat çekicidir.                                   </a:t>
                      </a: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86967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altLang="tr-TR" smtClean="0"/>
              <a:t>Güvenlik ve Sağlık İşaretleri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773238"/>
            <a:ext cx="8362950" cy="3886200"/>
          </a:xfrm>
        </p:spPr>
        <p:txBody>
          <a:bodyPr/>
          <a:lstStyle/>
          <a:p>
            <a:pPr algn="just" eaLnBrk="1" hangingPunct="1"/>
            <a:r>
              <a:rPr lang="tr-TR" altLang="tr-TR" sz="2400" b="1" smtClean="0">
                <a:solidFill>
                  <a:srgbClr val="0000FF"/>
                </a:solidFill>
              </a:rPr>
              <a:t>Yasak işareti:</a:t>
            </a:r>
            <a:r>
              <a:rPr lang="tr-TR" altLang="tr-TR" sz="2400" smtClean="0"/>
              <a:t> Tehlikeye neden olacak veya tehlikeye maruz bırakacak bir davranışı yasaklayan işarettir.</a:t>
            </a:r>
          </a:p>
          <a:p>
            <a:pPr algn="just" eaLnBrk="1" hangingPunct="1"/>
            <a:endParaRPr lang="tr-TR" altLang="tr-TR" sz="2400" smtClean="0"/>
          </a:p>
          <a:p>
            <a:pPr algn="just" eaLnBrk="1" hangingPunct="1"/>
            <a:r>
              <a:rPr lang="tr-TR" altLang="tr-TR" sz="2400" b="1" smtClean="0">
                <a:solidFill>
                  <a:srgbClr val="0000FF"/>
                </a:solidFill>
              </a:rPr>
              <a:t>Uyarı işareti:</a:t>
            </a:r>
            <a:r>
              <a:rPr lang="tr-TR" altLang="tr-TR" sz="2400" smtClean="0"/>
              <a:t> Bir tehlikeye neden olabilecek veya zarar verecek durum hakkında uyarıda bulunan işarettir.</a:t>
            </a:r>
          </a:p>
          <a:p>
            <a:pPr algn="just" eaLnBrk="1" hangingPunct="1"/>
            <a:endParaRPr lang="tr-TR" altLang="tr-TR" sz="2400" smtClean="0"/>
          </a:p>
        </p:txBody>
      </p:sp>
      <p:pic>
        <p:nvPicPr>
          <p:cNvPr id="28676" name="Picture 11" descr="5041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132138" y="3716338"/>
            <a:ext cx="4010025" cy="2867025"/>
          </a:xfrm>
          <a:noFill/>
        </p:spPr>
      </p:pic>
      <p:sp>
        <p:nvSpPr>
          <p:cNvPr id="28677" name="Text Box 8"/>
          <p:cNvSpPr txBox="1">
            <a:spLocks noChangeArrowheads="1"/>
          </p:cNvSpPr>
          <p:nvPr/>
        </p:nvSpPr>
        <p:spPr bwMode="auto">
          <a:xfrm>
            <a:off x="519113" y="6015038"/>
            <a:ext cx="1841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365671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altLang="tr-TR" smtClean="0"/>
              <a:t>Güvenlik ve Sağlık İşaretleri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981200"/>
            <a:ext cx="8147050" cy="3886200"/>
          </a:xfrm>
        </p:spPr>
        <p:txBody>
          <a:bodyPr/>
          <a:lstStyle/>
          <a:p>
            <a:pPr algn="just" eaLnBrk="1" hangingPunct="1"/>
            <a:r>
              <a:rPr lang="tr-TR" altLang="tr-TR" sz="2400" b="1" smtClean="0">
                <a:solidFill>
                  <a:srgbClr val="0000FF"/>
                </a:solidFill>
              </a:rPr>
              <a:t>Emredici işaret:</a:t>
            </a:r>
            <a:r>
              <a:rPr lang="tr-TR" altLang="tr-TR" sz="2400" smtClean="0"/>
              <a:t> Uyulması zorunlu bir davranışı belirleyen işarettir.</a:t>
            </a:r>
          </a:p>
          <a:p>
            <a:pPr algn="just" eaLnBrk="1" hangingPunct="1"/>
            <a:endParaRPr lang="tr-TR" altLang="tr-TR" sz="2400" b="1" smtClean="0">
              <a:solidFill>
                <a:srgbClr val="0000FF"/>
              </a:solidFill>
            </a:endParaRPr>
          </a:p>
          <a:p>
            <a:pPr algn="just" eaLnBrk="1" hangingPunct="1"/>
            <a:r>
              <a:rPr lang="tr-TR" altLang="tr-TR" sz="2400" b="1" smtClean="0">
                <a:solidFill>
                  <a:srgbClr val="0000FF"/>
                </a:solidFill>
              </a:rPr>
              <a:t>Acil çıkış ve ilkyardım işaretleri :</a:t>
            </a:r>
            <a:r>
              <a:rPr lang="tr-TR" altLang="tr-TR" sz="2400" smtClean="0">
                <a:solidFill>
                  <a:srgbClr val="0000FF"/>
                </a:solidFill>
              </a:rPr>
              <a:t> </a:t>
            </a:r>
            <a:r>
              <a:rPr lang="tr-TR" altLang="tr-TR" sz="2400" smtClean="0"/>
              <a:t> Acil çıkış yolları, ilkyardım veya kurtarma ile ilgili bilgi veren işaretlerdir. </a:t>
            </a:r>
          </a:p>
        </p:txBody>
      </p:sp>
    </p:spTree>
    <p:extLst>
      <p:ext uri="{BB962C8B-B14F-4D97-AF65-F5344CB8AC3E}">
        <p14:creationId xmlns:p14="http://schemas.microsoft.com/office/powerpoint/2010/main" val="1936152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altLang="tr-TR" smtClean="0"/>
              <a:t>Güvenlik ve Sağlık İşaretleri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55650" y="1628775"/>
            <a:ext cx="7345363" cy="4400550"/>
          </a:xfrm>
        </p:spPr>
        <p:txBody>
          <a:bodyPr/>
          <a:lstStyle/>
          <a:p>
            <a:pPr algn="just" eaLnBrk="1" hangingPunct="1">
              <a:lnSpc>
                <a:spcPct val="130000"/>
              </a:lnSpc>
            </a:pPr>
            <a:r>
              <a:rPr lang="tr-TR" altLang="tr-TR" sz="2400" b="1" smtClean="0">
                <a:solidFill>
                  <a:srgbClr val="0000FF"/>
                </a:solidFill>
              </a:rPr>
              <a:t>İşaret levhası :</a:t>
            </a:r>
            <a:r>
              <a:rPr lang="tr-TR" altLang="tr-TR" sz="2400" smtClean="0"/>
              <a:t> Geometrik  şekil, resim, sembol, piktogram ve renklerden oluşturulan ve gerektiğinde yeterli aydınlatma ile görülebilir hale getirilmiş özel bilgi ileten levhadır.</a:t>
            </a:r>
          </a:p>
          <a:p>
            <a:pPr algn="just" eaLnBrk="1" hangingPunct="1">
              <a:lnSpc>
                <a:spcPct val="130000"/>
              </a:lnSpc>
            </a:pPr>
            <a:endParaRPr lang="tr-TR" altLang="tr-TR" sz="2400" smtClean="0"/>
          </a:p>
          <a:p>
            <a:pPr algn="just" eaLnBrk="1" hangingPunct="1">
              <a:lnSpc>
                <a:spcPct val="130000"/>
              </a:lnSpc>
            </a:pPr>
            <a:r>
              <a:rPr lang="tr-TR" altLang="tr-TR" sz="2400" b="1" smtClean="0">
                <a:solidFill>
                  <a:srgbClr val="0000FF"/>
                </a:solidFill>
              </a:rPr>
              <a:t>Ek bilgi levhası :</a:t>
            </a:r>
            <a:r>
              <a:rPr lang="tr-TR" altLang="tr-TR" sz="2400" smtClean="0"/>
              <a:t> Bir işaret levhası ile beraber kullanılan ve ek bilgi sağlayan levhadır.</a:t>
            </a:r>
          </a:p>
        </p:txBody>
      </p:sp>
    </p:spTree>
    <p:extLst>
      <p:ext uri="{BB962C8B-B14F-4D97-AF65-F5344CB8AC3E}">
        <p14:creationId xmlns:p14="http://schemas.microsoft.com/office/powerpoint/2010/main" val="3974332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9" name="Group 3"/>
          <p:cNvGrpSpPr>
            <a:grpSpLocks/>
          </p:cNvGrpSpPr>
          <p:nvPr/>
        </p:nvGrpSpPr>
        <p:grpSpPr bwMode="auto">
          <a:xfrm>
            <a:off x="501650" y="1714500"/>
            <a:ext cx="8213725" cy="4772025"/>
            <a:chOff x="45" y="981"/>
            <a:chExt cx="5647" cy="3054"/>
          </a:xfrm>
        </p:grpSpPr>
        <p:pic>
          <p:nvPicPr>
            <p:cNvPr id="2063" name="Picture 4" descr="ACMAYIN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68" y="2073"/>
              <a:ext cx="965" cy="9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64" name="Picture 5" descr="FORKLIFT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15" y="3132"/>
              <a:ext cx="965" cy="8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aphicFrame>
          <p:nvGraphicFramePr>
            <p:cNvPr id="2050" name="Object 6"/>
            <p:cNvGraphicFramePr>
              <a:graphicFrameLocks noChangeAspect="1"/>
            </p:cNvGraphicFramePr>
            <p:nvPr/>
          </p:nvGraphicFramePr>
          <p:xfrm>
            <a:off x="3498" y="3132"/>
            <a:ext cx="924" cy="8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87" name="Bit Eşlem Resmi" r:id="rId5" imgW="885949" imgH="876190" progId="PBrush">
                    <p:embed/>
                  </p:oleObj>
                </mc:Choice>
                <mc:Fallback>
                  <p:oleObj name="Bit Eşlem Resmi" r:id="rId5" imgW="885949" imgH="876190" progId="PBrush">
                    <p:embed/>
                    <p:pic>
                      <p:nvPicPr>
                        <p:cNvPr id="2050" name="Object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98" y="3132"/>
                          <a:ext cx="924" cy="84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2065" name="Picture 7" descr="YASAK5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0" y="2086"/>
              <a:ext cx="934" cy="9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66" name="Picture 8" descr="TELSIZ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5" y="1025"/>
              <a:ext cx="949" cy="9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67" name="Picture 9" descr="DUR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24" y="1025"/>
              <a:ext cx="978" cy="9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68" name="Picture 10" descr="DOKUNMA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23" y="1025"/>
              <a:ext cx="1023" cy="9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aphicFrame>
          <p:nvGraphicFramePr>
            <p:cNvPr id="2051" name="Object 11"/>
            <p:cNvGraphicFramePr>
              <a:graphicFrameLocks noChangeAspect="1"/>
            </p:cNvGraphicFramePr>
            <p:nvPr/>
          </p:nvGraphicFramePr>
          <p:xfrm>
            <a:off x="3535" y="1025"/>
            <a:ext cx="969" cy="97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88" name="Bit Eşlem Resmi" r:id="rId11" imgW="857143" imgH="866896" progId="PBrush">
                    <p:embed/>
                  </p:oleObj>
                </mc:Choice>
                <mc:Fallback>
                  <p:oleObj name="Bit Eşlem Resmi" r:id="rId11" imgW="857143" imgH="866896" progId="PBrush">
                    <p:embed/>
                    <p:pic>
                      <p:nvPicPr>
                        <p:cNvPr id="2051" name="Object 1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35" y="1025"/>
                          <a:ext cx="969" cy="97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052" name="Object 12"/>
            <p:cNvGraphicFramePr>
              <a:graphicFrameLocks noChangeAspect="1"/>
            </p:cNvGraphicFramePr>
            <p:nvPr/>
          </p:nvGraphicFramePr>
          <p:xfrm>
            <a:off x="2423" y="3126"/>
            <a:ext cx="911" cy="8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89" name="Bit Eşlem Resmi" r:id="rId13" imgW="866896" imgH="857143" progId="PBrush">
                    <p:embed/>
                  </p:oleObj>
                </mc:Choice>
                <mc:Fallback>
                  <p:oleObj name="Bit Eşlem Resmi" r:id="rId13" imgW="866896" imgH="857143" progId="PBrush">
                    <p:embed/>
                    <p:pic>
                      <p:nvPicPr>
                        <p:cNvPr id="2052" name="Object 1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23" y="3126"/>
                          <a:ext cx="911" cy="89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053" name="Object 13"/>
            <p:cNvGraphicFramePr>
              <a:graphicFrameLocks noChangeAspect="1"/>
            </p:cNvGraphicFramePr>
            <p:nvPr/>
          </p:nvGraphicFramePr>
          <p:xfrm>
            <a:off x="200" y="3167"/>
            <a:ext cx="826" cy="82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90" name="Bitmap Image" r:id="rId15" imgW="876190" imgH="876190" progId="PBrush">
                    <p:embed/>
                  </p:oleObj>
                </mc:Choice>
                <mc:Fallback>
                  <p:oleObj name="Bitmap Image" r:id="rId15" imgW="876190" imgH="876190" progId="PBrush">
                    <p:embed/>
                    <p:pic>
                      <p:nvPicPr>
                        <p:cNvPr id="2053" name="Object 1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0" y="3167"/>
                          <a:ext cx="826" cy="82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054" name="Object 14"/>
            <p:cNvGraphicFramePr>
              <a:graphicFrameLocks noChangeAspect="1"/>
            </p:cNvGraphicFramePr>
            <p:nvPr/>
          </p:nvGraphicFramePr>
          <p:xfrm>
            <a:off x="4692" y="2086"/>
            <a:ext cx="895" cy="93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91" name="Bit Eşlem Resmi" r:id="rId17" imgW="866896" imgH="905001" progId="PBrush">
                    <p:embed/>
                  </p:oleObj>
                </mc:Choice>
                <mc:Fallback>
                  <p:oleObj name="Bit Eşlem Resmi" r:id="rId17" imgW="866896" imgH="905001" progId="PBrush">
                    <p:embed/>
                    <p:pic>
                      <p:nvPicPr>
                        <p:cNvPr id="2054" name="Object 1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92" y="2086"/>
                          <a:ext cx="895" cy="93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055" name="Object 15"/>
            <p:cNvGraphicFramePr>
              <a:graphicFrameLocks noChangeAspect="1"/>
            </p:cNvGraphicFramePr>
            <p:nvPr/>
          </p:nvGraphicFramePr>
          <p:xfrm>
            <a:off x="2423" y="2086"/>
            <a:ext cx="979" cy="93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92" name="Bit Eşlem Resmi" r:id="rId19" imgW="876190" imgH="876190" progId="PBrush">
                    <p:embed/>
                  </p:oleObj>
                </mc:Choice>
                <mc:Fallback>
                  <p:oleObj name="Bit Eşlem Resmi" r:id="rId19" imgW="876190" imgH="876190" progId="PBrush">
                    <p:embed/>
                    <p:pic>
                      <p:nvPicPr>
                        <p:cNvPr id="2055" name="Object 1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23" y="2086"/>
                          <a:ext cx="979" cy="93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056" name="Object 16"/>
            <p:cNvGraphicFramePr>
              <a:graphicFrameLocks noChangeAspect="1"/>
            </p:cNvGraphicFramePr>
            <p:nvPr/>
          </p:nvGraphicFramePr>
          <p:xfrm>
            <a:off x="4664" y="1025"/>
            <a:ext cx="917" cy="97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93" name="Bit Eşlem Resmi" r:id="rId21" imgW="857143" imgH="914286" progId="PBrush">
                    <p:embed/>
                  </p:oleObj>
                </mc:Choice>
                <mc:Fallback>
                  <p:oleObj name="Bit Eşlem Resmi" r:id="rId21" imgW="857143" imgH="914286" progId="PBrush">
                    <p:embed/>
                    <p:pic>
                      <p:nvPicPr>
                        <p:cNvPr id="2056" name="Object 1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64" y="1025"/>
                          <a:ext cx="917" cy="97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057" name="Object 17"/>
            <p:cNvGraphicFramePr>
              <a:graphicFrameLocks noChangeAspect="1"/>
            </p:cNvGraphicFramePr>
            <p:nvPr/>
          </p:nvGraphicFramePr>
          <p:xfrm>
            <a:off x="3535" y="2086"/>
            <a:ext cx="979" cy="94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94" name="Bit Eşlem Resmi" r:id="rId23" imgW="895238" imgH="866896" progId="PBrush">
                    <p:embed/>
                  </p:oleObj>
                </mc:Choice>
                <mc:Fallback>
                  <p:oleObj name="Bit Eşlem Resmi" r:id="rId23" imgW="895238" imgH="866896" progId="PBrush">
                    <p:embed/>
                    <p:pic>
                      <p:nvPicPr>
                        <p:cNvPr id="2057" name="Object 1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35" y="2086"/>
                          <a:ext cx="979" cy="94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069" name="Line 18"/>
            <p:cNvSpPr>
              <a:spLocks noChangeShapeType="1"/>
            </p:cNvSpPr>
            <p:nvPr/>
          </p:nvSpPr>
          <p:spPr bwMode="auto">
            <a:xfrm>
              <a:off x="45" y="981"/>
              <a:ext cx="5647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070" name="Line 19"/>
            <p:cNvSpPr>
              <a:spLocks noChangeShapeType="1"/>
            </p:cNvSpPr>
            <p:nvPr/>
          </p:nvSpPr>
          <p:spPr bwMode="auto">
            <a:xfrm>
              <a:off x="45" y="2042"/>
              <a:ext cx="5647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071" name="Line 20"/>
            <p:cNvSpPr>
              <a:spLocks noChangeShapeType="1"/>
            </p:cNvSpPr>
            <p:nvPr/>
          </p:nvSpPr>
          <p:spPr bwMode="auto">
            <a:xfrm>
              <a:off x="45" y="4035"/>
              <a:ext cx="5647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072" name="Line 21"/>
            <p:cNvSpPr>
              <a:spLocks noChangeShapeType="1"/>
            </p:cNvSpPr>
            <p:nvPr/>
          </p:nvSpPr>
          <p:spPr bwMode="auto">
            <a:xfrm>
              <a:off x="1178" y="981"/>
              <a:ext cx="0" cy="3052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073" name="Line 22"/>
            <p:cNvSpPr>
              <a:spLocks noChangeShapeType="1"/>
            </p:cNvSpPr>
            <p:nvPr/>
          </p:nvSpPr>
          <p:spPr bwMode="auto">
            <a:xfrm>
              <a:off x="5677" y="981"/>
              <a:ext cx="0" cy="3052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074" name="Line 23"/>
            <p:cNvSpPr>
              <a:spLocks noChangeShapeType="1"/>
            </p:cNvSpPr>
            <p:nvPr/>
          </p:nvSpPr>
          <p:spPr bwMode="auto">
            <a:xfrm>
              <a:off x="2335" y="981"/>
              <a:ext cx="0" cy="3052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075" name="Line 24"/>
            <p:cNvSpPr>
              <a:spLocks noChangeShapeType="1"/>
            </p:cNvSpPr>
            <p:nvPr/>
          </p:nvSpPr>
          <p:spPr bwMode="auto">
            <a:xfrm>
              <a:off x="3447" y="981"/>
              <a:ext cx="0" cy="3052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076" name="Line 25"/>
            <p:cNvSpPr>
              <a:spLocks noChangeShapeType="1"/>
            </p:cNvSpPr>
            <p:nvPr/>
          </p:nvSpPr>
          <p:spPr bwMode="auto">
            <a:xfrm>
              <a:off x="4603" y="981"/>
              <a:ext cx="0" cy="3052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077" name="Line 26"/>
            <p:cNvSpPr>
              <a:spLocks noChangeShapeType="1"/>
            </p:cNvSpPr>
            <p:nvPr/>
          </p:nvSpPr>
          <p:spPr bwMode="auto">
            <a:xfrm>
              <a:off x="67" y="981"/>
              <a:ext cx="0" cy="3053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graphicFrame>
          <p:nvGraphicFramePr>
            <p:cNvPr id="2058" name="Object 27"/>
            <p:cNvGraphicFramePr>
              <a:graphicFrameLocks noChangeAspect="1"/>
            </p:cNvGraphicFramePr>
            <p:nvPr/>
          </p:nvGraphicFramePr>
          <p:xfrm>
            <a:off x="4692" y="3060"/>
            <a:ext cx="914" cy="92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95" name="Bit Eşlem Resmi" r:id="rId25" imgW="885949" imgH="905001" progId="PBrush">
                    <p:embed/>
                  </p:oleObj>
                </mc:Choice>
                <mc:Fallback>
                  <p:oleObj name="Bit Eşlem Resmi" r:id="rId25" imgW="885949" imgH="905001" progId="PBrush">
                    <p:embed/>
                    <p:pic>
                      <p:nvPicPr>
                        <p:cNvPr id="2058" name="Object 2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92" y="3060"/>
                          <a:ext cx="914" cy="92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060" name="Line 28"/>
          <p:cNvSpPr>
            <a:spLocks noChangeShapeType="1"/>
          </p:cNvSpPr>
          <p:nvPr/>
        </p:nvSpPr>
        <p:spPr bwMode="auto">
          <a:xfrm>
            <a:off x="500063" y="4929188"/>
            <a:ext cx="8143875" cy="46037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0" name="Text Box 4"/>
          <p:cNvSpPr txBox="1">
            <a:spLocks noChangeArrowheads="1"/>
          </p:cNvSpPr>
          <p:nvPr/>
        </p:nvSpPr>
        <p:spPr bwMode="auto">
          <a:xfrm>
            <a:off x="1285875" y="650875"/>
            <a:ext cx="6840538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tr-TR" sz="2600" b="1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SAĞLIK VE GÜVENLİK İŞARETLERİ İLE İLETİŞİM </a:t>
            </a:r>
          </a:p>
        </p:txBody>
      </p:sp>
      <p:sp>
        <p:nvSpPr>
          <p:cNvPr id="2062" name="Text Box 4"/>
          <p:cNvSpPr txBox="1">
            <a:spLocks noChangeArrowheads="1"/>
          </p:cNvSpPr>
          <p:nvPr/>
        </p:nvSpPr>
        <p:spPr bwMode="auto">
          <a:xfrm>
            <a:off x="2643188" y="1214438"/>
            <a:ext cx="3643312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tr-TR" sz="2600" b="1">
                <a:solidFill>
                  <a:srgbClr val="FF0000"/>
                </a:solidFill>
                <a:latin typeface="Calibri" panose="020F0502020204030204" pitchFamily="34" charset="0"/>
              </a:rPr>
              <a:t>YASAKLAYICI İŞARETLER</a:t>
            </a:r>
          </a:p>
        </p:txBody>
      </p:sp>
    </p:spTree>
    <p:extLst>
      <p:ext uri="{BB962C8B-B14F-4D97-AF65-F5344CB8AC3E}">
        <p14:creationId xmlns:p14="http://schemas.microsoft.com/office/powerpoint/2010/main" val="3397010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00000"/>
            </a:gs>
            <a:gs pos="40000">
              <a:srgbClr val="FF0000"/>
            </a:gs>
            <a:gs pos="76000">
              <a:schemeClr val="bg1"/>
            </a:gs>
            <a:gs pos="100000">
              <a:srgbClr val="FF0000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tr-TR" sz="4000" dirty="0">
                <a:solidFill>
                  <a:schemeClr val="bg1"/>
                </a:solidFill>
                <a:latin typeface="Tahoma" pitchFamily="34" charset="0"/>
              </a:rPr>
              <a:t>KIRMIZI</a:t>
            </a:r>
          </a:p>
        </p:txBody>
      </p:sp>
      <p:sp>
        <p:nvSpPr>
          <p:cNvPr id="5" name="Dikdörtgen 4"/>
          <p:cNvSpPr/>
          <p:nvPr/>
        </p:nvSpPr>
        <p:spPr>
          <a:xfrm>
            <a:off x="762000" y="1295400"/>
            <a:ext cx="7620000" cy="206210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YASAK LEVHALARI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- Dur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- Durmak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- Yasaklama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YANGIN LEVHALARI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tr-T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Yangın teçhizatının yerleri</a:t>
            </a:r>
          </a:p>
        </p:txBody>
      </p:sp>
      <p:pic>
        <p:nvPicPr>
          <p:cNvPr id="6" name="Picture 5" descr="2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688" y="4357688"/>
            <a:ext cx="1800225" cy="1620837"/>
          </a:xfrm>
          <a:prstGeom prst="rect">
            <a:avLst/>
          </a:prstGeom>
          <a:noFill/>
          <a:ln w="25400" algn="ctr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2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0813" y="4357688"/>
            <a:ext cx="1657350" cy="1657350"/>
          </a:xfrm>
          <a:prstGeom prst="rect">
            <a:avLst/>
          </a:prstGeom>
          <a:noFill/>
          <a:ln w="25400" algn="ctr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_fb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6188" y="4357688"/>
            <a:ext cx="1657350" cy="1657350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6737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C000"/>
            </a:gs>
            <a:gs pos="39999">
              <a:srgbClr val="FFFF00"/>
            </a:gs>
            <a:gs pos="71000">
              <a:schemeClr val="bg1"/>
            </a:gs>
            <a:gs pos="100000">
              <a:srgbClr val="FFFF00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1"/>
          <p:cNvSpPr>
            <a:spLocks noGrp="1"/>
          </p:cNvSpPr>
          <p:nvPr>
            <p:ph type="title"/>
          </p:nvPr>
        </p:nvSpPr>
        <p:spPr>
          <a:xfrm>
            <a:off x="352425" y="299343"/>
            <a:ext cx="8229600" cy="792162"/>
          </a:xfrm>
          <a:solidFill>
            <a:srgbClr val="FFCC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tr-TR" sz="4000" dirty="0">
                <a:solidFill>
                  <a:schemeClr val="bg1"/>
                </a:solidFill>
                <a:latin typeface="Tahoma" pitchFamily="34" charset="0"/>
              </a:rPr>
              <a:t>SARI</a:t>
            </a:r>
          </a:p>
        </p:txBody>
      </p:sp>
      <p:sp>
        <p:nvSpPr>
          <p:cNvPr id="5" name="Dikdörtgen 4"/>
          <p:cNvSpPr/>
          <p:nvPr/>
        </p:nvSpPr>
        <p:spPr>
          <a:xfrm>
            <a:off x="762000" y="1371600"/>
            <a:ext cx="7543800" cy="1323439"/>
          </a:xfrm>
          <a:prstGeom prst="rect">
            <a:avLst/>
          </a:prstGeom>
          <a:solidFill>
            <a:srgbClr val="FFCC00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İKAZ LEVHALARI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- </a:t>
            </a:r>
            <a:r>
              <a:rPr kumimoji="0" lang="tr-T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Uyarı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- Tehlike riski</a:t>
            </a:r>
          </a:p>
        </p:txBody>
      </p:sp>
      <p:pic>
        <p:nvPicPr>
          <p:cNvPr id="6" name="Picture 27" descr="_ww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688" y="4000500"/>
            <a:ext cx="1655762" cy="1620838"/>
          </a:xfrm>
          <a:prstGeom prst="rect">
            <a:avLst/>
          </a:prstGeom>
          <a:noFill/>
          <a:ln w="25400">
            <a:solidFill>
              <a:srgbClr val="FF99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8" descr="_ww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938" y="4000500"/>
            <a:ext cx="1647825" cy="1647825"/>
          </a:xfrm>
          <a:prstGeom prst="rect">
            <a:avLst/>
          </a:prstGeom>
          <a:noFill/>
          <a:ln w="25400">
            <a:solidFill>
              <a:srgbClr val="FF99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9" descr="_ww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3313" y="4000500"/>
            <a:ext cx="1647825" cy="1647825"/>
          </a:xfrm>
          <a:prstGeom prst="rect">
            <a:avLst/>
          </a:prstGeom>
          <a:noFill/>
          <a:ln w="25400">
            <a:solidFill>
              <a:srgbClr val="FF99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0602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670</TotalTime>
  <Words>254</Words>
  <Application>Microsoft Office PowerPoint</Application>
  <PresentationFormat>Ekran Gösterisi (4:3)</PresentationFormat>
  <Paragraphs>79</Paragraphs>
  <Slides>14</Slides>
  <Notes>1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2</vt:i4>
      </vt:variant>
      <vt:variant>
        <vt:lpstr>Eklenmiş OLE Hizmet Programları</vt:lpstr>
      </vt:variant>
      <vt:variant>
        <vt:i4>2</vt:i4>
      </vt:variant>
      <vt:variant>
        <vt:lpstr>Slayt Başlıkları</vt:lpstr>
      </vt:variant>
      <vt:variant>
        <vt:i4>14</vt:i4>
      </vt:variant>
    </vt:vector>
  </HeadingPairs>
  <TitlesOfParts>
    <vt:vector size="25" baseType="lpstr">
      <vt:lpstr>MS PGothic</vt:lpstr>
      <vt:lpstr>Arial</vt:lpstr>
      <vt:lpstr>Calibri</vt:lpstr>
      <vt:lpstr>Calibri Light</vt:lpstr>
      <vt:lpstr>Tahoma</vt:lpstr>
      <vt:lpstr>Verdana</vt:lpstr>
      <vt:lpstr>Wingdings</vt:lpstr>
      <vt:lpstr>Office Theme</vt:lpstr>
      <vt:lpstr>Office Teması</vt:lpstr>
      <vt:lpstr>Bit Eşlem Resmi</vt:lpstr>
      <vt:lpstr>Bitmap Image</vt:lpstr>
      <vt:lpstr>T.C.  KASTAMONU ÜNİVERSİTESİ</vt:lpstr>
      <vt:lpstr>GÜVENLİK LEVHALARI</vt:lpstr>
      <vt:lpstr>PowerPoint Sunusu</vt:lpstr>
      <vt:lpstr>Güvenlik ve Sağlık İşaretleri</vt:lpstr>
      <vt:lpstr>Güvenlik ve Sağlık İşaretleri</vt:lpstr>
      <vt:lpstr>Güvenlik ve Sağlık İşaretleri</vt:lpstr>
      <vt:lpstr>PowerPoint Sunusu</vt:lpstr>
      <vt:lpstr>KIRMIZI</vt:lpstr>
      <vt:lpstr>SARI</vt:lpstr>
      <vt:lpstr>Uyarı İşaretleri</vt:lpstr>
      <vt:lpstr>MAVİ</vt:lpstr>
      <vt:lpstr>Mutfakta Levhalar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İŞ GÜVENLİĞİ EĞİTİMİ 1. BÖLÜM</dc:title>
  <dc:creator>Polçev1</dc:creator>
  <cp:lastModifiedBy>Özge Çaylak Dönmez</cp:lastModifiedBy>
  <cp:revision>67</cp:revision>
  <dcterms:created xsi:type="dcterms:W3CDTF">2006-08-16T00:00:00Z</dcterms:created>
  <dcterms:modified xsi:type="dcterms:W3CDTF">2025-09-16T09:07:38Z</dcterms:modified>
</cp:coreProperties>
</file>