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8" r:id="rId7"/>
    <p:sldId id="269" r:id="rId8"/>
    <p:sldId id="270" r:id="rId9"/>
    <p:sldId id="272" r:id="rId10"/>
    <p:sldId id="273" r:id="rId11"/>
    <p:sldId id="274" r:id="rId12"/>
    <p:sldId id="276" r:id="rId13"/>
    <p:sldId id="277" r:id="rId14"/>
    <p:sldId id="280" r:id="rId15"/>
    <p:sldId id="281" r:id="rId16"/>
    <p:sldId id="285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65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93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70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21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90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15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56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54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31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76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37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57A47-5D35-4A1D-8151-9A2D0CB938F1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4F439-64EF-4940-9396-8F25153C4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84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04281" y="2773881"/>
            <a:ext cx="11546070" cy="2387600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err="1"/>
              <a:t>Yenidoğanda</a:t>
            </a:r>
            <a:r>
              <a:rPr lang="tr-TR" b="1" dirty="0"/>
              <a:t> sık görülen solunum sistemi hastalıkları ve bakımı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718041" y="4889662"/>
            <a:ext cx="5032310" cy="1655762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50197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29" y="195942"/>
            <a:ext cx="11887200" cy="65407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Tanı;</a:t>
            </a:r>
          </a:p>
          <a:p>
            <a:pPr algn="just"/>
            <a:r>
              <a:rPr lang="tr-TR" dirty="0"/>
              <a:t>K</a:t>
            </a:r>
            <a:r>
              <a:rPr lang="tr-TR" dirty="0" smtClean="0"/>
              <a:t>linik semptomlar ve radyografik bulgular. </a:t>
            </a:r>
            <a:endParaRPr lang="tr-TR" dirty="0"/>
          </a:p>
          <a:p>
            <a:pPr algn="just"/>
            <a:r>
              <a:rPr lang="tr-TR" dirty="0" smtClean="0"/>
              <a:t>Semptomlar kötüleşirse, spo2 %90-%95 arasında tutmak için solunum desteği veya O2 uygulaması gerekirse veya göğüs röntgeni solunum sıkıntısı nedeni olarak TTN dışında bir tanıya doğrularsa, </a:t>
            </a:r>
            <a:r>
              <a:rPr lang="tr-TR" dirty="0" err="1" smtClean="0"/>
              <a:t>yenidoğanların</a:t>
            </a:r>
            <a:r>
              <a:rPr lang="tr-TR" dirty="0" smtClean="0"/>
              <a:t> daha yüksek bir bakım düzeyine nakledilmesi gerekmektedir. </a:t>
            </a:r>
          </a:p>
          <a:p>
            <a:pPr algn="just"/>
            <a:r>
              <a:rPr lang="tr-TR" dirty="0" smtClean="0"/>
              <a:t>Tedavisi genellikle </a:t>
            </a:r>
            <a:r>
              <a:rPr lang="tr-TR" dirty="0" err="1" smtClean="0"/>
              <a:t>oksijenasyonu</a:t>
            </a:r>
            <a:r>
              <a:rPr lang="tr-TR" dirty="0" smtClean="0"/>
              <a:t> sağlamak ve kan gazı değerlerini normal sınırlar içinde tutmak için destekleyicidir. </a:t>
            </a:r>
          </a:p>
          <a:p>
            <a:pPr algn="just"/>
            <a:r>
              <a:rPr lang="tr-TR" dirty="0" smtClean="0"/>
              <a:t>Tedavide, </a:t>
            </a:r>
            <a:r>
              <a:rPr lang="tr-TR" dirty="0" err="1" smtClean="0"/>
              <a:t>furosemid</a:t>
            </a:r>
            <a:r>
              <a:rPr lang="tr-TR" dirty="0" smtClean="0"/>
              <a:t> tek veya iki doz halinde kullanılması belirtileri azaltmaya yararlı olabilmektedir. </a:t>
            </a:r>
          </a:p>
          <a:p>
            <a:pPr algn="just"/>
            <a:r>
              <a:rPr lang="tr-TR" dirty="0" smtClean="0"/>
              <a:t>Tedavi sürecinde bebeğin yakından izlenmesi ve gözlem altına tutulması önceliktedir. </a:t>
            </a:r>
          </a:p>
          <a:p>
            <a:pPr algn="just"/>
            <a:r>
              <a:rPr lang="tr-TR" dirty="0" smtClean="0"/>
              <a:t>Artan solunum hızı ve solunum derinliği nedeniyle O2 uygulaması gerekli olabilmektedir. </a:t>
            </a:r>
          </a:p>
          <a:p>
            <a:pPr algn="just"/>
            <a:r>
              <a:rPr lang="tr-TR" dirty="0" smtClean="0"/>
              <a:t>TTN, yaşamın yaklaşık 36. saatinde zirveye ulaşır ve daha sonra azalmaya başlar. </a:t>
            </a:r>
          </a:p>
          <a:p>
            <a:pPr algn="just"/>
            <a:r>
              <a:rPr lang="tr-TR" dirty="0" smtClean="0"/>
              <a:t>Tipik olarak 72 saatlik yaşamda </a:t>
            </a:r>
            <a:r>
              <a:rPr lang="tr-TR" dirty="0" err="1" smtClean="0"/>
              <a:t>fetal</a:t>
            </a:r>
            <a:r>
              <a:rPr lang="tr-TR" dirty="0" smtClean="0"/>
              <a:t> akciğer sıvısı emildikçe ve solunum aktivitesi etkili hale geldikçe TTN kendiliğinden kaybolur.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569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9839"/>
            <a:ext cx="10515600" cy="1325563"/>
          </a:xfrm>
          <a:solidFill>
            <a:schemeClr val="accent6"/>
          </a:solidFill>
        </p:spPr>
        <p:txBody>
          <a:bodyPr/>
          <a:lstStyle/>
          <a:p>
            <a:pPr algn="ctr"/>
            <a:r>
              <a:rPr lang="tr-TR" dirty="0" smtClean="0"/>
              <a:t>APNE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619" y="2369976"/>
            <a:ext cx="11840547" cy="448802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Ö</a:t>
            </a:r>
            <a:r>
              <a:rPr lang="tr-TR" dirty="0" smtClean="0"/>
              <a:t>ncelikle </a:t>
            </a:r>
            <a:r>
              <a:rPr lang="tr-TR" dirty="0" err="1" smtClean="0"/>
              <a:t>yenidoğanlarda</a:t>
            </a:r>
            <a:r>
              <a:rPr lang="tr-TR" dirty="0" smtClean="0"/>
              <a:t>, özellikle de prematürelerde periyodik solunumun bir uzantısıdır. </a:t>
            </a:r>
          </a:p>
          <a:p>
            <a:pPr algn="just"/>
            <a:r>
              <a:rPr lang="tr-TR" dirty="0" smtClean="0"/>
              <a:t>20 saniye veya daha uzun süre boyunca </a:t>
            </a:r>
            <a:r>
              <a:rPr lang="tr-TR" dirty="0" err="1" smtClean="0"/>
              <a:t>spontan</a:t>
            </a:r>
            <a:r>
              <a:rPr lang="tr-TR" dirty="0" smtClean="0"/>
              <a:t> solunumun kesilmesi veya </a:t>
            </a:r>
            <a:r>
              <a:rPr lang="tr-TR" dirty="0" err="1" smtClean="0"/>
              <a:t>bradikardi</a:t>
            </a:r>
            <a:r>
              <a:rPr lang="tr-TR" dirty="0" smtClean="0"/>
              <a:t> ya da oksijen </a:t>
            </a:r>
            <a:r>
              <a:rPr lang="tr-TR" dirty="0" err="1" smtClean="0"/>
              <a:t>desatürasyonunun</a:t>
            </a:r>
            <a:r>
              <a:rPr lang="tr-TR" dirty="0" smtClean="0"/>
              <a:t> eşlik ettiği daha kısa duraklamalar olarak tanımlanabilir. </a:t>
            </a:r>
          </a:p>
          <a:p>
            <a:pPr algn="just"/>
            <a:r>
              <a:rPr lang="tr-TR" dirty="0" err="1" smtClean="0"/>
              <a:t>Prematür</a:t>
            </a:r>
            <a:r>
              <a:rPr lang="tr-TR" dirty="0" smtClean="0"/>
              <a:t> </a:t>
            </a:r>
            <a:r>
              <a:rPr lang="tr-TR" dirty="0" err="1" smtClean="0"/>
              <a:t>apnesi</a:t>
            </a:r>
            <a:r>
              <a:rPr lang="tr-TR" dirty="0" smtClean="0"/>
              <a:t>, </a:t>
            </a:r>
            <a:r>
              <a:rPr lang="tr-TR" dirty="0" err="1" smtClean="0"/>
              <a:t>yenidoğan</a:t>
            </a:r>
            <a:r>
              <a:rPr lang="tr-TR" dirty="0" smtClean="0"/>
              <a:t> yoğum bakımlarda en sık görülen tanılardan biridir.</a:t>
            </a:r>
          </a:p>
          <a:p>
            <a:pPr algn="just"/>
            <a:r>
              <a:rPr lang="tr-TR" dirty="0" smtClean="0">
                <a:solidFill>
                  <a:srgbClr val="7030A0"/>
                </a:solidFill>
              </a:rPr>
              <a:t>Beyin sapında solunum merkezinin olgunlaşmaması </a:t>
            </a:r>
            <a:r>
              <a:rPr lang="tr-TR" dirty="0" err="1" smtClean="0">
                <a:solidFill>
                  <a:srgbClr val="7030A0"/>
                </a:solidFill>
              </a:rPr>
              <a:t>apnenin</a:t>
            </a:r>
            <a:r>
              <a:rPr lang="tr-TR" dirty="0" smtClean="0">
                <a:solidFill>
                  <a:srgbClr val="7030A0"/>
                </a:solidFill>
              </a:rPr>
              <a:t> en önemli nedenidir. </a:t>
            </a:r>
          </a:p>
          <a:p>
            <a:pPr algn="just"/>
            <a:r>
              <a:rPr lang="tr-TR" dirty="0" smtClean="0"/>
              <a:t>EU dönemde veya doğum eyleminde </a:t>
            </a:r>
            <a:r>
              <a:rPr lang="tr-TR" dirty="0" err="1" smtClean="0"/>
              <a:t>asfiksisi</a:t>
            </a:r>
            <a:r>
              <a:rPr lang="tr-TR" dirty="0" smtClean="0"/>
              <a:t> olan </a:t>
            </a:r>
            <a:r>
              <a:rPr lang="tr-TR" dirty="0" err="1" smtClean="0"/>
              <a:t>yenidoğan</a:t>
            </a:r>
            <a:r>
              <a:rPr lang="tr-TR" dirty="0" smtClean="0"/>
              <a:t>, ilk önce bu durumu </a:t>
            </a:r>
            <a:r>
              <a:rPr lang="tr-TR" dirty="0" err="1" smtClean="0"/>
              <a:t>kompanse</a:t>
            </a:r>
            <a:r>
              <a:rPr lang="tr-TR" dirty="0" smtClean="0"/>
              <a:t> etmek için solunum hızı ve periyodunu artırır. </a:t>
            </a:r>
          </a:p>
          <a:p>
            <a:pPr algn="just"/>
            <a:r>
              <a:rPr lang="tr-TR" dirty="0" err="1" smtClean="0"/>
              <a:t>Asfiksi</a:t>
            </a:r>
            <a:r>
              <a:rPr lang="tr-TR" dirty="0" smtClean="0"/>
              <a:t> devam ederse, </a:t>
            </a:r>
            <a:r>
              <a:rPr lang="tr-TR" dirty="0" err="1" smtClean="0"/>
              <a:t>yenidoğanda</a:t>
            </a:r>
            <a:r>
              <a:rPr lang="tr-TR" dirty="0" smtClean="0"/>
              <a:t>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apne</a:t>
            </a:r>
            <a:r>
              <a:rPr lang="tr-TR" dirty="0" smtClean="0"/>
              <a:t> oluşur ki bu durum oksijen ve uyaran verilmesiyle ortadan kaldırılabilir. </a:t>
            </a:r>
          </a:p>
          <a:p>
            <a:pPr algn="just"/>
            <a:r>
              <a:rPr lang="tr-TR" dirty="0" smtClean="0"/>
              <a:t>Oksijen ve uyaranlara rağmen solunum başlamazsa düzensiz solunum, solunumun yavaşlaması, nabız ve kan basıncının düşmesiyle sonuçlanır. </a:t>
            </a:r>
          </a:p>
          <a:p>
            <a:pPr algn="just"/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apne</a:t>
            </a:r>
            <a:r>
              <a:rPr lang="tr-TR" dirty="0" smtClean="0"/>
              <a:t> gelişir ve bebeğin oksijen gereksiniminin sağlanması ve sürdürülmesi için </a:t>
            </a:r>
            <a:r>
              <a:rPr lang="tr-TR" dirty="0" err="1" smtClean="0"/>
              <a:t>ventilasyon</a:t>
            </a:r>
            <a:r>
              <a:rPr lang="tr-TR" dirty="0" smtClean="0"/>
              <a:t> desteği verilmelidir.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711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9839"/>
            <a:ext cx="12192000" cy="1325563"/>
          </a:xfrm>
          <a:solidFill>
            <a:schemeClr val="accent6"/>
          </a:solidFill>
        </p:spPr>
        <p:txBody>
          <a:bodyPr/>
          <a:lstStyle/>
          <a:p>
            <a:pPr algn="ctr"/>
            <a:r>
              <a:rPr lang="tr-TR" dirty="0" smtClean="0"/>
              <a:t>NEONATAL ASFİKSİ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073" y="1726163"/>
            <a:ext cx="11933853" cy="499187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Doğum </a:t>
            </a:r>
            <a:r>
              <a:rPr lang="tr-TR" dirty="0" err="1" smtClean="0"/>
              <a:t>asfiksisi</a:t>
            </a:r>
            <a:r>
              <a:rPr lang="tr-TR" dirty="0" smtClean="0"/>
              <a:t>, </a:t>
            </a:r>
            <a:r>
              <a:rPr lang="tr-TR" dirty="0" err="1" smtClean="0"/>
              <a:t>yenidoğan</a:t>
            </a:r>
            <a:r>
              <a:rPr lang="tr-TR" dirty="0" smtClean="0"/>
              <a:t> bebeklerde en sık görülen ve acil tedavi gerektiren </a:t>
            </a:r>
            <a:r>
              <a:rPr lang="tr-TR" dirty="0" err="1" smtClean="0"/>
              <a:t>neonatal</a:t>
            </a:r>
            <a:r>
              <a:rPr lang="tr-TR" dirty="0" smtClean="0"/>
              <a:t> nöbetlerin sık görülen bir nedenidir. </a:t>
            </a:r>
          </a:p>
          <a:p>
            <a:pPr algn="just"/>
            <a:r>
              <a:rPr lang="tr-TR" dirty="0" err="1" smtClean="0"/>
              <a:t>İntrapartum</a:t>
            </a:r>
            <a:r>
              <a:rPr lang="tr-TR" dirty="0" smtClean="0"/>
              <a:t> olaylar arasında yer alan </a:t>
            </a:r>
            <a:r>
              <a:rPr lang="tr-TR" dirty="0" smtClean="0">
                <a:solidFill>
                  <a:srgbClr val="7030A0"/>
                </a:solidFill>
              </a:rPr>
              <a:t>doğum eyleminin engellenmesi, </a:t>
            </a:r>
            <a:r>
              <a:rPr lang="tr-TR" dirty="0" err="1" smtClean="0">
                <a:solidFill>
                  <a:srgbClr val="7030A0"/>
                </a:solidFill>
              </a:rPr>
              <a:t>travmatik</a:t>
            </a:r>
            <a:r>
              <a:rPr lang="tr-TR" dirty="0" smtClean="0">
                <a:solidFill>
                  <a:srgbClr val="7030A0"/>
                </a:solidFill>
              </a:rPr>
              <a:t> doğum eylemi, kordon </a:t>
            </a:r>
            <a:r>
              <a:rPr lang="tr-TR" dirty="0" err="1" smtClean="0">
                <a:solidFill>
                  <a:srgbClr val="7030A0"/>
                </a:solidFill>
              </a:rPr>
              <a:t>prolapsusu</a:t>
            </a:r>
            <a:r>
              <a:rPr lang="tr-TR" dirty="0" smtClean="0">
                <a:solidFill>
                  <a:srgbClr val="7030A0"/>
                </a:solidFill>
              </a:rPr>
              <a:t>, </a:t>
            </a:r>
            <a:r>
              <a:rPr lang="tr-TR" dirty="0" err="1" smtClean="0">
                <a:solidFill>
                  <a:srgbClr val="7030A0"/>
                </a:solidFill>
              </a:rPr>
              <a:t>uterus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rüptürü</a:t>
            </a:r>
            <a:r>
              <a:rPr lang="tr-TR" dirty="0" smtClean="0">
                <a:solidFill>
                  <a:srgbClr val="7030A0"/>
                </a:solidFill>
              </a:rPr>
              <a:t>, </a:t>
            </a:r>
            <a:r>
              <a:rPr lang="tr-TR" dirty="0" err="1" smtClean="0">
                <a:solidFill>
                  <a:srgbClr val="7030A0"/>
                </a:solidFill>
              </a:rPr>
              <a:t>ıu</a:t>
            </a:r>
            <a:r>
              <a:rPr lang="tr-TR" dirty="0" smtClean="0">
                <a:solidFill>
                  <a:srgbClr val="7030A0"/>
                </a:solidFill>
              </a:rPr>
              <a:t> enfeksiyonlar, </a:t>
            </a:r>
            <a:r>
              <a:rPr lang="tr-TR" dirty="0" err="1" smtClean="0">
                <a:solidFill>
                  <a:srgbClr val="7030A0"/>
                </a:solidFill>
              </a:rPr>
              <a:t>antepartum</a:t>
            </a:r>
            <a:r>
              <a:rPr lang="tr-TR" dirty="0" smtClean="0">
                <a:solidFill>
                  <a:srgbClr val="7030A0"/>
                </a:solidFill>
              </a:rPr>
              <a:t> kanama ve </a:t>
            </a:r>
            <a:r>
              <a:rPr lang="tr-TR" dirty="0" err="1" smtClean="0">
                <a:solidFill>
                  <a:srgbClr val="7030A0"/>
                </a:solidFill>
              </a:rPr>
              <a:t>eklempsi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/>
              <a:t>asfiksinin</a:t>
            </a:r>
            <a:r>
              <a:rPr lang="tr-TR" dirty="0" smtClean="0"/>
              <a:t> nedenleri arasındadır. </a:t>
            </a:r>
          </a:p>
          <a:p>
            <a:pPr algn="just"/>
            <a:r>
              <a:rPr lang="tr-TR" dirty="0" err="1" smtClean="0"/>
              <a:t>Asfikside</a:t>
            </a:r>
            <a:r>
              <a:rPr lang="tr-TR" dirty="0" smtClean="0"/>
              <a:t> ilk önce durumu </a:t>
            </a:r>
            <a:r>
              <a:rPr lang="tr-TR" dirty="0" err="1" smtClean="0"/>
              <a:t>kompanse</a:t>
            </a:r>
            <a:r>
              <a:rPr lang="tr-TR" dirty="0" smtClean="0"/>
              <a:t> etmek için solunum çabası artmaktadır. </a:t>
            </a:r>
          </a:p>
          <a:p>
            <a:pPr algn="just"/>
            <a:r>
              <a:rPr lang="tr-TR" dirty="0" smtClean="0"/>
              <a:t>Bu durumda bebeğin hareketleri, kalp atım hızı ve kan basıncı artış gösterir. </a:t>
            </a:r>
          </a:p>
          <a:p>
            <a:pPr algn="just"/>
            <a:r>
              <a:rPr lang="tr-TR" dirty="0" err="1" smtClean="0"/>
              <a:t>Hipoksi</a:t>
            </a:r>
            <a:r>
              <a:rPr lang="tr-TR" dirty="0" smtClean="0"/>
              <a:t> 1 dakikadan fazla sürdüğünde </a:t>
            </a:r>
            <a:r>
              <a:rPr lang="tr-TR" dirty="0" err="1" smtClean="0"/>
              <a:t>apne</a:t>
            </a:r>
            <a:r>
              <a:rPr lang="tr-TR" dirty="0" smtClean="0"/>
              <a:t> ve </a:t>
            </a:r>
            <a:r>
              <a:rPr lang="tr-TR" dirty="0" err="1" smtClean="0"/>
              <a:t>siyanoz</a:t>
            </a:r>
            <a:r>
              <a:rPr lang="tr-TR" dirty="0" smtClean="0"/>
              <a:t> gelişerek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apne</a:t>
            </a:r>
            <a:r>
              <a:rPr lang="tr-TR" dirty="0" smtClean="0"/>
              <a:t> durumu ortaya çıkmakta. </a:t>
            </a:r>
          </a:p>
          <a:p>
            <a:pPr algn="just"/>
            <a:r>
              <a:rPr lang="tr-TR" dirty="0" smtClean="0"/>
              <a:t>Yaklaşık 3 dakika sonra kalp atım hızı ve kan basıncı düşerken 7 dakika sonra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apne</a:t>
            </a:r>
            <a:r>
              <a:rPr lang="tr-TR" dirty="0" smtClean="0"/>
              <a:t> meydana gelmekte. </a:t>
            </a:r>
          </a:p>
          <a:p>
            <a:pPr algn="just"/>
            <a:r>
              <a:rPr lang="tr-TR" dirty="0" smtClean="0"/>
              <a:t>Solunumun sağlanamaması nedeniyle oksijenin azalmasıyla birlikte santral tip </a:t>
            </a:r>
            <a:r>
              <a:rPr lang="tr-TR" dirty="0" err="1" smtClean="0"/>
              <a:t>asfiksi</a:t>
            </a:r>
            <a:r>
              <a:rPr lang="tr-TR" dirty="0" smtClean="0"/>
              <a:t> tablosu ortaya çıkabilir. </a:t>
            </a:r>
          </a:p>
          <a:p>
            <a:pPr algn="just"/>
            <a:r>
              <a:rPr lang="tr-TR" dirty="0" smtClean="0">
                <a:solidFill>
                  <a:srgbClr val="7030A0"/>
                </a:solidFill>
              </a:rPr>
              <a:t>Bu durumda solunum merkezi zarar görmüştür ve </a:t>
            </a:r>
            <a:r>
              <a:rPr lang="tr-TR" dirty="0" err="1" smtClean="0">
                <a:solidFill>
                  <a:srgbClr val="7030A0"/>
                </a:solidFill>
              </a:rPr>
              <a:t>asidoz</a:t>
            </a:r>
            <a:r>
              <a:rPr lang="tr-TR" dirty="0" smtClean="0">
                <a:solidFill>
                  <a:srgbClr val="7030A0"/>
                </a:solidFill>
              </a:rPr>
              <a:t> tablosu ile beraber bebeğin durumu ağırlaşmıştır.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3709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0508"/>
            <a:ext cx="12192000" cy="1325563"/>
          </a:xfrm>
          <a:solidFill>
            <a:schemeClr val="accent6"/>
          </a:solidFill>
        </p:spPr>
        <p:txBody>
          <a:bodyPr/>
          <a:lstStyle/>
          <a:p>
            <a:pPr algn="ctr"/>
            <a:r>
              <a:rPr lang="tr-TR" dirty="0" smtClean="0"/>
              <a:t>NEONATAL PNÖMONİ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9959" y="1632857"/>
            <a:ext cx="11915191" cy="507585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Bakteri, mantar ya da </a:t>
            </a:r>
            <a:r>
              <a:rPr lang="tr-TR" dirty="0" err="1" smtClean="0"/>
              <a:t>viral</a:t>
            </a:r>
            <a:r>
              <a:rPr lang="tr-TR" dirty="0" smtClean="0"/>
              <a:t> enfeksiyonların neden olduğu akciğerdeki </a:t>
            </a:r>
            <a:r>
              <a:rPr lang="tr-TR" dirty="0" err="1" smtClean="0"/>
              <a:t>alvollerin</a:t>
            </a:r>
            <a:r>
              <a:rPr lang="tr-TR" dirty="0" smtClean="0"/>
              <a:t> </a:t>
            </a:r>
            <a:r>
              <a:rPr lang="tr-TR" dirty="0" err="1" smtClean="0"/>
              <a:t>inflamasyonu</a:t>
            </a:r>
            <a:r>
              <a:rPr lang="tr-TR" dirty="0" smtClean="0"/>
              <a:t> ve sıvı ile dolması ile karakterize bir hastalıktır. </a:t>
            </a:r>
          </a:p>
          <a:p>
            <a:pPr algn="just"/>
            <a:r>
              <a:rPr lang="tr-TR" dirty="0" smtClean="0"/>
              <a:t>Bulaşıcı bir hastalık olan </a:t>
            </a:r>
            <a:r>
              <a:rPr lang="tr-TR" dirty="0" err="1" smtClean="0"/>
              <a:t>pneumonia</a:t>
            </a:r>
            <a:r>
              <a:rPr lang="tr-TR" dirty="0" smtClean="0"/>
              <a:t> tedavi edilmediği durumlarda ciddi akciğer hasarına yol açabilmektedir. </a:t>
            </a:r>
          </a:p>
          <a:p>
            <a:pPr algn="just"/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err="1" smtClean="0"/>
              <a:t>pneumonia'da</a:t>
            </a:r>
            <a:r>
              <a:rPr lang="tr-TR" dirty="0" smtClean="0"/>
              <a:t> en sık görülen mikroorganizmalar E. </a:t>
            </a:r>
            <a:r>
              <a:rPr lang="tr-TR" dirty="0" err="1" smtClean="0"/>
              <a:t>coli</a:t>
            </a:r>
            <a:r>
              <a:rPr lang="tr-TR" dirty="0" smtClean="0"/>
              <a:t> ya da </a:t>
            </a:r>
            <a:r>
              <a:rPr lang="tr-TR" dirty="0" err="1" smtClean="0"/>
              <a:t>striptococcus</a:t>
            </a:r>
            <a:r>
              <a:rPr lang="tr-TR" dirty="0" smtClean="0"/>
              <a:t> </a:t>
            </a:r>
            <a:r>
              <a:rPr lang="tr-TR" dirty="0" err="1" smtClean="0"/>
              <a:t>agalactia'dır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Pneumoni</a:t>
            </a:r>
            <a:r>
              <a:rPr lang="tr-TR" dirty="0" smtClean="0"/>
              <a:t> </a:t>
            </a:r>
            <a:r>
              <a:rPr lang="tr-TR" dirty="0" err="1" smtClean="0"/>
              <a:t>neonatal</a:t>
            </a:r>
            <a:r>
              <a:rPr lang="tr-TR" dirty="0" smtClean="0"/>
              <a:t> dönemde </a:t>
            </a:r>
            <a:r>
              <a:rPr lang="tr-TR" dirty="0" smtClean="0">
                <a:solidFill>
                  <a:srgbClr val="7030A0"/>
                </a:solidFill>
              </a:rPr>
              <a:t>çevre, </a:t>
            </a:r>
            <a:r>
              <a:rPr lang="tr-TR" dirty="0" err="1" smtClean="0">
                <a:solidFill>
                  <a:srgbClr val="7030A0"/>
                </a:solidFill>
              </a:rPr>
              <a:t>entubasyon</a:t>
            </a:r>
            <a:r>
              <a:rPr lang="tr-TR" dirty="0" smtClean="0">
                <a:solidFill>
                  <a:srgbClr val="7030A0"/>
                </a:solidFill>
              </a:rPr>
              <a:t>, </a:t>
            </a:r>
            <a:r>
              <a:rPr lang="tr-TR" dirty="0" err="1" smtClean="0">
                <a:solidFill>
                  <a:srgbClr val="7030A0"/>
                </a:solidFill>
              </a:rPr>
              <a:t>ventilasyon</a:t>
            </a:r>
            <a:r>
              <a:rPr lang="tr-TR" dirty="0" smtClean="0">
                <a:solidFill>
                  <a:srgbClr val="7030A0"/>
                </a:solidFill>
              </a:rPr>
              <a:t>, doğum esnasında annenin </a:t>
            </a:r>
            <a:r>
              <a:rPr lang="tr-TR" dirty="0" err="1" smtClean="0">
                <a:solidFill>
                  <a:srgbClr val="7030A0"/>
                </a:solidFill>
              </a:rPr>
              <a:t>mikrobiyotasından</a:t>
            </a:r>
            <a:r>
              <a:rPr lang="tr-TR" dirty="0" smtClean="0">
                <a:solidFill>
                  <a:srgbClr val="7030A0"/>
                </a:solidFill>
              </a:rPr>
              <a:t> kaynaklı </a:t>
            </a:r>
            <a:r>
              <a:rPr lang="tr-TR" dirty="0" smtClean="0"/>
              <a:t>olarak görülebilmektedir. </a:t>
            </a:r>
          </a:p>
          <a:p>
            <a:pPr algn="just"/>
            <a:r>
              <a:rPr lang="tr-TR" dirty="0" smtClean="0"/>
              <a:t>Çeşitli ortaya çıkma ve bulaş yolları olabilir ve alt tipleri vardır. </a:t>
            </a:r>
            <a:r>
              <a:rPr lang="tr-TR" dirty="0" err="1" smtClean="0"/>
              <a:t>Fetal</a:t>
            </a:r>
            <a:r>
              <a:rPr lang="tr-TR" dirty="0" smtClean="0"/>
              <a:t> yaşam sırasında oluşan enfeksiyonlar yine bunun bir sebebi olabilir. </a:t>
            </a:r>
          </a:p>
          <a:p>
            <a:pPr algn="just"/>
            <a:r>
              <a:rPr lang="tr-TR" dirty="0" smtClean="0"/>
              <a:t>Erken başlangıçlı </a:t>
            </a:r>
            <a:r>
              <a:rPr lang="tr-TR" dirty="0" err="1" smtClean="0"/>
              <a:t>pneumonia</a:t>
            </a:r>
            <a:r>
              <a:rPr lang="tr-TR" dirty="0" smtClean="0"/>
              <a:t> yaşamın ilk haftasında gelişmekte. </a:t>
            </a:r>
            <a:r>
              <a:rPr lang="tr-TR" dirty="0" err="1" smtClean="0"/>
              <a:t>Ventilatörün</a:t>
            </a:r>
            <a:r>
              <a:rPr lang="tr-TR" dirty="0" smtClean="0"/>
              <a:t> veya doğum kanalından geçiş sırasında </a:t>
            </a:r>
            <a:r>
              <a:rPr lang="tr-TR" dirty="0" err="1" smtClean="0"/>
              <a:t>perinatal</a:t>
            </a:r>
            <a:r>
              <a:rPr lang="tr-TR" dirty="0" smtClean="0"/>
              <a:t> patojenlere maruz kalmanın bir sonucu olarak ortaya çıkabilir. </a:t>
            </a:r>
          </a:p>
          <a:p>
            <a:pPr algn="just"/>
            <a:r>
              <a:rPr lang="tr-TR" dirty="0" smtClean="0"/>
              <a:t>Geç başlangıçlı </a:t>
            </a:r>
            <a:r>
              <a:rPr lang="tr-TR" dirty="0" err="1" smtClean="0"/>
              <a:t>pneumonia</a:t>
            </a:r>
            <a:r>
              <a:rPr lang="tr-TR" dirty="0" smtClean="0"/>
              <a:t> yaşamın ilk haftasından sonra çevresel, çoğunlukla hastane kaynaklı patojenlere </a:t>
            </a:r>
            <a:r>
              <a:rPr lang="tr-TR" dirty="0" err="1" smtClean="0"/>
              <a:t>maruziyetle</a:t>
            </a:r>
            <a:r>
              <a:rPr lang="tr-TR" dirty="0" smtClean="0"/>
              <a:t> gelişmektedir. Genellikle </a:t>
            </a:r>
            <a:r>
              <a:rPr lang="tr-TR" dirty="0" err="1" smtClean="0"/>
              <a:t>ventilatör</a:t>
            </a:r>
            <a:r>
              <a:rPr lang="tr-TR" dirty="0" smtClean="0"/>
              <a:t> ilişki </a:t>
            </a:r>
            <a:r>
              <a:rPr lang="tr-TR" dirty="0" err="1" smtClean="0"/>
              <a:t>pneumonia</a:t>
            </a:r>
            <a:r>
              <a:rPr lang="tr-TR" dirty="0" smtClean="0"/>
              <a:t> </a:t>
            </a:r>
            <a:r>
              <a:rPr lang="tr-TR" dirty="0" err="1" smtClean="0"/>
              <a:t>entubasyondan</a:t>
            </a:r>
            <a:r>
              <a:rPr lang="tr-TR" dirty="0" smtClean="0"/>
              <a:t> 48 saat sonra ortaya çıkabilmektedir. </a:t>
            </a:r>
          </a:p>
        </p:txBody>
      </p:sp>
    </p:spTree>
    <p:extLst>
      <p:ext uri="{BB962C8B-B14F-4D97-AF65-F5344CB8AC3E}">
        <p14:creationId xmlns:p14="http://schemas.microsoft.com/office/powerpoint/2010/main" val="151997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7910" y="447869"/>
            <a:ext cx="11045890" cy="5729094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Belirti bulgular;</a:t>
            </a:r>
          </a:p>
          <a:p>
            <a:pPr algn="just"/>
            <a:r>
              <a:rPr lang="tr-TR" dirty="0"/>
              <a:t>Ö</a:t>
            </a:r>
            <a:r>
              <a:rPr lang="tr-TR" dirty="0" smtClean="0"/>
              <a:t>ksürük, ateş, </a:t>
            </a:r>
            <a:r>
              <a:rPr lang="tr-TR" dirty="0" err="1" smtClean="0"/>
              <a:t>takipne</a:t>
            </a:r>
            <a:r>
              <a:rPr lang="tr-TR" dirty="0" smtClean="0"/>
              <a:t>, solunum sıkıntısı, huzursuzluk, halsizlik, bulantı, kusma, iştahsızlık, burun akıntısı ve göğüs ağrısı </a:t>
            </a:r>
          </a:p>
          <a:p>
            <a:pPr algn="just"/>
            <a:r>
              <a:rPr lang="tr-TR" dirty="0" smtClean="0"/>
              <a:t>Küçük bebekler daha büyük bebeklere göre daha şiddetli </a:t>
            </a:r>
            <a:r>
              <a:rPr lang="tr-TR" dirty="0" err="1" smtClean="0"/>
              <a:t>septomlar</a:t>
            </a:r>
            <a:r>
              <a:rPr lang="tr-TR" dirty="0" smtClean="0"/>
              <a:t> geliştirirler. </a:t>
            </a:r>
          </a:p>
          <a:p>
            <a:pPr algn="just"/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 err="1" smtClean="0"/>
              <a:t>pneumonitisinde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7030A0"/>
                </a:solidFill>
              </a:rPr>
              <a:t>siyanoz</a:t>
            </a:r>
            <a:r>
              <a:rPr lang="tr-TR" dirty="0" smtClean="0">
                <a:solidFill>
                  <a:srgbClr val="7030A0"/>
                </a:solidFill>
              </a:rPr>
              <a:t> ve </a:t>
            </a:r>
            <a:r>
              <a:rPr lang="tr-TR" dirty="0" err="1" smtClean="0">
                <a:solidFill>
                  <a:srgbClr val="7030A0"/>
                </a:solidFill>
              </a:rPr>
              <a:t>apne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yaygındır. </a:t>
            </a:r>
          </a:p>
          <a:p>
            <a:pPr algn="just"/>
            <a:r>
              <a:rPr lang="tr-TR" dirty="0" smtClean="0"/>
              <a:t>Kan sonuçlarında CRP&gt;10 çıkabilir. Yine WBC&gt;30'un üzerinde, kan kültürü ve solunum yolu </a:t>
            </a:r>
            <a:r>
              <a:rPr lang="tr-TR" dirty="0" err="1" smtClean="0"/>
              <a:t>viral</a:t>
            </a:r>
            <a:r>
              <a:rPr lang="tr-TR" dirty="0" smtClean="0"/>
              <a:t> panellerinde üremeler görülebilir. </a:t>
            </a:r>
          </a:p>
          <a:p>
            <a:pPr algn="just"/>
            <a:r>
              <a:rPr lang="tr-TR" dirty="0" smtClean="0"/>
              <a:t>Radyolojik görüntülemelerde akciğerde </a:t>
            </a:r>
            <a:r>
              <a:rPr lang="tr-TR" dirty="0" err="1" smtClean="0"/>
              <a:t>infiltrasyon</a:t>
            </a:r>
            <a:r>
              <a:rPr lang="tr-TR" dirty="0" smtClean="0"/>
              <a:t> görülmesi tanıyı kesinleştiren bulgulardır.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9342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3223" y="475860"/>
            <a:ext cx="11588621" cy="6195527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Tedavi;</a:t>
            </a:r>
          </a:p>
          <a:p>
            <a:pPr algn="just"/>
            <a:r>
              <a:rPr lang="tr-TR" dirty="0"/>
              <a:t>A</a:t>
            </a:r>
            <a:r>
              <a:rPr lang="tr-TR" dirty="0" smtClean="0"/>
              <a:t>ntibiyotik tedavisi başlanmalı. </a:t>
            </a:r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S</a:t>
            </a:r>
            <a:r>
              <a:rPr lang="tr-TR" dirty="0" err="1" smtClean="0">
                <a:solidFill>
                  <a:srgbClr val="FF0000"/>
                </a:solidFill>
              </a:rPr>
              <a:t>epefim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sefazidim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linezolid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vancomycin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meropenem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sefotaxim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sefalosporin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gibi ilaçlar kullanılabilir. </a:t>
            </a:r>
          </a:p>
          <a:p>
            <a:pPr algn="just"/>
            <a:r>
              <a:rPr lang="tr-TR" dirty="0" smtClean="0"/>
              <a:t>Eğer </a:t>
            </a:r>
            <a:r>
              <a:rPr lang="tr-TR" dirty="0" err="1" smtClean="0"/>
              <a:t>viral</a:t>
            </a:r>
            <a:r>
              <a:rPr lang="tr-TR" dirty="0" smtClean="0"/>
              <a:t> bir enfeksiyon varsa </a:t>
            </a:r>
            <a:r>
              <a:rPr lang="tr-TR" dirty="0" err="1" smtClean="0"/>
              <a:t>antiviral</a:t>
            </a:r>
            <a:r>
              <a:rPr lang="tr-TR" dirty="0" smtClean="0"/>
              <a:t> ilaçlar, mantar enfeksiyon varsa </a:t>
            </a:r>
            <a:r>
              <a:rPr lang="tr-TR" dirty="0" err="1" smtClean="0"/>
              <a:t>antifungal</a:t>
            </a:r>
            <a:r>
              <a:rPr lang="tr-TR" dirty="0" smtClean="0"/>
              <a:t> ilaçlar kullanılmalıdır. </a:t>
            </a:r>
          </a:p>
          <a:p>
            <a:pPr algn="just"/>
            <a:r>
              <a:rPr lang="tr-TR" dirty="0" smtClean="0"/>
              <a:t>Buna ek olarak ateş durumunda antibiyotikler, ağrı durumunda analjeziklerden destek alınmalı, yine bebeğin beslenmesine dikkat edilmelidir.</a:t>
            </a:r>
          </a:p>
          <a:p>
            <a:pPr marL="0" indent="0" algn="just">
              <a:buNone/>
            </a:pPr>
            <a:r>
              <a:rPr lang="tr-TR" b="1" dirty="0" smtClean="0"/>
              <a:t>Hemşirelik bakımında;</a:t>
            </a:r>
          </a:p>
          <a:p>
            <a:pPr algn="just"/>
            <a:r>
              <a:rPr lang="tr-TR" dirty="0"/>
              <a:t>B</a:t>
            </a:r>
            <a:r>
              <a:rPr lang="tr-TR" dirty="0" smtClean="0"/>
              <a:t>ebeğin beslenmesi sürdürülmeli, vücut sıcaklığı korunmalı, varsa </a:t>
            </a:r>
            <a:r>
              <a:rPr lang="tr-TR" dirty="0" err="1" smtClean="0"/>
              <a:t>sekresyonları</a:t>
            </a:r>
            <a:r>
              <a:rPr lang="tr-TR" dirty="0" smtClean="0"/>
              <a:t> temizlenmeli, tüm girişimlerde aseptik tekniğe uyulmalıdır.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4431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95009" y="2505210"/>
            <a:ext cx="10515600" cy="1325563"/>
          </a:xfrm>
        </p:spPr>
        <p:txBody>
          <a:bodyPr>
            <a:noAutofit/>
          </a:bodyPr>
          <a:lstStyle/>
          <a:p>
            <a:r>
              <a:rPr lang="tr-TR" sz="2000" dirty="0" smtClean="0"/>
              <a:t>KAYNAKLAR</a:t>
            </a:r>
            <a:br>
              <a:rPr lang="tr-TR" sz="2000" dirty="0" smtClean="0"/>
            </a:br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/>
              <a:t>1-Dağoğlu T, </a:t>
            </a:r>
            <a:r>
              <a:rPr lang="tr-TR" sz="2000" dirty="0" err="1"/>
              <a:t>Görak</a:t>
            </a:r>
            <a:r>
              <a:rPr lang="tr-TR" sz="2000" dirty="0"/>
              <a:t> G (2002). Temel </a:t>
            </a:r>
            <a:r>
              <a:rPr lang="tr-TR" sz="2000" dirty="0" err="1"/>
              <a:t>Neonatoloji</a:t>
            </a:r>
            <a:r>
              <a:rPr lang="tr-TR" sz="2000" dirty="0"/>
              <a:t> ve Hemşirelik İlkeleri. 2- Törüner E.K, </a:t>
            </a:r>
            <a:r>
              <a:rPr lang="tr-TR" sz="2000" dirty="0" err="1"/>
              <a:t>Büyükgönenç</a:t>
            </a:r>
            <a:r>
              <a:rPr lang="tr-TR" sz="2000" dirty="0"/>
              <a:t> L.(2012). Çocuk Sağlığı Temel Hemşirelik Yaklaşımları. Göktuğ Yayıncılık. 3-Yiğit R.(2009). Çocukluk Dönemlerinde Büyüme ve </a:t>
            </a:r>
            <a:r>
              <a:rPr lang="tr-TR" sz="2000" dirty="0" err="1"/>
              <a:t>Gelişme.Sistem</a:t>
            </a:r>
            <a:r>
              <a:rPr lang="tr-TR" sz="2000" dirty="0"/>
              <a:t> Ofset, Ankara. 4- Çavuşoğlu H (2015). Çocuk Sağlığı ve Hastalıkları Hemşireliği. 1-2 cilt. Sistem </a:t>
            </a:r>
            <a:r>
              <a:rPr lang="tr-TR" sz="2000" dirty="0" err="1"/>
              <a:t>Ofset,Ankara</a:t>
            </a:r>
            <a:r>
              <a:rPr lang="tr-TR" sz="2000" dirty="0"/>
              <a:t>. 5.Savaşer S, Yıldız S (2009).Hemşireler için Çocuk Sağlığı ve Hastalıkları Öğrenim Rehberi. İstanbul Medikal Yayıncılık., İstanbul 6. Marilyn J </a:t>
            </a:r>
            <a:r>
              <a:rPr lang="tr-TR" sz="2000" dirty="0" err="1"/>
              <a:t>Hockenberry</a:t>
            </a:r>
            <a:r>
              <a:rPr lang="tr-TR" sz="2000" dirty="0"/>
              <a:t>, David Wilson, </a:t>
            </a:r>
            <a:r>
              <a:rPr lang="tr-TR" sz="2000" dirty="0" err="1"/>
              <a:t>Catherine</a:t>
            </a:r>
            <a:r>
              <a:rPr lang="tr-TR" sz="2000" dirty="0"/>
              <a:t> Jackson (Editor). </a:t>
            </a:r>
            <a:r>
              <a:rPr lang="tr-TR" sz="2000" dirty="0" err="1"/>
              <a:t>Wong's</a:t>
            </a:r>
            <a:r>
              <a:rPr lang="tr-TR" sz="2000" dirty="0"/>
              <a:t> </a:t>
            </a:r>
            <a:r>
              <a:rPr lang="tr-TR" sz="2000" dirty="0" err="1"/>
              <a:t>Nursing</a:t>
            </a:r>
            <a:r>
              <a:rPr lang="tr-TR" sz="2000" dirty="0"/>
              <a:t> </a:t>
            </a:r>
            <a:r>
              <a:rPr lang="tr-TR" sz="2000" dirty="0" err="1"/>
              <a:t>Care</a:t>
            </a:r>
            <a:r>
              <a:rPr lang="tr-TR" sz="2000" dirty="0"/>
              <a:t> of </a:t>
            </a:r>
            <a:r>
              <a:rPr lang="tr-TR" sz="2000" dirty="0" err="1"/>
              <a:t>Infants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Children</a:t>
            </a:r>
            <a:r>
              <a:rPr lang="tr-TR" sz="2000" dirty="0"/>
              <a:t> (</a:t>
            </a:r>
            <a:r>
              <a:rPr lang="tr-TR" sz="2000" dirty="0" err="1"/>
              <a:t>Mosby</a:t>
            </a:r>
            <a:r>
              <a:rPr lang="tr-TR" sz="2000" dirty="0"/>
              <a:t>) – </a:t>
            </a:r>
            <a:r>
              <a:rPr lang="tr-TR" sz="2000" dirty="0" err="1"/>
              <a:t>Hardcover</a:t>
            </a:r>
            <a:r>
              <a:rPr lang="tr-TR" sz="2000" dirty="0"/>
              <a:t> (2006). 7- </a:t>
            </a:r>
            <a:r>
              <a:rPr lang="tr-TR" sz="2000" dirty="0" err="1"/>
              <a:t>Conk</a:t>
            </a:r>
            <a:r>
              <a:rPr lang="tr-TR" sz="2000" dirty="0"/>
              <a:t> Z, </a:t>
            </a:r>
            <a:r>
              <a:rPr lang="tr-TR" sz="2000" dirty="0" err="1"/>
              <a:t>Başbakkal</a:t>
            </a:r>
            <a:r>
              <a:rPr lang="tr-TR" sz="2000" dirty="0"/>
              <a:t> Z, Bal Yılmaz H, </a:t>
            </a:r>
            <a:r>
              <a:rPr lang="tr-TR" sz="2000" dirty="0" err="1"/>
              <a:t>Bolışık</a:t>
            </a:r>
            <a:r>
              <a:rPr lang="tr-TR" sz="2000" dirty="0"/>
              <a:t> B. editörler. (2013). Pediatri Hemşireliği. Akademisyen Kitabevi.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7305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6531" y="1690688"/>
            <a:ext cx="11178073" cy="4784757"/>
          </a:xfrm>
        </p:spPr>
        <p:txBody>
          <a:bodyPr/>
          <a:lstStyle/>
          <a:p>
            <a:pPr algn="just"/>
            <a:r>
              <a:rPr lang="tr-TR" dirty="0" smtClean="0"/>
              <a:t>Solunum sistemi, IU hayatta başlamakla birlikte 12 yaşına kadar gelişimini ve değişimini devam ettirirken birçok açıdan da yetişkinlerden farklılık göstermektedir. </a:t>
            </a:r>
          </a:p>
          <a:p>
            <a:pPr algn="just"/>
            <a:r>
              <a:rPr lang="tr-TR" dirty="0" smtClean="0"/>
              <a:t>Örneğin, nefes hareketlerinin amacı, IU dönemde fetüsün akciğerlerinin genişlemesini ve büyümesini teşvik etmekken doğumdan sonra akciğerlerin havalandırılması ve gaz değişimini sağlamaktır. </a:t>
            </a:r>
          </a:p>
          <a:p>
            <a:pPr algn="just"/>
            <a:r>
              <a:rPr lang="tr-TR" dirty="0" smtClean="0"/>
              <a:t>Doğum sonu süreçte solunum sisteminin fizyolojik adaptasyonunun sağlanabilmesi için </a:t>
            </a:r>
            <a:r>
              <a:rPr lang="tr-TR" dirty="0" err="1" smtClean="0"/>
              <a:t>pulmoner</a:t>
            </a:r>
            <a:r>
              <a:rPr lang="tr-TR" dirty="0" smtClean="0"/>
              <a:t> embriyoloji gelişiminin sağlıklı bir şekilde tamamlanması gerekmektedir.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7276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637" y="326572"/>
            <a:ext cx="11579290" cy="6335486"/>
          </a:xfrm>
        </p:spPr>
        <p:txBody>
          <a:bodyPr/>
          <a:lstStyle/>
          <a:p>
            <a:r>
              <a:rPr lang="tr-TR" dirty="0" smtClean="0"/>
              <a:t>Doğum süreci ve EU yaşama adaptasyon sağlamada zorluklar yaşanması nedenleriyle </a:t>
            </a:r>
            <a:r>
              <a:rPr lang="tr-TR" dirty="0" err="1" smtClean="0"/>
              <a:t>yenidoğanların</a:t>
            </a:r>
            <a:r>
              <a:rPr lang="tr-TR" dirty="0" smtClean="0"/>
              <a:t> bir kısmında solunum sistemi hastalıkları görülmektedir. </a:t>
            </a:r>
          </a:p>
          <a:p>
            <a:r>
              <a:rPr lang="tr-TR" dirty="0" smtClean="0"/>
              <a:t>Bu süreçte </a:t>
            </a:r>
            <a:r>
              <a:rPr lang="tr-TR" dirty="0" err="1" smtClean="0"/>
              <a:t>yenidoğanlardan</a:t>
            </a:r>
            <a:r>
              <a:rPr lang="tr-TR" dirty="0" smtClean="0"/>
              <a:t> bazıları oksijen tedavisi gerektiren çeşitli akciğer komplikasyonlarına karşı daha hassastır. </a:t>
            </a:r>
            <a:r>
              <a:rPr lang="tr-TR" dirty="0" err="1" smtClean="0"/>
              <a:t>Preterm</a:t>
            </a:r>
            <a:r>
              <a:rPr lang="tr-TR" dirty="0" smtClean="0"/>
              <a:t>, SGA..</a:t>
            </a:r>
          </a:p>
          <a:p>
            <a:r>
              <a:rPr lang="tr-TR" dirty="0" err="1" smtClean="0"/>
              <a:t>Yenidoğanlarda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inleme, burun kanadı solunumu, </a:t>
            </a:r>
            <a:r>
              <a:rPr lang="tr-TR" dirty="0" err="1" smtClean="0">
                <a:solidFill>
                  <a:srgbClr val="FF0000"/>
                </a:solidFill>
              </a:rPr>
              <a:t>interkostal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subkostal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sternal</a:t>
            </a:r>
            <a:r>
              <a:rPr lang="tr-TR" dirty="0" smtClean="0">
                <a:solidFill>
                  <a:srgbClr val="FF0000"/>
                </a:solidFill>
              </a:rPr>
              <a:t> çekilmeler, yavaş ve yüzeysel solunum, </a:t>
            </a:r>
            <a:r>
              <a:rPr lang="tr-TR" dirty="0" err="1" smtClean="0">
                <a:solidFill>
                  <a:srgbClr val="FF0000"/>
                </a:solidFill>
              </a:rPr>
              <a:t>apne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takipne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gibi belirti ve bulgular solunum problemlerine işaret 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750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22737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tr-TR" sz="4000" dirty="0" err="1" smtClean="0"/>
              <a:t>Respiratuar</a:t>
            </a:r>
            <a:r>
              <a:rPr lang="tr-TR" sz="4000" dirty="0" smtClean="0"/>
              <a:t> </a:t>
            </a:r>
            <a:r>
              <a:rPr lang="tr-TR" sz="4000" dirty="0" err="1" smtClean="0"/>
              <a:t>Distres</a:t>
            </a:r>
            <a:r>
              <a:rPr lang="tr-TR" sz="4000" dirty="0" smtClean="0"/>
              <a:t> Sendromu-RDS (</a:t>
            </a:r>
            <a:r>
              <a:rPr lang="tr-TR" sz="4000" dirty="0" err="1" smtClean="0"/>
              <a:t>Hyalin</a:t>
            </a:r>
            <a:r>
              <a:rPr lang="tr-TR" sz="4000" dirty="0" smtClean="0"/>
              <a:t> </a:t>
            </a:r>
            <a:r>
              <a:rPr lang="tr-TR" sz="4000" dirty="0" err="1" smtClean="0"/>
              <a:t>membran</a:t>
            </a:r>
            <a:r>
              <a:rPr lang="tr-TR" sz="4000" dirty="0" smtClean="0"/>
              <a:t> hastalığı)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595" y="1825624"/>
            <a:ext cx="11719249" cy="4911078"/>
          </a:xfrm>
        </p:spPr>
        <p:txBody>
          <a:bodyPr/>
          <a:lstStyle/>
          <a:p>
            <a:r>
              <a:rPr lang="tr-TR" dirty="0" smtClean="0"/>
              <a:t>RDS, akciğerlerin </a:t>
            </a:r>
            <a:r>
              <a:rPr lang="tr-TR" dirty="0" err="1" smtClean="0"/>
              <a:t>immatüritesi</a:t>
            </a:r>
            <a:r>
              <a:rPr lang="tr-TR" dirty="0" smtClean="0"/>
              <a:t> ve </a:t>
            </a:r>
            <a:r>
              <a:rPr lang="tr-TR" dirty="0" err="1" smtClean="0"/>
              <a:t>sürfaktan</a:t>
            </a:r>
            <a:r>
              <a:rPr lang="tr-TR" dirty="0" smtClean="0"/>
              <a:t> yetersizliği veya etkisizliğin nedeniyle ortaya çıkan </a:t>
            </a:r>
            <a:r>
              <a:rPr lang="tr-TR" dirty="0" err="1" smtClean="0"/>
              <a:t>preterm</a:t>
            </a:r>
            <a:r>
              <a:rPr lang="tr-TR" dirty="0" smtClean="0"/>
              <a:t> doğumla ilişkili </a:t>
            </a:r>
            <a:r>
              <a:rPr lang="tr-TR" dirty="0" err="1" smtClean="0"/>
              <a:t>yenidoğanlarla</a:t>
            </a:r>
            <a:r>
              <a:rPr lang="tr-TR" dirty="0" smtClean="0"/>
              <a:t> sıklıkla görülen bir solunum sistemi hastalığıdır. </a:t>
            </a:r>
          </a:p>
          <a:p>
            <a:r>
              <a:rPr lang="tr-TR" dirty="0" smtClean="0"/>
              <a:t>Sıklıkla </a:t>
            </a:r>
            <a:r>
              <a:rPr lang="tr-TR" dirty="0" err="1" smtClean="0"/>
              <a:t>prematür</a:t>
            </a:r>
            <a:r>
              <a:rPr lang="tr-TR" dirty="0" smtClean="0"/>
              <a:t> </a:t>
            </a:r>
            <a:r>
              <a:rPr lang="tr-TR" dirty="0" err="1" smtClean="0"/>
              <a:t>yenidoğanlarda</a:t>
            </a:r>
            <a:r>
              <a:rPr lang="tr-TR" dirty="0" smtClean="0"/>
              <a:t> görülmekle birlikte </a:t>
            </a:r>
            <a:r>
              <a:rPr lang="tr-TR" dirty="0" err="1" smtClean="0"/>
              <a:t>RDS'nin</a:t>
            </a:r>
            <a:r>
              <a:rPr lang="tr-TR" dirty="0" smtClean="0"/>
              <a:t> sıklığı gebelik haftasıyla ters orantılıdır. </a:t>
            </a:r>
          </a:p>
          <a:p>
            <a:r>
              <a:rPr lang="tr-TR" dirty="0" smtClean="0"/>
              <a:t>Büyük bir örneklem grubu ile yürütülen çalışmada RDS </a:t>
            </a:r>
            <a:r>
              <a:rPr lang="tr-TR" dirty="0" err="1" smtClean="0"/>
              <a:t>insidansının</a:t>
            </a:r>
            <a:r>
              <a:rPr lang="tr-TR" dirty="0" smtClean="0"/>
              <a:t> 34 haftada %10.5'ten 38 haftada %0.3'e düştüğü saptanmıştır.</a:t>
            </a:r>
          </a:p>
          <a:p>
            <a:r>
              <a:rPr lang="tr-TR" dirty="0"/>
              <a:t>R</a:t>
            </a:r>
            <a:r>
              <a:rPr lang="tr-TR" dirty="0" smtClean="0"/>
              <a:t>DS için risk faktörleri arasında </a:t>
            </a:r>
            <a:r>
              <a:rPr lang="tr-TR" dirty="0" smtClean="0">
                <a:solidFill>
                  <a:srgbClr val="7030A0"/>
                </a:solidFill>
              </a:rPr>
              <a:t>DDA, planlanmayan sezaryen doğum, erken doğum, ileri anne yaşı, erkek cinsiyet ve doğum öncesi bakımın eksikliği </a:t>
            </a:r>
            <a:r>
              <a:rPr lang="tr-TR" dirty="0" smtClean="0"/>
              <a:t>yer almaktadır.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14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1" y="317241"/>
            <a:ext cx="11849878" cy="64381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RDS’de</a:t>
            </a:r>
            <a:r>
              <a:rPr lang="tr-TR" dirty="0" smtClean="0"/>
              <a:t> </a:t>
            </a:r>
            <a:r>
              <a:rPr lang="tr-TR" dirty="0" err="1" smtClean="0"/>
              <a:t>sürfaktanın</a:t>
            </a:r>
            <a:r>
              <a:rPr lang="tr-TR" dirty="0" smtClean="0"/>
              <a:t> olmaması nedeniyle bebekler her nefeste alveolleri yeniden genişletmek için büyük bir çaba harcamaktadır. </a:t>
            </a:r>
          </a:p>
          <a:p>
            <a:pPr algn="just"/>
            <a:r>
              <a:rPr lang="tr-TR" dirty="0" smtClean="0"/>
              <a:t>Bu doğrultuda yetersiz </a:t>
            </a:r>
            <a:r>
              <a:rPr lang="tr-TR" dirty="0" err="1" smtClean="0"/>
              <a:t>pulmonar</a:t>
            </a:r>
            <a:r>
              <a:rPr lang="tr-TR" dirty="0" smtClean="0"/>
              <a:t> </a:t>
            </a:r>
            <a:r>
              <a:rPr lang="tr-TR" dirty="0" err="1" smtClean="0"/>
              <a:t>perfüzyon</a:t>
            </a:r>
            <a:r>
              <a:rPr lang="tr-TR" dirty="0" smtClean="0"/>
              <a:t> ve </a:t>
            </a:r>
            <a:r>
              <a:rPr lang="tr-TR" dirty="0" err="1" smtClean="0"/>
              <a:t>ventilasyon</a:t>
            </a:r>
            <a:r>
              <a:rPr lang="tr-TR" dirty="0" smtClean="0"/>
              <a:t>, </a:t>
            </a:r>
            <a:r>
              <a:rPr lang="tr-TR" dirty="0" err="1" smtClean="0"/>
              <a:t>hipoksemiye</a:t>
            </a:r>
            <a:r>
              <a:rPr lang="tr-TR" dirty="0" smtClean="0"/>
              <a:t>, </a:t>
            </a:r>
            <a:r>
              <a:rPr lang="tr-TR" dirty="0" err="1" smtClean="0"/>
              <a:t>hiperkapniye</a:t>
            </a:r>
            <a:r>
              <a:rPr lang="tr-TR" dirty="0" smtClean="0"/>
              <a:t> ve kan </a:t>
            </a:r>
            <a:r>
              <a:rPr lang="tr-TR" dirty="0" err="1" smtClean="0"/>
              <a:t>Ph’sında</a:t>
            </a:r>
            <a:r>
              <a:rPr lang="tr-TR" dirty="0" smtClean="0"/>
              <a:t> düşmeye neden olmaktadır.</a:t>
            </a:r>
          </a:p>
          <a:p>
            <a:pPr marL="0" indent="0" algn="just">
              <a:buNone/>
            </a:pPr>
            <a:r>
              <a:rPr lang="tr-TR" b="1" dirty="0" smtClean="0"/>
              <a:t>Belirti bulgular;</a:t>
            </a:r>
          </a:p>
          <a:p>
            <a:pPr algn="just"/>
            <a:r>
              <a:rPr lang="tr-TR" dirty="0" smtClean="0"/>
              <a:t>İlk 4 saat içinde </a:t>
            </a:r>
            <a:r>
              <a:rPr lang="tr-TR" dirty="0" smtClean="0">
                <a:solidFill>
                  <a:srgbClr val="FF0000"/>
                </a:solidFill>
              </a:rPr>
              <a:t>akciğer ödemi, </a:t>
            </a:r>
            <a:r>
              <a:rPr lang="tr-TR" dirty="0" err="1" smtClean="0">
                <a:solidFill>
                  <a:srgbClr val="FF0000"/>
                </a:solidFill>
              </a:rPr>
              <a:t>interkostal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subkostal</a:t>
            </a:r>
            <a:r>
              <a:rPr lang="tr-TR" dirty="0" smtClean="0">
                <a:solidFill>
                  <a:srgbClr val="FF0000"/>
                </a:solidFill>
              </a:rPr>
              <a:t> çekilmeler, burun kanatlarının solunuma katılımı, </a:t>
            </a:r>
            <a:r>
              <a:rPr lang="tr-TR" dirty="0" err="1" smtClean="0">
                <a:solidFill>
                  <a:srgbClr val="FF0000"/>
                </a:solidFill>
              </a:rPr>
              <a:t>dispne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takipne</a:t>
            </a:r>
            <a:r>
              <a:rPr lang="tr-TR" dirty="0" smtClean="0">
                <a:solidFill>
                  <a:srgbClr val="FF0000"/>
                </a:solidFill>
              </a:rPr>
              <a:t>, solunum seslerinde azalma, </a:t>
            </a:r>
            <a:r>
              <a:rPr lang="tr-TR" dirty="0" err="1" smtClean="0">
                <a:solidFill>
                  <a:srgbClr val="FF0000"/>
                </a:solidFill>
              </a:rPr>
              <a:t>raller</a:t>
            </a:r>
            <a:r>
              <a:rPr lang="tr-TR" dirty="0" smtClean="0">
                <a:solidFill>
                  <a:srgbClr val="FF0000"/>
                </a:solidFill>
              </a:rPr>
              <a:t>, ödem ve </a:t>
            </a:r>
            <a:r>
              <a:rPr lang="tr-TR" dirty="0" err="1" smtClean="0">
                <a:solidFill>
                  <a:srgbClr val="FF0000"/>
                </a:solidFill>
              </a:rPr>
              <a:t>siyanoz</a:t>
            </a:r>
            <a:r>
              <a:rPr lang="tr-TR" dirty="0" smtClean="0">
                <a:solidFill>
                  <a:srgbClr val="FF0000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tr-TR" b="1" dirty="0" smtClean="0"/>
              <a:t>Tanısı</a:t>
            </a:r>
            <a:r>
              <a:rPr lang="tr-TR" b="1" dirty="0"/>
              <a:t>;</a:t>
            </a:r>
            <a:r>
              <a:rPr lang="tr-TR" b="1" dirty="0" smtClean="0"/>
              <a:t> </a:t>
            </a:r>
          </a:p>
          <a:p>
            <a:pPr algn="just"/>
            <a:r>
              <a:rPr lang="tr-TR" dirty="0" smtClean="0"/>
              <a:t>radyolojik görüntüleme yöntemleri ve kan gazları </a:t>
            </a:r>
          </a:p>
          <a:p>
            <a:pPr algn="just"/>
            <a:r>
              <a:rPr lang="tr-TR" dirty="0" err="1" smtClean="0"/>
              <a:t>RDS'de</a:t>
            </a:r>
            <a:r>
              <a:rPr lang="tr-TR" dirty="0" smtClean="0"/>
              <a:t> her iki akciğerde buzlu cam görünümü olarak ifade edilen akciğerin </a:t>
            </a:r>
            <a:r>
              <a:rPr lang="tr-TR" dirty="0" err="1" smtClean="0"/>
              <a:t>granüler</a:t>
            </a:r>
            <a:r>
              <a:rPr lang="tr-TR" dirty="0" smtClean="0"/>
              <a:t> yapısında değişim vardır. </a:t>
            </a:r>
          </a:p>
          <a:p>
            <a:pPr marL="0" indent="0" algn="just">
              <a:buNone/>
            </a:pPr>
            <a:r>
              <a:rPr lang="tr-TR" b="1" dirty="0" smtClean="0"/>
              <a:t>Tedavide;</a:t>
            </a:r>
            <a:endParaRPr lang="tr-TR" dirty="0" smtClean="0"/>
          </a:p>
          <a:p>
            <a:pPr algn="just"/>
            <a:r>
              <a:rPr lang="tr-TR" dirty="0"/>
              <a:t>A</a:t>
            </a:r>
            <a:r>
              <a:rPr lang="tr-TR" dirty="0" smtClean="0"/>
              <a:t>maç yeterli </a:t>
            </a:r>
            <a:r>
              <a:rPr lang="tr-TR" dirty="0" err="1" smtClean="0"/>
              <a:t>oksijenasyon</a:t>
            </a:r>
            <a:r>
              <a:rPr lang="tr-TR" dirty="0" smtClean="0"/>
              <a:t> ve </a:t>
            </a:r>
            <a:r>
              <a:rPr lang="tr-TR" dirty="0" err="1" smtClean="0"/>
              <a:t>ventilasyonun</a:t>
            </a:r>
            <a:r>
              <a:rPr lang="tr-TR" dirty="0" smtClean="0"/>
              <a:t> sağlanmasıdır. Bu doğrultuda RDS tedavisinde </a:t>
            </a:r>
            <a:r>
              <a:rPr lang="tr-TR" dirty="0" err="1" smtClean="0">
                <a:solidFill>
                  <a:srgbClr val="7030A0"/>
                </a:solidFill>
              </a:rPr>
              <a:t>sürfaktan</a:t>
            </a:r>
            <a:r>
              <a:rPr lang="tr-TR" dirty="0" smtClean="0">
                <a:solidFill>
                  <a:srgbClr val="7030A0"/>
                </a:solidFill>
              </a:rPr>
              <a:t> tedavisi, solunum desteği ve destekleyici bakım </a:t>
            </a:r>
            <a:r>
              <a:rPr lang="tr-TR" dirty="0" smtClean="0"/>
              <a:t>yöntemleri yer almaktadır.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921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200" y="0"/>
            <a:ext cx="10515600" cy="1325563"/>
          </a:xfrm>
          <a:solidFill>
            <a:schemeClr val="accent6"/>
          </a:solidFill>
        </p:spPr>
        <p:txBody>
          <a:bodyPr/>
          <a:lstStyle/>
          <a:p>
            <a:r>
              <a:rPr lang="tr-TR" dirty="0" smtClean="0"/>
              <a:t>MEKONYUM ASPİRASYONU SENDROMU-MAS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200" y="1457714"/>
            <a:ext cx="12115800" cy="3842074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MAS, </a:t>
            </a:r>
            <a:r>
              <a:rPr lang="tr-TR" dirty="0" err="1" smtClean="0"/>
              <a:t>mekonyum</a:t>
            </a:r>
            <a:r>
              <a:rPr lang="tr-TR" dirty="0" smtClean="0"/>
              <a:t> içeren </a:t>
            </a:r>
            <a:r>
              <a:rPr lang="tr-TR" dirty="0" err="1" smtClean="0"/>
              <a:t>amniyotik</a:t>
            </a:r>
            <a:r>
              <a:rPr lang="tr-TR" dirty="0" smtClean="0"/>
              <a:t> sıvının </a:t>
            </a:r>
            <a:r>
              <a:rPr lang="tr-TR" dirty="0" err="1" smtClean="0"/>
              <a:t>uterusta</a:t>
            </a:r>
            <a:r>
              <a:rPr lang="tr-TR" dirty="0" smtClean="0"/>
              <a:t> veya ilk nefeste </a:t>
            </a:r>
            <a:r>
              <a:rPr lang="tr-TR" dirty="0" err="1" smtClean="0"/>
              <a:t>fetal</a:t>
            </a:r>
            <a:r>
              <a:rPr lang="tr-TR" dirty="0" smtClean="0"/>
              <a:t> veya </a:t>
            </a:r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 err="1" smtClean="0"/>
              <a:t>trakeasından</a:t>
            </a:r>
            <a:r>
              <a:rPr lang="tr-TR" dirty="0" smtClean="0"/>
              <a:t> </a:t>
            </a:r>
            <a:r>
              <a:rPr lang="tr-TR" dirty="0" err="1" smtClean="0"/>
              <a:t>aspirasyonudur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MAS, </a:t>
            </a:r>
            <a:r>
              <a:rPr lang="tr-TR" dirty="0" err="1" smtClean="0"/>
              <a:t>term</a:t>
            </a:r>
            <a:r>
              <a:rPr lang="tr-TR" dirty="0" smtClean="0"/>
              <a:t> ve </a:t>
            </a:r>
            <a:r>
              <a:rPr lang="tr-TR" dirty="0" err="1" smtClean="0"/>
              <a:t>posmatür</a:t>
            </a:r>
            <a:r>
              <a:rPr lang="tr-TR" dirty="0" smtClean="0"/>
              <a:t> yeni doğanlarda solunum sıkıntısının yaygın bir nedenidir. </a:t>
            </a:r>
          </a:p>
          <a:p>
            <a:pPr algn="just"/>
            <a:r>
              <a:rPr lang="tr-TR" dirty="0" err="1" smtClean="0"/>
              <a:t>İnsidansı</a:t>
            </a:r>
            <a:r>
              <a:rPr lang="tr-TR" dirty="0" smtClean="0"/>
              <a:t> gebelik haftasının artmasıyla doğru orantılı bir şekilde 38. gebelik haftasından 42. haftaya kadar katlanarak artmaktadır. </a:t>
            </a:r>
          </a:p>
          <a:p>
            <a:pPr algn="just"/>
            <a:r>
              <a:rPr lang="tr-TR" dirty="0" err="1" smtClean="0"/>
              <a:t>Mekonyum</a:t>
            </a:r>
            <a:r>
              <a:rPr lang="tr-TR" dirty="0" smtClean="0"/>
              <a:t>, 34. gebelik haftasından önce at bağırsak kanalında nadiren mevcut olduğundan, MAS tipik olarak 37. ile 40. gebelik haftalarında sıklıkla görülür ve terme yakın ya da </a:t>
            </a:r>
            <a:r>
              <a:rPr lang="tr-TR" dirty="0" err="1" smtClean="0"/>
              <a:t>postterm</a:t>
            </a:r>
            <a:r>
              <a:rPr lang="tr-TR" dirty="0" smtClean="0"/>
              <a:t> bebeklerde görülen bir hastalıktır. </a:t>
            </a:r>
          </a:p>
          <a:p>
            <a:pPr algn="just"/>
            <a:r>
              <a:rPr lang="tr-TR" dirty="0" smtClean="0"/>
              <a:t>Genel görülme sıklığı 1000 canlı doğumda 2dir.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7579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563" y="429208"/>
            <a:ext cx="11476653" cy="6242180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MAS </a:t>
            </a:r>
            <a:r>
              <a:rPr lang="tr-TR" dirty="0" err="1" smtClean="0"/>
              <a:t>yenidoğanlarda</a:t>
            </a:r>
            <a:r>
              <a:rPr lang="tr-TR" dirty="0" smtClean="0"/>
              <a:t> birbirini tetikleyen birçok patolojik duruma neden olabilir. </a:t>
            </a:r>
          </a:p>
          <a:p>
            <a:pPr algn="just"/>
            <a:r>
              <a:rPr lang="tr-TR" dirty="0" err="1" smtClean="0"/>
              <a:t>MASlı</a:t>
            </a:r>
            <a:r>
              <a:rPr lang="tr-TR" dirty="0" smtClean="0"/>
              <a:t> bir yeni doğanda </a:t>
            </a:r>
            <a:r>
              <a:rPr lang="tr-TR" dirty="0" err="1" smtClean="0">
                <a:solidFill>
                  <a:srgbClr val="7030A0"/>
                </a:solidFill>
              </a:rPr>
              <a:t>taşipne</a:t>
            </a:r>
            <a:r>
              <a:rPr lang="tr-TR" dirty="0" smtClean="0">
                <a:solidFill>
                  <a:srgbClr val="7030A0"/>
                </a:solidFill>
              </a:rPr>
              <a:t>, </a:t>
            </a:r>
            <a:r>
              <a:rPr lang="tr-TR" dirty="0" err="1" smtClean="0">
                <a:solidFill>
                  <a:srgbClr val="7030A0"/>
                </a:solidFill>
              </a:rPr>
              <a:t>siyanoz</a:t>
            </a:r>
            <a:r>
              <a:rPr lang="tr-TR" dirty="0" smtClean="0">
                <a:solidFill>
                  <a:srgbClr val="7030A0"/>
                </a:solidFill>
              </a:rPr>
              <a:t>, nazal genişleme, solunum çekilmeleri, aşırı genişlemiş ve fıçı şeklinde </a:t>
            </a:r>
            <a:r>
              <a:rPr lang="tr-TR" dirty="0" err="1" smtClean="0">
                <a:solidFill>
                  <a:srgbClr val="7030A0"/>
                </a:solidFill>
              </a:rPr>
              <a:t>toraksla</a:t>
            </a:r>
            <a:r>
              <a:rPr lang="tr-TR" dirty="0" smtClean="0">
                <a:solidFill>
                  <a:srgbClr val="7030A0"/>
                </a:solidFill>
              </a:rPr>
              <a:t> ilişkili, heterojen şiddete solunum sıkıntısı </a:t>
            </a:r>
            <a:r>
              <a:rPr lang="tr-TR" dirty="0" smtClean="0"/>
              <a:t>görülür. </a:t>
            </a:r>
          </a:p>
          <a:p>
            <a:pPr algn="just"/>
            <a:r>
              <a:rPr lang="tr-TR" dirty="0" err="1" smtClean="0"/>
              <a:t>Oskültasyonda</a:t>
            </a:r>
            <a:r>
              <a:rPr lang="tr-TR" dirty="0" smtClean="0"/>
              <a:t> yaygın anormal solunum sesleri duyulmaktadır. </a:t>
            </a:r>
          </a:p>
          <a:p>
            <a:pPr algn="just"/>
            <a:r>
              <a:rPr lang="tr-TR" dirty="0" smtClean="0"/>
              <a:t>Mas nedeniyle ortaya çıkan </a:t>
            </a:r>
            <a:r>
              <a:rPr lang="tr-TR" dirty="0" err="1" smtClean="0"/>
              <a:t>hipoksemi</a:t>
            </a:r>
            <a:r>
              <a:rPr lang="tr-TR" dirty="0" smtClean="0"/>
              <a:t>, </a:t>
            </a:r>
            <a:r>
              <a:rPr lang="tr-TR" dirty="0" err="1" smtClean="0"/>
              <a:t>asidoza</a:t>
            </a:r>
            <a:r>
              <a:rPr lang="tr-TR" dirty="0" smtClean="0"/>
              <a:t> yol açar ve her ikisi de </a:t>
            </a:r>
            <a:r>
              <a:rPr lang="tr-TR" dirty="0" err="1" smtClean="0"/>
              <a:t>pulmonar</a:t>
            </a:r>
            <a:r>
              <a:rPr lang="tr-TR" dirty="0" smtClean="0"/>
              <a:t> hipertansiyonun kötüleşmesine neden olur. </a:t>
            </a:r>
          </a:p>
          <a:p>
            <a:pPr algn="just"/>
            <a:r>
              <a:rPr lang="tr-TR" dirty="0" err="1" smtClean="0"/>
              <a:t>Mekonyumu</a:t>
            </a:r>
            <a:r>
              <a:rPr lang="tr-TR" dirty="0" smtClean="0"/>
              <a:t> oluşturan çeşitli kimyasal bileşenlerin birçoğunun </a:t>
            </a:r>
            <a:r>
              <a:rPr lang="tr-TR" dirty="0" err="1" smtClean="0"/>
              <a:t>toksik</a:t>
            </a:r>
            <a:r>
              <a:rPr lang="tr-TR" dirty="0" smtClean="0"/>
              <a:t> olmasından dolayı da </a:t>
            </a:r>
            <a:r>
              <a:rPr lang="tr-TR" dirty="0" err="1" smtClean="0"/>
              <a:t>enflamasyon</a:t>
            </a:r>
            <a:r>
              <a:rPr lang="tr-TR" dirty="0" smtClean="0"/>
              <a:t> tetiklenir. </a:t>
            </a:r>
          </a:p>
          <a:p>
            <a:pPr algn="just"/>
            <a:r>
              <a:rPr lang="tr-TR" dirty="0" err="1" smtClean="0"/>
              <a:t>Postnatal</a:t>
            </a:r>
            <a:r>
              <a:rPr lang="tr-TR" dirty="0" smtClean="0"/>
              <a:t> dönemde cilt, mukoza, tırnakların </a:t>
            </a:r>
            <a:r>
              <a:rPr lang="tr-TR" dirty="0" err="1" smtClean="0"/>
              <a:t>mekonyumla</a:t>
            </a:r>
            <a:r>
              <a:rPr lang="tr-TR" dirty="0" smtClean="0"/>
              <a:t> boyanması tanıyı kesinleştirir.</a:t>
            </a:r>
          </a:p>
        </p:txBody>
      </p:sp>
    </p:spTree>
    <p:extLst>
      <p:ext uri="{BB962C8B-B14F-4D97-AF65-F5344CB8AC3E}">
        <p14:creationId xmlns:p14="http://schemas.microsoft.com/office/powerpoint/2010/main" val="147939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637" y="139959"/>
            <a:ext cx="11952513" cy="6344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Tedavi</a:t>
            </a:r>
            <a:r>
              <a:rPr lang="tr-TR" dirty="0"/>
              <a:t>;</a:t>
            </a:r>
            <a:endParaRPr lang="tr-TR" dirty="0" smtClean="0"/>
          </a:p>
          <a:p>
            <a:pPr algn="just"/>
            <a:r>
              <a:rPr lang="tr-TR" sz="2400" dirty="0"/>
              <a:t>D</a:t>
            </a:r>
            <a:r>
              <a:rPr lang="tr-TR" sz="2400" dirty="0" smtClean="0"/>
              <a:t>estekleyicidir ve her bebeğin spesifik </a:t>
            </a:r>
            <a:r>
              <a:rPr lang="tr-TR" sz="2400" dirty="0" err="1" smtClean="0"/>
              <a:t>patofizyolojisine</a:t>
            </a:r>
            <a:r>
              <a:rPr lang="tr-TR" sz="2400" dirty="0" smtClean="0"/>
              <a:t> göre uyarlanmalıdır. Stres azaltmak enfeksiyonu ve </a:t>
            </a:r>
            <a:r>
              <a:rPr lang="tr-TR" sz="2400" dirty="0" err="1" smtClean="0"/>
              <a:t>metabolik</a:t>
            </a:r>
            <a:r>
              <a:rPr lang="tr-TR" sz="2400" dirty="0" smtClean="0"/>
              <a:t> bozuklukları, </a:t>
            </a:r>
            <a:r>
              <a:rPr lang="tr-TR" sz="2400" dirty="0" err="1" smtClean="0"/>
              <a:t>hipoksit</a:t>
            </a:r>
            <a:r>
              <a:rPr lang="tr-TR" sz="2400" dirty="0" smtClean="0"/>
              <a:t> </a:t>
            </a:r>
            <a:r>
              <a:rPr lang="tr-TR" sz="2400" dirty="0" err="1" smtClean="0"/>
              <a:t>iskemik</a:t>
            </a:r>
            <a:r>
              <a:rPr lang="tr-TR" sz="2400" dirty="0" smtClean="0"/>
              <a:t> beyin hasarını önlemek, akciğer </a:t>
            </a:r>
            <a:r>
              <a:rPr lang="tr-TR" sz="2400" dirty="0" err="1" smtClean="0"/>
              <a:t>ventilasyonunu</a:t>
            </a:r>
            <a:r>
              <a:rPr lang="tr-TR" sz="2400" dirty="0" smtClean="0"/>
              <a:t> optimize etmek, </a:t>
            </a:r>
            <a:r>
              <a:rPr lang="tr-TR" sz="2400" dirty="0" err="1" smtClean="0"/>
              <a:t>pulmoner</a:t>
            </a:r>
            <a:r>
              <a:rPr lang="tr-TR" sz="2400" dirty="0" smtClean="0"/>
              <a:t> </a:t>
            </a:r>
            <a:r>
              <a:rPr lang="tr-TR" sz="2400" dirty="0" err="1" smtClean="0"/>
              <a:t>vazodilatasyonu</a:t>
            </a:r>
            <a:r>
              <a:rPr lang="tr-TR" sz="2400" dirty="0" smtClean="0"/>
              <a:t> teşvik etmek, solunum desteği sağlamak ve </a:t>
            </a:r>
            <a:r>
              <a:rPr lang="tr-TR" sz="2400" dirty="0" err="1" smtClean="0"/>
              <a:t>hemodinamik</a:t>
            </a:r>
            <a:r>
              <a:rPr lang="tr-TR" sz="2400" dirty="0" smtClean="0"/>
              <a:t> stabilizasyonu içermektedir.</a:t>
            </a:r>
          </a:p>
          <a:p>
            <a:pPr algn="just"/>
            <a:r>
              <a:rPr lang="tr-TR" sz="2400" dirty="0" smtClean="0"/>
              <a:t>Hafif MAS çoğunlukla nazal </a:t>
            </a:r>
            <a:r>
              <a:rPr lang="tr-TR" sz="2400" dirty="0" err="1" smtClean="0"/>
              <a:t>kanül</a:t>
            </a:r>
            <a:r>
              <a:rPr lang="tr-TR" sz="2400" dirty="0" smtClean="0"/>
              <a:t> veya </a:t>
            </a:r>
            <a:r>
              <a:rPr lang="tr-TR" sz="2400" dirty="0" err="1" smtClean="0"/>
              <a:t>hood</a:t>
            </a:r>
            <a:r>
              <a:rPr lang="tr-TR" sz="2400" dirty="0" smtClean="0"/>
              <a:t> ile oksijen vermek formundaki oksijen desteği genellikle gereken tek şeydir. </a:t>
            </a:r>
          </a:p>
          <a:p>
            <a:pPr algn="just"/>
            <a:r>
              <a:rPr lang="tr-TR" sz="2400" dirty="0" smtClean="0"/>
              <a:t>Daha ağır formlarda tedavi alan bebeklerin ise yaklaşık 1/3’ünün </a:t>
            </a:r>
            <a:r>
              <a:rPr lang="tr-TR" sz="2400" dirty="0" err="1" smtClean="0"/>
              <a:t>entübasyon</a:t>
            </a:r>
            <a:r>
              <a:rPr lang="tr-TR" sz="2400" dirty="0" smtClean="0"/>
              <a:t> ve mekanik </a:t>
            </a:r>
            <a:r>
              <a:rPr lang="tr-TR" sz="2400" dirty="0" err="1" smtClean="0"/>
              <a:t>ventilasyona</a:t>
            </a:r>
            <a:r>
              <a:rPr lang="tr-TR" sz="2400" dirty="0" smtClean="0"/>
              <a:t> ihtiyacı vardır. </a:t>
            </a:r>
          </a:p>
          <a:p>
            <a:pPr algn="just"/>
            <a:r>
              <a:rPr lang="tr-TR" sz="2400" dirty="0" smtClean="0"/>
              <a:t>Oksijen tedavisinin yanında </a:t>
            </a:r>
            <a:r>
              <a:rPr lang="tr-TR" sz="2400" dirty="0" err="1" smtClean="0"/>
              <a:t>inhale</a:t>
            </a:r>
            <a:r>
              <a:rPr lang="tr-TR" sz="2400" dirty="0" smtClean="0"/>
              <a:t> nitrik oksit ve </a:t>
            </a:r>
            <a:r>
              <a:rPr lang="tr-TR" sz="2400" dirty="0" err="1" smtClean="0"/>
              <a:t>sürfaktan</a:t>
            </a:r>
            <a:r>
              <a:rPr lang="tr-TR" sz="2400" dirty="0" smtClean="0"/>
              <a:t> uygulaması da diğer yardımcı tedaviler içinde olmaktadır. </a:t>
            </a:r>
            <a:r>
              <a:rPr lang="tr-TR" sz="2400" dirty="0" err="1" smtClean="0"/>
              <a:t>Bolus</a:t>
            </a:r>
            <a:r>
              <a:rPr lang="tr-TR" sz="2400" dirty="0" smtClean="0"/>
              <a:t> </a:t>
            </a:r>
            <a:r>
              <a:rPr lang="tr-TR" sz="2400" dirty="0" err="1" smtClean="0"/>
              <a:t>sürfaktan</a:t>
            </a:r>
            <a:r>
              <a:rPr lang="tr-TR" sz="2400" dirty="0" smtClean="0"/>
              <a:t> uygulaması </a:t>
            </a:r>
            <a:r>
              <a:rPr lang="tr-TR" sz="2400" dirty="0" err="1" smtClean="0"/>
              <a:t>MASlı</a:t>
            </a:r>
            <a:r>
              <a:rPr lang="tr-TR" sz="2400" dirty="0" smtClean="0"/>
              <a:t> birçok bebek için yardımcı tedavi yöntemi haline gelmiştir.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21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0562"/>
            <a:ext cx="10515600" cy="1325563"/>
          </a:xfrm>
          <a:solidFill>
            <a:schemeClr val="accent6"/>
          </a:solidFill>
        </p:spPr>
        <p:txBody>
          <a:bodyPr/>
          <a:lstStyle/>
          <a:p>
            <a:r>
              <a:rPr lang="tr-TR" dirty="0" smtClean="0"/>
              <a:t>YENİDOĞANIN GEÇİCİ TAKİPNESİ-TTN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8253"/>
            <a:ext cx="12036491" cy="535577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TTN herhangi bir gebelik haftasında olan </a:t>
            </a:r>
            <a:r>
              <a:rPr lang="tr-TR" dirty="0" err="1" smtClean="0"/>
              <a:t>yenidoğanlarda</a:t>
            </a:r>
            <a:r>
              <a:rPr lang="tr-TR" dirty="0" smtClean="0"/>
              <a:t> doğumdan hemen sonra görülmektedir. </a:t>
            </a:r>
          </a:p>
          <a:p>
            <a:pPr algn="just"/>
            <a:r>
              <a:rPr lang="tr-TR" dirty="0" err="1"/>
              <a:t>F</a:t>
            </a:r>
            <a:r>
              <a:rPr lang="tr-TR" dirty="0" err="1" smtClean="0"/>
              <a:t>etal</a:t>
            </a:r>
            <a:r>
              <a:rPr lang="tr-TR" dirty="0" smtClean="0"/>
              <a:t> akciğer sıvısının emilmesi veya atılmasındaki gecikmeden dolayı ortaya çıkmaktadır. </a:t>
            </a:r>
            <a:r>
              <a:rPr lang="tr-TR" dirty="0"/>
              <a:t>B</a:t>
            </a:r>
            <a:r>
              <a:rPr lang="tr-TR" dirty="0" smtClean="0"/>
              <a:t>u da etkisiz gaz değişimine, solunum sıkıntısına yol açmaktadır. </a:t>
            </a:r>
          </a:p>
          <a:p>
            <a:pPr algn="just"/>
            <a:r>
              <a:rPr lang="tr-TR" dirty="0" err="1" smtClean="0"/>
              <a:t>TTN'nin</a:t>
            </a:r>
            <a:r>
              <a:rPr lang="tr-TR" dirty="0" smtClean="0"/>
              <a:t> doğum sırasındaki stres veya </a:t>
            </a:r>
            <a:r>
              <a:rPr lang="tr-TR" dirty="0" err="1" smtClean="0"/>
              <a:t>hormonal</a:t>
            </a:r>
            <a:r>
              <a:rPr lang="tr-TR" dirty="0" smtClean="0"/>
              <a:t> etkilerin yokluğundan etkilendiği, bunun da sodyumun yeniden emilimini azalttığı ve bunun sonucunda </a:t>
            </a:r>
            <a:r>
              <a:rPr lang="tr-TR" dirty="0" err="1" smtClean="0"/>
              <a:t>fetal</a:t>
            </a:r>
            <a:r>
              <a:rPr lang="tr-TR" dirty="0" smtClean="0"/>
              <a:t> akciğerde sıvı tutumuna neden olduğu düşünülmektedir. </a:t>
            </a:r>
          </a:p>
          <a:p>
            <a:pPr algn="just"/>
            <a:r>
              <a:rPr lang="tr-TR" dirty="0"/>
              <a:t>V</a:t>
            </a:r>
            <a:r>
              <a:rPr lang="tr-TR" dirty="0" smtClean="0"/>
              <a:t>ajinal doğumlara kıyasla sezaryen yolla doğumlarda, TTN gelişme riski fazladır. </a:t>
            </a:r>
          </a:p>
          <a:p>
            <a:pPr algn="just"/>
            <a:r>
              <a:rPr lang="tr-TR" dirty="0" smtClean="0"/>
              <a:t>TTN de </a:t>
            </a:r>
            <a:r>
              <a:rPr lang="tr-TR" dirty="0" err="1" smtClean="0"/>
              <a:t>fetal</a:t>
            </a:r>
            <a:r>
              <a:rPr lang="tr-TR" dirty="0" smtClean="0"/>
              <a:t> akciğer sıvısı, oksijen değişimi için mevcut olan </a:t>
            </a:r>
            <a:r>
              <a:rPr lang="tr-TR" dirty="0" err="1" smtClean="0"/>
              <a:t>alveolar</a:t>
            </a:r>
            <a:r>
              <a:rPr lang="tr-TR" dirty="0" smtClean="0"/>
              <a:t> yüzey miktarını sınırlamaktadır. </a:t>
            </a:r>
          </a:p>
          <a:p>
            <a:pPr algn="just"/>
            <a:r>
              <a:rPr lang="tr-TR" dirty="0" smtClean="0"/>
              <a:t>Bu sınırlama bebeğin mevcut yüzeyi daha iyi kullanabilmesi için solunum hızını ve derinliğinin arttırmasını gerekmektedir. </a:t>
            </a:r>
          </a:p>
          <a:p>
            <a:pPr algn="just"/>
            <a:r>
              <a:rPr lang="tr-TR" dirty="0" smtClean="0">
                <a:solidFill>
                  <a:srgbClr val="7030A0"/>
                </a:solidFill>
              </a:rPr>
              <a:t>Bu bebeklerde hızlı solunum genellikle solunum tıkanıklığının ilk belirtisidir. </a:t>
            </a:r>
          </a:p>
          <a:p>
            <a:pPr algn="just"/>
            <a:r>
              <a:rPr lang="tr-TR" dirty="0" smtClean="0"/>
              <a:t>Doğumdan sonra ilk saatlerde başlayan </a:t>
            </a:r>
            <a:r>
              <a:rPr lang="tr-TR" dirty="0" err="1" smtClean="0"/>
              <a:t>takipne</a:t>
            </a:r>
            <a:r>
              <a:rPr lang="tr-TR" dirty="0" smtClean="0"/>
              <a:t> dakikada 100 ila 120 arasında olmakla birlikte </a:t>
            </a:r>
            <a:r>
              <a:rPr lang="tr-TR" dirty="0" err="1" smtClean="0"/>
              <a:t>TTN'nin</a:t>
            </a:r>
            <a:r>
              <a:rPr lang="tr-TR" dirty="0" smtClean="0"/>
              <a:t> en spesifik bulgusudur. </a:t>
            </a:r>
          </a:p>
          <a:p>
            <a:pPr algn="just"/>
            <a:r>
              <a:rPr lang="tr-TR" dirty="0" smtClean="0"/>
              <a:t>Fizik muayene bulguları genellikle </a:t>
            </a:r>
            <a:r>
              <a:rPr lang="tr-TR" dirty="0" err="1" smtClean="0"/>
              <a:t>takipne</a:t>
            </a:r>
            <a:r>
              <a:rPr lang="tr-TR" dirty="0" smtClean="0"/>
              <a:t>, solunumun dakikada 60'ın üzerinde olması, burun kanadı solunumu, </a:t>
            </a:r>
            <a:r>
              <a:rPr lang="tr-TR" dirty="0" err="1" smtClean="0"/>
              <a:t>interkostal</a:t>
            </a:r>
            <a:r>
              <a:rPr lang="tr-TR" dirty="0" smtClean="0"/>
              <a:t>/</a:t>
            </a:r>
            <a:r>
              <a:rPr lang="tr-TR" dirty="0" err="1" smtClean="0"/>
              <a:t>subkostal</a:t>
            </a:r>
            <a:r>
              <a:rPr lang="tr-TR" dirty="0" smtClean="0"/>
              <a:t>/</a:t>
            </a:r>
            <a:r>
              <a:rPr lang="tr-TR" dirty="0" err="1" smtClean="0"/>
              <a:t>substernal</a:t>
            </a:r>
            <a:r>
              <a:rPr lang="tr-TR" dirty="0" smtClean="0"/>
              <a:t> çekilmeler, </a:t>
            </a:r>
            <a:r>
              <a:rPr lang="tr-TR" dirty="0" err="1" smtClean="0"/>
              <a:t>oskültasyonda</a:t>
            </a:r>
            <a:r>
              <a:rPr lang="tr-TR" dirty="0" smtClean="0"/>
              <a:t> çıtırtı seslerinin varlığı, azalmış veya anormal nefes sesleridir.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583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1509</Words>
  <Application>Microsoft Office PowerPoint</Application>
  <PresentationFormat>Geniş ekran</PresentationFormat>
  <Paragraphs>99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Yenidoğanda sık görülen solunum sistemi hastalıkları ve bakımı </vt:lpstr>
      <vt:lpstr>GİRİŞ</vt:lpstr>
      <vt:lpstr>PowerPoint Sunusu</vt:lpstr>
      <vt:lpstr>Respiratuar Distres Sendromu-RDS (Hyalin membran hastalığı)</vt:lpstr>
      <vt:lpstr>PowerPoint Sunusu</vt:lpstr>
      <vt:lpstr>MEKONYUM ASPİRASYONU SENDROMU-MAS</vt:lpstr>
      <vt:lpstr>PowerPoint Sunusu</vt:lpstr>
      <vt:lpstr>PowerPoint Sunusu</vt:lpstr>
      <vt:lpstr>YENİDOĞANIN GEÇİCİ TAKİPNESİ-TTN</vt:lpstr>
      <vt:lpstr>PowerPoint Sunusu</vt:lpstr>
      <vt:lpstr>APNE</vt:lpstr>
      <vt:lpstr>NEONATAL ASFİKSİ</vt:lpstr>
      <vt:lpstr>NEONATAL PNÖMONİ</vt:lpstr>
      <vt:lpstr>PowerPoint Sunusu</vt:lpstr>
      <vt:lpstr>PowerPoint Sunusu</vt:lpstr>
      <vt:lpstr>KAYNAKLAR  1-Dağoğlu T, Görak G (2002). Temel Neonatoloji ve Hemşirelik İlkeleri. 2- Törüner E.K, Büyükgönenç L.(2012). Çocuk Sağlığı Temel Hemşirelik Yaklaşımları. Göktuğ Yayıncılık. 3-Yiğit R.(2009). Çocukluk Dönemlerinde Büyüme ve Gelişme.Sistem Ofset, Ankara. 4- Çavuşoğlu H (2015). Çocuk Sağlığı ve Hastalıkları Hemşireliği. 1-2 cilt. Sistem Ofset,Ankara. 5.Savaşer S, Yıldız S (2009).Hemşireler için Çocuk Sağlığı ve Hastalıkları Öğrenim Rehberi. İstanbul Medikal Yayıncılık., İstanbul 6. Marilyn J Hockenberry, David Wilson, Catherine Jackson (Editor). Wong's Nursing Care of Infants and Children (Mosby) – Hardcover (2006). 7- Conk Z, Başbakkal Z, Bal Yılmaz H, Bolışık B. editörler. (2013). Pediatri Hemşireliği. Akademisyen Kitabevi.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Yenidoğanda sık görülen solunum sistemi hastalıkları ve bakımı </dc:title>
  <dc:creator>Yazar</dc:creator>
  <cp:lastModifiedBy>Yazar</cp:lastModifiedBy>
  <cp:revision>32</cp:revision>
  <dcterms:created xsi:type="dcterms:W3CDTF">2025-09-01T08:21:01Z</dcterms:created>
  <dcterms:modified xsi:type="dcterms:W3CDTF">2026-05-14T11:25:02Z</dcterms:modified>
</cp:coreProperties>
</file>