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  <p:sldMasterId id="2147483660" r:id="rId2"/>
  </p:sldMasterIdLst>
  <p:notesMasterIdLst>
    <p:notesMasterId r:id="rId13"/>
  </p:notesMasterIdLst>
  <p:sldIdLst>
    <p:sldId id="256" r:id="rId3"/>
    <p:sldId id="257" r:id="rId4"/>
    <p:sldId id="268" r:id="rId5"/>
    <p:sldId id="258" r:id="rId6"/>
    <p:sldId id="259" r:id="rId7"/>
    <p:sldId id="260" r:id="rId8"/>
    <p:sldId id="261" r:id="rId9"/>
    <p:sldId id="262" r:id="rId10"/>
    <p:sldId id="265" r:id="rId11"/>
    <p:sldId id="267" r:id="rId12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710" autoAdjust="0"/>
  </p:normalViewPr>
  <p:slideViewPr>
    <p:cSldViewPr snapToGrid="0">
      <p:cViewPr varScale="1">
        <p:scale>
          <a:sx n="81" d="100"/>
          <a:sy n="81" d="100"/>
        </p:scale>
        <p:origin x="852" y="9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7C0EA4C-3CB9-41B9-993F-C5E9FE752049}" type="datetimeFigureOut">
              <a:rPr lang="tr-TR" smtClean="0"/>
              <a:t>29.06.2026</a:t>
            </a:fld>
            <a:endParaRPr lang="tr-TR"/>
          </a:p>
        </p:txBody>
      </p:sp>
      <p:sp>
        <p:nvSpPr>
          <p:cNvPr id="4" name="Slayt Resmi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E2732D3-B5C6-46FE-A7A4-D7AB75A9760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62006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EC183C16-B983-A090-02DD-3A327714FD4A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dirty="0"/>
              <a:t>DERS</a:t>
            </a:r>
            <a:br>
              <a:rPr lang="tr-TR" dirty="0"/>
            </a:br>
            <a:endParaRPr lang="tr-TR" dirty="0"/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E2EA4D01-3725-4321-55A4-B35FBE578C8F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dirty="0"/>
              <a:t>HAFTA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6C83165B-D989-8151-23EE-E777C9C83A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3EA893-7C0C-4563-A7B3-3AAF4E7619B5}" type="datetime1">
              <a:rPr lang="tr-TR" smtClean="0"/>
              <a:t>29.06.2026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C0A4A97C-EC8E-82D0-C4BB-7F18373047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dirty="0"/>
              <a:t>Dr. </a:t>
            </a:r>
            <a:r>
              <a:rPr lang="tr-TR" dirty="0" err="1"/>
              <a:t>Öğr</a:t>
            </a:r>
            <a:r>
              <a:rPr lang="tr-TR" dirty="0"/>
              <a:t>. Üyesi Yeşim ALP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2D1CB181-A1FD-268C-8ED4-2544535473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  <p:pic>
        <p:nvPicPr>
          <p:cNvPr id="7" name="Resim 6">
            <a:extLst>
              <a:ext uri="{FF2B5EF4-FFF2-40B4-BE49-F238E27FC236}">
                <a16:creationId xmlns:a16="http://schemas.microsoft.com/office/drawing/2014/main" id="{27AED295-D59B-09B4-5BFA-2A4858A94B96}"/>
              </a:ext>
            </a:extLst>
          </p:cNvPr>
          <p:cNvPicPr/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4884" y="99980"/>
            <a:ext cx="885781" cy="915004"/>
          </a:xfrm>
          <a:prstGeom prst="rect">
            <a:avLst/>
          </a:prstGeom>
          <a:noFill/>
        </p:spPr>
      </p:pic>
      <p:pic>
        <p:nvPicPr>
          <p:cNvPr id="8" name="Picture 2" descr="Kastamonu Üniversitesi Taşköprü Meslek Yüksekokulu">
            <a:extLst>
              <a:ext uri="{FF2B5EF4-FFF2-40B4-BE49-F238E27FC236}">
                <a16:creationId xmlns:a16="http://schemas.microsoft.com/office/drawing/2014/main" id="{E49264DF-D7EC-DFAA-1227-B39A33FD0AED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30428" y="58213"/>
            <a:ext cx="2557940" cy="9985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968152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502F156-400A-90E5-A7C9-9E05BA612D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BC458E96-9093-DBBA-8D4C-AC6F07ACDC9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0D0A213C-EC03-CEEC-1D2A-10DDFA0794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28792-112C-4D2E-BF3A-8D7530A05941}" type="datetime1">
              <a:rPr lang="tr-TR" smtClean="0"/>
              <a:t>29.06.2026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E026C095-364E-776F-17C0-CE0AF13FCB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08920B3B-DC51-ADF6-D80C-83C469903A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707304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243C74F6-8890-DF90-10AA-DD0D35CCB01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E11D8111-6F95-80E0-D149-9B8750AA060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76A0BBE2-E88D-2A28-C6B2-E616A188F4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58C00E-8FAA-43A5-A41E-ACD841201B1F}" type="datetime1">
              <a:rPr lang="tr-TR" smtClean="0"/>
              <a:t>29.06.2026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7CB2C068-5E5C-1EF0-BFE9-72D724CD25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5D20562E-E7D7-682D-3C14-4A86A830EA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0163868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21B9ACB-9341-6ABF-F527-A0073888CE8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D6E234E5-AEF1-E78C-9E4F-B14B0C4920D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4313EF8F-B148-565D-A225-56D0439A93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29.06.2026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209D099B-73EE-280C-DDB0-173B94BF8A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67A15AC2-4B12-53D4-8E7D-1BAC8831C0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1696620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ADC8647-F32A-CFA5-6EAC-522FA4725B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1F18EFC-E7A4-2522-5DD1-CB1A6EC7A6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4E8C32FA-F273-5B4F-4C6D-694D0EFFD7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29.06.2026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C9CA7EA8-50A1-E323-9D33-450C3E74E7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8DB86F0D-545A-8D1D-643E-2C8764ABAD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0565683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C086450-734F-D756-C5F5-435D9D9C6B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2F87F6EF-8E8C-A9AC-A50E-CAFDA4E8EA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4171B36E-B4FA-AD6A-F70E-E5EA71E10B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29.06.2026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F36BFAC0-CF17-D37F-20F9-DF61002566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F86EF2D6-94FA-DE3E-4454-48A7533BF9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4109658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DB06F8A-7D76-179A-49FE-855471DE02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9F24245-439E-B5BC-9AD8-B20A55A070C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B4622A3D-8688-FBB6-54FB-78E3AEF59AF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1631EC54-AE94-BC55-69BB-8A1E19E14D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29.06.2026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4FC1BEE6-67C2-3221-015B-7922A632C4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B62CEED0-67B7-B03D-3428-FCEB6D9131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9823567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BB72CDF-F43C-9BA0-DD72-81232FBD5D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D56AE4B6-0687-7911-A70F-3AD9D90768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E7095ABB-EAD2-4E1C-83CC-BC29A3A0249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284F174C-F2D0-6B9F-F3DA-AA1E2F407A2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1703A831-DCE7-7479-73BD-84D91748177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1F8C6109-7F67-493E-3420-B6E4DB2EC9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29.06.2026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BAE46383-270F-2CF7-B05E-F665FBD5E1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23096FB7-6438-74C1-5D65-8ABE7A363C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9201691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241D141-05F2-ACE1-84DB-E3E6CCF1DE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56441D00-0E66-956B-8E77-66A4089301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29.06.2026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ADB79452-032D-D2FF-C22D-BD05590D93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0FEF24E4-1689-DB56-C4EA-699C23054B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6996675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8568CE5D-5E89-0F77-9041-9CC18EB3C1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29.06.2026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87425017-AFAB-88E9-8E05-A38923ED53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E686E839-3407-8988-783D-47515BD6F5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7536693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5205FA7-0FD4-9C76-C496-64EE61C94C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4EDF812-C791-7952-EC89-7D640268DD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8FF33595-2B8E-81C7-E575-58CFAE7E8CB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5C55534C-4534-E10F-C35E-E56B694777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29.06.2026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F34B669D-95B1-D80E-A214-1155CDA7B7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E8BA84C5-0BF1-41C8-E0D1-8922F820CC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134839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1E66603-00C2-D304-0F49-DBD968F615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C40F2B9-BED7-A6AC-DA50-3E4CCB2B4C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2FA4DF1A-A84F-0FDA-F40D-297E054F65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29.06.2026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BCD19252-AB5E-6EA3-E0B8-149FBD2590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dirty="0"/>
              <a:t>Dr. </a:t>
            </a:r>
            <a:r>
              <a:rPr lang="tr-TR" dirty="0" err="1"/>
              <a:t>Öğr</a:t>
            </a:r>
            <a:r>
              <a:rPr lang="tr-TR" dirty="0"/>
              <a:t>. Üyesi Yeşim ALP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3811AD6A-7A64-D226-07AA-B81D27F290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3643491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25CD60B-B77B-BCC5-61C6-3ED9A00BF2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D9697742-523F-D85C-114C-DA464EDEAAE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85617908-7BCF-3739-9A82-7EB8F10DE7B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3060CE51-AD79-409B-DC03-9AA6FD27A1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29.06.2026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0EF05653-3957-BF56-FB90-2AB31CBAD9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A94FDD86-E92B-A8A2-7DC4-9BB98FC9D5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0054552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4A3106D-E665-028D-ED5B-B08B8B769A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D71C2C65-99FE-F9EE-F026-9D2B2405E16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E73A877F-3573-2751-0561-546A738F98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29.06.2026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48F6D856-9200-DC5A-EE21-1AC20D566D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24B5CE31-C758-CE15-77D8-1DA746B38C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4334205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904110B2-4CAE-A572-F077-DD3E9FF6B8C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0802D4A9-0FB5-8F7F-AE3A-041DF2ECBBD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3A6699DA-4364-C8E9-98C5-6CE1D0F3DE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29.06.2026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150371E0-DFDE-95E1-1D1D-95BBDFDAF8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B48D49F3-1C9B-C23D-F70D-A90D4C3D5C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527825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8FFA3E6-C620-28D2-3955-B214AA5573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A1E0D841-1A1A-E8E0-5FD6-C3EC3087F4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C514C637-476D-F3D1-DE9D-2D701735F4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19CC4-FED9-449D-BCEC-9104E45EF66F}" type="datetime1">
              <a:rPr lang="tr-TR" smtClean="0"/>
              <a:t>29.06.2026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5656D0AB-3513-3F58-ECB2-3D3C040DFA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61FE0E90-8D99-5294-EBBB-49EE9A40E5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911031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6BB2CBE-DC94-8057-739F-D4F1AC7FAF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D876134-D3D6-B384-2C25-BF339A5EBC8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6B81846B-0935-EB88-BE32-4AADF3BB96A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8EA9E647-15D9-3529-A510-CB332E1DED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7E88C6-7C08-4873-BD38-E8952F2790FA}" type="datetime1">
              <a:rPr lang="tr-TR" smtClean="0"/>
              <a:t>29.06.2026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36E11F2B-5AFF-0685-481D-7845E8D358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E1029C08-CF4B-53F5-98E5-D8D3505F21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789218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8851378-62E5-FD11-7D3D-6395E44E25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E9620259-66F4-680B-EF21-0F38AAAA796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4F2E9394-47E0-600B-B2C5-7AF7BC4940A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4AD5C2BC-7A56-033A-613C-9950B35546F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74B5B5C0-C876-AD3E-BBA6-1431ABB3E45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E50D5FFB-C8B6-E2C6-6972-35E2F1E40F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BC05CB-9D74-4EB3-B932-F2415694B02B}" type="datetime1">
              <a:rPr lang="tr-TR" smtClean="0"/>
              <a:t>29.06.2026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1FE20207-F2AE-B89E-4947-CC05F51B12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4DBE0AC6-BFA3-19CE-89AD-1311EE3E84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005283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646B43B-B12F-4ADD-0B7C-C87FD8D8A1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27294FEE-7A8A-BBC0-C3F2-417A23838C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1EA6FF-6278-4042-A2D2-2EB48B45FDC2}" type="datetime1">
              <a:rPr lang="tr-TR" smtClean="0"/>
              <a:t>29.06.2026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FCD0CA0E-BED6-C6FD-BEF0-18F6AC68AE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029496F7-A38F-385C-0B03-AEAB847A54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939725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0459AEC1-9127-AE52-9601-3ED7209FDA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6FA50D-93F4-4D4C-9F56-C634CE3364E7}" type="datetime1">
              <a:rPr lang="tr-TR" smtClean="0"/>
              <a:t>29.06.2026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594F2669-6387-1FDA-CD98-18E841C080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321AF9F5-AD89-2C62-88AD-481C8B8C72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7741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7691C1B-918B-B1F8-4ECE-83551E5D0E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C95D609-431F-E148-54C1-97EC5DB952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0E71A3DE-E8B2-105E-EC91-EFBB268FD14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B43D87BB-DEBB-E6BF-C830-9033600FCA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00030C-6F07-469E-90FE-15247EC78970}" type="datetime1">
              <a:rPr lang="tr-TR" smtClean="0"/>
              <a:t>29.06.2026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BBA4F310-FE9D-CC16-70B4-D041ACAAAB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E8B96A9E-9BEE-E670-968F-07F2C38802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853924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C11DA66-4CCE-0CB4-CEDC-B5AA1A2F12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F018BCED-8DE2-E630-5E15-A3245F1DCE1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47C6CEDD-56D7-BC1D-BDDF-2E1B2B31A8A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24875058-3196-77D7-17DB-F7178CD538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CE3729-A6D0-495D-9E61-3AF7C98C397D}" type="datetime1">
              <a:rPr lang="tr-TR" smtClean="0"/>
              <a:t>29.06.2026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944AB686-4DE8-EDCC-5632-54208EEDB0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7D545446-2DBC-404F-F411-E91F31B68A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751381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6D8BB320-C01A-B5BA-12FD-ACB20B5D20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88720" y="365125"/>
            <a:ext cx="1016508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dirty="0"/>
              <a:t>Örnek: Yaratıcı Drama Nedir?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A8128440-113F-0F80-D1AC-FA752BE1860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188718" y="1825625"/>
            <a:ext cx="10165081" cy="4351338"/>
          </a:xfrm>
          <a:prstGeom prst="rect">
            <a:avLst/>
          </a:prstGeom>
          <a:ln w="38100">
            <a:solidFill>
              <a:srgbClr val="FF0000"/>
            </a:solidFill>
          </a:ln>
        </p:spPr>
        <p:txBody>
          <a:bodyPr vert="horz" lIns="91440" tIns="45720" rIns="91440" bIns="45720" rtlCol="0">
            <a:normAutofit/>
          </a:bodyPr>
          <a:lstStyle/>
          <a:p>
            <a:pPr algn="just" rtl="0">
              <a:lnSpc>
                <a:spcPct val="150000"/>
              </a:lnSpc>
            </a:pPr>
            <a:r>
              <a:rPr lang="tr-TR" dirty="0"/>
              <a:t>Öğrencinin yaratıcılığını geliştiren, onu yetiştiren ve hayata hazırlayan drama, eğitimde hem bir alanı hem bir dersi hem de bir öğretim yöntemini ifade etmektedir.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6831AEE0-5E25-4FE1-CF64-2294D1C6C58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AF3AAA5-FDBF-4123-A916-9B2C93523EBE}" type="datetime1">
              <a:rPr lang="tr-TR" smtClean="0"/>
              <a:t>29.06.2026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1F9C75FE-F87C-1F36-7D66-0644FA4FF88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r>
              <a:rPr lang="tr-TR" dirty="0"/>
              <a:t>Dr. </a:t>
            </a:r>
            <a:r>
              <a:rPr lang="tr-TR" dirty="0" err="1"/>
              <a:t>Öğr</a:t>
            </a:r>
            <a:r>
              <a:rPr lang="tr-TR" dirty="0"/>
              <a:t>. Üyesi Yeşim ALP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FBDA2A62-1CBE-7898-AB5C-1903001AE39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  <p:pic>
        <p:nvPicPr>
          <p:cNvPr id="7" name="Resim 6">
            <a:extLst>
              <a:ext uri="{FF2B5EF4-FFF2-40B4-BE49-F238E27FC236}">
                <a16:creationId xmlns:a16="http://schemas.microsoft.com/office/drawing/2014/main" id="{722D2BD5-3696-0BBF-09CA-69AB4753533B}"/>
              </a:ext>
            </a:extLst>
          </p:cNvPr>
          <p:cNvPicPr/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4884" y="99980"/>
            <a:ext cx="885781" cy="915004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8892754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just" defTabSz="914400" rtl="0" eaLnBrk="1" latinLnBrk="0" hangingPunct="1">
        <a:lnSpc>
          <a:spcPct val="15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95D34CA6-FDA0-E955-66CA-DB52D022F3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dirty="0"/>
              <a:t>Kaynaklar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EC7EB061-EB1F-DC63-13F9-FE0326806E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4"/>
            <a:r>
              <a:rPr lang="tr-TR" dirty="0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71847DA7-9457-2F13-92E2-D3127D3F2C6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3518641-3DC2-4FDE-A7C3-A837FBA3D6E8}" type="datetimeFigureOut">
              <a:rPr lang="tr-TR" smtClean="0"/>
              <a:t>29.06.2026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436D99CD-621F-DB9D-2CD9-9C432FFE999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r>
              <a:rPr lang="tr-TR" dirty="0"/>
              <a:t>Dr. </a:t>
            </a:r>
            <a:r>
              <a:rPr lang="tr-TR" dirty="0" err="1"/>
              <a:t>Öğr</a:t>
            </a:r>
            <a:r>
              <a:rPr lang="tr-TR" dirty="0"/>
              <a:t>. Üyesi Yeşim ALP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A3F08739-1DC1-C634-E855-9B80C65B4C6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597288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E65487D-5BCD-F4CC-009E-7744BFF3DC2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/>
              <a:t>SİBER GÜVENLİK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6A3BE055-7531-60B0-E21B-FEE6BCB9106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/>
              <a:t>HAFTA 13</a:t>
            </a:r>
          </a:p>
        </p:txBody>
      </p:sp>
    </p:spTree>
    <p:extLst>
      <p:ext uri="{BB962C8B-B14F-4D97-AF65-F5344CB8AC3E}">
        <p14:creationId xmlns:p14="http://schemas.microsoft.com/office/powerpoint/2010/main" val="405807444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etin kutusu 2">
            <a:extLst>
              <a:ext uri="{FF2B5EF4-FFF2-40B4-BE49-F238E27FC236}">
                <a16:creationId xmlns:a16="http://schemas.microsoft.com/office/drawing/2014/main" id="{C6D8EC20-82C3-82C7-B882-344F5E19DBE7}"/>
              </a:ext>
            </a:extLst>
          </p:cNvPr>
          <p:cNvSpPr txBox="1"/>
          <p:nvPr/>
        </p:nvSpPr>
        <p:spPr>
          <a:xfrm>
            <a:off x="3047189" y="3244334"/>
            <a:ext cx="6515100" cy="11079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tr-TR" sz="6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TEŞEKKÜRLER</a:t>
            </a:r>
          </a:p>
        </p:txBody>
      </p:sp>
      <p:pic>
        <p:nvPicPr>
          <p:cNvPr id="6" name="Resim 5">
            <a:extLst>
              <a:ext uri="{FF2B5EF4-FFF2-40B4-BE49-F238E27FC236}">
                <a16:creationId xmlns:a16="http://schemas.microsoft.com/office/drawing/2014/main" id="{AE451C86-62C0-1BD8-BBCC-001DC7CFFFEA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4924" y="161784"/>
            <a:ext cx="883212" cy="877892"/>
          </a:xfrm>
          <a:prstGeom prst="rect">
            <a:avLst/>
          </a:prstGeom>
          <a:noFill/>
        </p:spPr>
      </p:pic>
      <p:sp>
        <p:nvSpPr>
          <p:cNvPr id="7" name="Alt Bilgi Yer Tutucusu 4">
            <a:extLst>
              <a:ext uri="{FF2B5EF4-FFF2-40B4-BE49-F238E27FC236}">
                <a16:creationId xmlns:a16="http://schemas.microsoft.com/office/drawing/2014/main" id="{9F8CCAAB-7389-4B39-A5C0-CE1CAC29A6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>
            <a:lvl1pPr>
              <a:defRPr/>
            </a:lvl1pPr>
          </a:lstStyle>
          <a:p>
            <a:r>
              <a:rPr lang="tr-TR" dirty="0"/>
              <a:t>Dr. </a:t>
            </a:r>
            <a:r>
              <a:rPr lang="tr-TR" dirty="0" err="1"/>
              <a:t>Öğr</a:t>
            </a:r>
            <a:r>
              <a:rPr lang="tr-TR" dirty="0"/>
              <a:t>. Üyesi Yeşim ALP/ysurmelioglu@kastamonu.edu.tr</a:t>
            </a:r>
          </a:p>
        </p:txBody>
      </p:sp>
    </p:spTree>
    <p:extLst>
      <p:ext uri="{BB962C8B-B14F-4D97-AF65-F5344CB8AC3E}">
        <p14:creationId xmlns:p14="http://schemas.microsoft.com/office/powerpoint/2010/main" val="34988636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0002D10-CDEE-630F-84E8-315F610ED7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TEMEL GÜVENLIK UNSURLARI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29ECFE3-8E08-29DC-717C-FDDC26AC9E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Veri güvenliği, dijital ortamda bulunan bilgilerin doğruluğunun ve güvenilirliğinin korunmasını, aynı zamanda yetkisiz erişimlerin engellenmesini amaçlayan temel bir kavramdır. 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1124543B-6AFE-55A3-80A0-09DB045411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29.06.2026</a:t>
            </a:fld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2175ADDD-A240-51FF-6001-D894A710A3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153155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0002D10-CDEE-630F-84E8-315F610ED7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TEMEL GÜVENLIK UNSURLARI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29ECFE3-8E08-29DC-717C-FDDC26AC9E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Bilgi güvenliği ise bilginin yetkisiz kişiler tarafından okunması, değiştirilmesi, kullanılması, ifşa edilmesi, incelenmesi, kaydedilmesi veya zarar görmesine karşı yürütülen koruma faaliyetleri olarak tanımlanabilir.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1124543B-6AFE-55A3-80A0-09DB045411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29.06.2026</a:t>
            </a:fld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2175ADDD-A240-51FF-6001-D894A710A3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735149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760878B-067D-727D-6765-3EA0B2395C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Gizlilik (</a:t>
            </a:r>
            <a:r>
              <a:rPr lang="tr-TR" dirty="0" err="1"/>
              <a:t>Confidentiality</a:t>
            </a:r>
            <a:r>
              <a:rPr lang="tr-TR" dirty="0"/>
              <a:t>)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B424127-1F6E-9CED-168B-91E82F1D85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Verilerin yalnızca yetkili kişiler tarafından erişilebilir olmasını ve yetkisiz kullanıcıların bu verilere ulaşmasının engellenmesini ifade eder. 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90175A32-F3D2-2F91-890A-783415E54C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29.06.2026</a:t>
            </a:fld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EDDE3245-35F3-AAC5-AF7C-C783E1FCAF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4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421466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5F21411-CC20-1EDC-B019-36002D366D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Bütünlük (</a:t>
            </a:r>
            <a:r>
              <a:rPr lang="tr-TR" dirty="0" err="1"/>
              <a:t>Integrity</a:t>
            </a:r>
            <a:r>
              <a:rPr lang="tr-TR" dirty="0"/>
              <a:t>)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7AF6EBC-B0AD-1BF7-A21E-BCA228DB5D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Verilerin doğruluğunun, tutarlılığının ve güvenilirliğinin korunmasını; yetkisiz kişiler tarafından değiştirilmediğinin veya bozulmadığının doğrulanmasını ifade eder.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48546322-2117-7BF5-3094-0B71443E67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29.06.2026</a:t>
            </a:fld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9654D836-DB8A-42C8-6B7E-8B682DC726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693028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54F9D6F7-22D0-6490-1F9D-BDCF64E73F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Kullanılabilirlik (</a:t>
            </a:r>
            <a:r>
              <a:rPr lang="tr-TR" dirty="0" err="1"/>
              <a:t>Availability</a:t>
            </a:r>
            <a:r>
              <a:rPr lang="tr-TR" dirty="0"/>
              <a:t>)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BFBBE60-3E43-3FF3-7E34-0BC74288A3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Yetkili kullanıcıların veya sistemlerin ihtiyaç duydukları anda verilere ve hizmetlere kesintisiz biçimde erişebilmesini ifade eder. </a:t>
            </a:r>
          </a:p>
          <a:p>
            <a:r>
              <a:rPr lang="tr-TR" dirty="0"/>
              <a:t>Kullanılabilirliğin sağlanması; sistemlerin düzenli çalışması, hizmet sürekliliğinin korunması ve olası arıza ya da saldırı durumlarında erişimin kısa sürede yeniden sağlanmasıyla ilişkilidir.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1F3EA28B-B8B6-8069-841D-D6691644CD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29.06.2026</a:t>
            </a:fld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C9BD4906-54E6-C0E8-F2B1-EFCA88D15D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889829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FFABAFA-E8FA-16C6-EC4D-08B5985295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Kimlik Doğrulama (</a:t>
            </a:r>
            <a:r>
              <a:rPr lang="tr-TR" dirty="0" err="1"/>
              <a:t>Authenticity</a:t>
            </a:r>
            <a:r>
              <a:rPr lang="tr-TR" dirty="0"/>
              <a:t>)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4EA5FD5-E5B8-6F36-CDA4-73CF318922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Bir kullanıcı, cihaz veya sistem tarafından sunulan kimlik bilgilerinin gerçekliğinin doğrulanması sürecidir. </a:t>
            </a:r>
          </a:p>
          <a:p>
            <a:r>
              <a:rPr lang="tr-TR" dirty="0"/>
              <a:t>Süreçte parola, güvenlik kodu, </a:t>
            </a:r>
            <a:r>
              <a:rPr lang="tr-TR" dirty="0" err="1"/>
              <a:t>biyometrik</a:t>
            </a:r>
            <a:r>
              <a:rPr lang="tr-TR" dirty="0"/>
              <a:t> veri, dijital sertifika veya çok faktörlü kimlik doğrulama gibi yöntemlerden yararlanılabilir.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E68C1D27-BA44-C66A-CE58-7C732EDC82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29.06.2026</a:t>
            </a:fld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5F12BD71-D4A6-F666-16EF-2738170453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7</a:t>
            </a:fld>
            <a:endParaRPr lang="tr-TR"/>
          </a:p>
        </p:txBody>
      </p:sp>
      <p:sp>
        <p:nvSpPr>
          <p:cNvPr id="7" name="Alt Bilgi Yer Tutucusu 4">
            <a:extLst>
              <a:ext uri="{FF2B5EF4-FFF2-40B4-BE49-F238E27FC236}">
                <a16:creationId xmlns:a16="http://schemas.microsoft.com/office/drawing/2014/main" id="{7AAE1704-61B1-47B8-B6DC-1A350AB7D0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>
            <a:lvl1pPr>
              <a:defRPr/>
            </a:lvl1pPr>
          </a:lstStyle>
          <a:p>
            <a:r>
              <a:rPr lang="tr-TR" dirty="0"/>
              <a:t>Dr. </a:t>
            </a:r>
            <a:r>
              <a:rPr lang="tr-TR" dirty="0" err="1"/>
              <a:t>Öğr</a:t>
            </a:r>
            <a:r>
              <a:rPr lang="tr-TR" dirty="0"/>
              <a:t>. Üyesi Yeşim ALP</a:t>
            </a:r>
          </a:p>
        </p:txBody>
      </p:sp>
    </p:spTree>
    <p:extLst>
      <p:ext uri="{BB962C8B-B14F-4D97-AF65-F5344CB8AC3E}">
        <p14:creationId xmlns:p14="http://schemas.microsoft.com/office/powerpoint/2010/main" val="37088083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8346F82E-9A20-E9CF-9614-1D5400D37D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İnkar </a:t>
            </a:r>
            <a:r>
              <a:rPr lang="tr-TR" dirty="0" err="1"/>
              <a:t>Edilememezlik</a:t>
            </a:r>
            <a:r>
              <a:rPr lang="tr-TR" dirty="0"/>
              <a:t> (</a:t>
            </a:r>
            <a:r>
              <a:rPr lang="tr-TR" dirty="0" err="1"/>
              <a:t>Non-repudiation</a:t>
            </a:r>
            <a:r>
              <a:rPr lang="tr-TR" dirty="0"/>
              <a:t>)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934BB17-C4C1-88FD-91B6-02F9A18F06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Bir kullanıcı veya sistem tarafından gerçekleştirilen işlemin sonradan reddedilememesini ifade eder. </a:t>
            </a:r>
          </a:p>
          <a:p>
            <a:r>
              <a:rPr lang="tr-TR" dirty="0"/>
              <a:t>Bu özellik, işlemi gerçekleştiren tarafın kimliğinin ve işlemin gerçekten yapıldığının kanıtlanmasını sağlar. </a:t>
            </a:r>
          </a:p>
          <a:p>
            <a:pPr marL="0" indent="0">
              <a:buNone/>
            </a:pPr>
            <a:endParaRPr lang="tr-TR" dirty="0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76B70C00-5AF7-1338-9A71-2C4E4C221A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29.06.2026</a:t>
            </a:fld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930383B3-9CB7-E608-C782-1356BD4352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8</a:t>
            </a:fld>
            <a:endParaRPr lang="tr-TR"/>
          </a:p>
        </p:txBody>
      </p:sp>
      <p:sp>
        <p:nvSpPr>
          <p:cNvPr id="7" name="Alt Bilgi Yer Tutucusu 4">
            <a:extLst>
              <a:ext uri="{FF2B5EF4-FFF2-40B4-BE49-F238E27FC236}">
                <a16:creationId xmlns:a16="http://schemas.microsoft.com/office/drawing/2014/main" id="{520CB48C-DEB0-42E4-8B3D-A2373E9792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>
            <a:lvl1pPr>
              <a:defRPr/>
            </a:lvl1pPr>
          </a:lstStyle>
          <a:p>
            <a:r>
              <a:rPr lang="tr-TR" dirty="0"/>
              <a:t>Dr. </a:t>
            </a:r>
            <a:r>
              <a:rPr lang="tr-TR" dirty="0" err="1"/>
              <a:t>Öğr</a:t>
            </a:r>
            <a:r>
              <a:rPr lang="tr-TR" dirty="0"/>
              <a:t>. Üyesi Yeşim ALP</a:t>
            </a:r>
          </a:p>
        </p:txBody>
      </p:sp>
    </p:spTree>
    <p:extLst>
      <p:ext uri="{BB962C8B-B14F-4D97-AF65-F5344CB8AC3E}">
        <p14:creationId xmlns:p14="http://schemas.microsoft.com/office/powerpoint/2010/main" val="2232697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F2B38AA-B24F-023E-52CB-38119C42AA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KAYNAKLAR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2AC4610-C018-DEF8-B0E1-91A61AAB7D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tr-TR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Aydın, H. (2022). Yönetim bilgi sistemlerinde (</a:t>
            </a:r>
            <a:r>
              <a:rPr lang="tr-TR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ybs</a:t>
            </a:r>
            <a:r>
              <a:rPr lang="tr-TR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) siber güvenliğin önemi. </a:t>
            </a:r>
            <a:r>
              <a:rPr lang="tr-TR" b="0" i="1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Bilgisayar Bilimleri ve Teknolojileri Dergisi</a:t>
            </a:r>
            <a:r>
              <a:rPr lang="tr-TR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, </a:t>
            </a:r>
            <a:r>
              <a:rPr lang="tr-TR" b="0" i="1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3</a:t>
            </a:r>
            <a:r>
              <a:rPr lang="tr-TR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(2), 38-45.</a:t>
            </a:r>
          </a:p>
          <a:p>
            <a:r>
              <a:rPr lang="tr-TR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Durdu, A., &amp; Eren, A. (2021). ISO 27001 Bilgi Güvenliği Yönetim Sistemi Yazılım Tasarımı. </a:t>
            </a:r>
            <a:r>
              <a:rPr lang="tr-TR" b="0" i="1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Bilişim Teknolojileri Dergisi</a:t>
            </a:r>
            <a:r>
              <a:rPr lang="tr-TR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, </a:t>
            </a:r>
            <a:r>
              <a:rPr lang="tr-TR" b="0" i="1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14</a:t>
            </a:r>
            <a:r>
              <a:rPr lang="tr-TR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(3), 255-266.</a:t>
            </a:r>
          </a:p>
          <a:p>
            <a:r>
              <a:rPr lang="tr-TR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Of, M. (2019). Siber Güvenlik Üzerine Bir Araştırma: Yazılım Güvenliği. </a:t>
            </a:r>
            <a:r>
              <a:rPr lang="tr-TR" b="0" i="1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Bayburt Üniversitesi Fen Bilimleri Dergisi</a:t>
            </a:r>
            <a:r>
              <a:rPr lang="tr-TR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, </a:t>
            </a:r>
            <a:r>
              <a:rPr lang="tr-TR" b="0" i="1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2</a:t>
            </a:r>
            <a:r>
              <a:rPr lang="tr-TR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(2), 254-260.</a:t>
            </a:r>
          </a:p>
          <a:p>
            <a:r>
              <a:rPr lang="tr-TR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Yıldırım, E. Y. (2018). Bilişim sistemlerine yönelik siber saldırılar ve siber güvenliğin sağlanması. </a:t>
            </a:r>
            <a:r>
              <a:rPr lang="tr-TR" b="0" i="1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Mesleki Bilimler Dergisi (MBD)</a:t>
            </a:r>
            <a:r>
              <a:rPr lang="tr-TR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, </a:t>
            </a:r>
            <a:r>
              <a:rPr lang="tr-TR" b="0" i="1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7</a:t>
            </a:r>
            <a:r>
              <a:rPr lang="tr-TR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(2), 24-33.</a:t>
            </a:r>
          </a:p>
          <a:p>
            <a:endParaRPr lang="tr-TR" dirty="0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D5DD8FA2-F298-9260-8685-28D1E73CBB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29.06.2026</a:t>
            </a:fld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42FDE5D5-0EF5-52EE-99D5-FF53B62878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9</a:t>
            </a:fld>
            <a:endParaRPr lang="tr-TR"/>
          </a:p>
        </p:txBody>
      </p:sp>
      <p:sp>
        <p:nvSpPr>
          <p:cNvPr id="7" name="Alt Bilgi Yer Tutucusu 4">
            <a:extLst>
              <a:ext uri="{FF2B5EF4-FFF2-40B4-BE49-F238E27FC236}">
                <a16:creationId xmlns:a16="http://schemas.microsoft.com/office/drawing/2014/main" id="{236327A8-312C-44C0-95CB-7D4DBBA012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>
            <a:lvl1pPr>
              <a:defRPr/>
            </a:lvl1pPr>
          </a:lstStyle>
          <a:p>
            <a:r>
              <a:rPr lang="tr-TR" dirty="0"/>
              <a:t>Dr. </a:t>
            </a:r>
            <a:r>
              <a:rPr lang="tr-TR" dirty="0" err="1"/>
              <a:t>Öğr</a:t>
            </a:r>
            <a:r>
              <a:rPr lang="tr-TR" dirty="0"/>
              <a:t>. Üyesi Yeşim ALP</a:t>
            </a:r>
          </a:p>
        </p:txBody>
      </p:sp>
    </p:spTree>
    <p:extLst>
      <p:ext uri="{BB962C8B-B14F-4D97-AF65-F5344CB8AC3E}">
        <p14:creationId xmlns:p14="http://schemas.microsoft.com/office/powerpoint/2010/main" val="283172584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Özel Tasarım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</TotalTime>
  <Words>383</Words>
  <Application>Microsoft Office PowerPoint</Application>
  <PresentationFormat>Geniş ekran</PresentationFormat>
  <Paragraphs>45</Paragraphs>
  <Slides>10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2</vt:i4>
      </vt:variant>
      <vt:variant>
        <vt:lpstr>Slayt Başlıkları</vt:lpstr>
      </vt:variant>
      <vt:variant>
        <vt:i4>10</vt:i4>
      </vt:variant>
    </vt:vector>
  </HeadingPairs>
  <TitlesOfParts>
    <vt:vector size="15" baseType="lpstr">
      <vt:lpstr>Aptos</vt:lpstr>
      <vt:lpstr>Aptos Display</vt:lpstr>
      <vt:lpstr>Arial</vt:lpstr>
      <vt:lpstr>Office Teması</vt:lpstr>
      <vt:lpstr>Özel Tasarım</vt:lpstr>
      <vt:lpstr>SİBER GÜVENLİK</vt:lpstr>
      <vt:lpstr>TEMEL GÜVENLIK UNSURLARI</vt:lpstr>
      <vt:lpstr>TEMEL GÜVENLIK UNSURLARI</vt:lpstr>
      <vt:lpstr>Gizlilik (Confidentiality)</vt:lpstr>
      <vt:lpstr>Bütünlük (Integrity)</vt:lpstr>
      <vt:lpstr>Kullanılabilirlik (Availability)</vt:lpstr>
      <vt:lpstr>Kimlik Doğrulama (Authenticity)</vt:lpstr>
      <vt:lpstr>İnkar Edilememezlik (Non-repudiation)</vt:lpstr>
      <vt:lpstr>KAYNAKLAR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SİBER GÜVENLİK</dc:title>
  <dc:creator>EÖ</dc:creator>
  <cp:lastModifiedBy>YS</cp:lastModifiedBy>
  <cp:revision>8</cp:revision>
  <dcterms:created xsi:type="dcterms:W3CDTF">2026-04-02T07:47:59Z</dcterms:created>
  <dcterms:modified xsi:type="dcterms:W3CDTF">2026-06-29T11:47:22Z</dcterms:modified>
</cp:coreProperties>
</file>