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69" r:id="rId4"/>
    <p:sldId id="270" r:id="rId5"/>
    <p:sldId id="271" r:id="rId6"/>
    <p:sldId id="272" r:id="rId7"/>
    <p:sldId id="273" r:id="rId8"/>
    <p:sldId id="274"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566138" y="1321130"/>
            <a:ext cx="3059723" cy="1041713"/>
          </a:xfrm>
        </p:spPr>
        <p:txBody>
          <a:bodyPr>
            <a:normAutofit fontScale="90000"/>
          </a:bodyPr>
          <a:lstStyle/>
          <a:p>
            <a:r>
              <a:rPr lang="tr-TR" sz="6000" dirty="0"/>
              <a:t>3.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4173559" y="3142241"/>
            <a:ext cx="3844879" cy="538410"/>
          </a:xfrm>
        </p:spPr>
        <p:txBody>
          <a:bodyPr/>
          <a:lstStyle/>
          <a:p>
            <a:r>
              <a:rPr lang="tr-TR" sz="2400" b="1" dirty="0">
                <a:cs typeface="Times New Roman" panose="02020603050405020304" pitchFamily="18" charset="0"/>
              </a:rPr>
              <a:t>ARAŞTIRMA TASARIMLARI</a:t>
            </a: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07005" y="4998460"/>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677656"/>
          </a:xfrm>
          <a:prstGeom prst="rect">
            <a:avLst/>
          </a:prstGeom>
          <a:noFill/>
        </p:spPr>
        <p:txBody>
          <a:bodyPr wrap="square" rtlCol="0">
            <a:spAutoFit/>
          </a:bodyPr>
          <a:lstStyle/>
          <a:p>
            <a:pPr algn="just"/>
            <a:r>
              <a:rPr lang="tr-TR" sz="2800" b="1" i="1" u="none" strike="noStrike" baseline="0" dirty="0"/>
              <a:t>Araştırma tasarımı</a:t>
            </a:r>
            <a:endParaRPr lang="tr-TR" sz="2800" b="0" i="1" u="none" strike="noStrike" baseline="0" dirty="0"/>
          </a:p>
          <a:p>
            <a:pPr algn="just"/>
            <a:endParaRPr lang="tr-TR" sz="2800" i="1" dirty="0"/>
          </a:p>
          <a:p>
            <a:pPr algn="just"/>
            <a:r>
              <a:rPr lang="tr-TR" sz="2800" b="0" i="1" u="none" strike="noStrike" baseline="0" dirty="0"/>
              <a:t>B</a:t>
            </a:r>
            <a:r>
              <a:rPr lang="tr-TR" sz="2800" b="0" i="0" u="none" strike="noStrike" baseline="0" dirty="0"/>
              <a:t>ir araştırmayı yürütmek için oluşturulan tasarıyı ifade etmektedir. Araştırma probleminin çözümü ya da yapılandırılmasında gerekli bilginin elde edilmesi için gereken süreç ayrıntılı olarak incelenir.</a:t>
            </a:r>
          </a:p>
        </p:txBody>
      </p:sp>
    </p:spTree>
    <p:extLst>
      <p:ext uri="{BB962C8B-B14F-4D97-AF65-F5344CB8AC3E}">
        <p14:creationId xmlns:p14="http://schemas.microsoft.com/office/powerpoint/2010/main" val="1691747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246769"/>
          </a:xfrm>
          <a:prstGeom prst="rect">
            <a:avLst/>
          </a:prstGeom>
          <a:noFill/>
        </p:spPr>
        <p:txBody>
          <a:bodyPr wrap="square" rtlCol="0">
            <a:spAutoFit/>
          </a:bodyPr>
          <a:lstStyle/>
          <a:p>
            <a:pPr algn="just"/>
            <a:r>
              <a:rPr lang="tr-TR" sz="2800" dirty="0"/>
              <a:t>Araştırma tasarımı, bir araştırmanın hangi adımlarla ve nasıl yürütüleceğini gösteren genel yol haritasıdır; temel amacı ise araştırma sorularına doğru cevaplar bulmak ve hipotezleri test etmek için gerekli bilgilerin eksiksiz toplanmasını sağlamaktır.</a:t>
            </a:r>
          </a:p>
        </p:txBody>
      </p:sp>
    </p:spTree>
    <p:extLst>
      <p:ext uri="{BB962C8B-B14F-4D97-AF65-F5344CB8AC3E}">
        <p14:creationId xmlns:p14="http://schemas.microsoft.com/office/powerpoint/2010/main" val="213375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b="1" i="0" u="none" strike="noStrike" baseline="0" dirty="0"/>
              <a:t>Araştırma Tasarımının Kapsamı</a:t>
            </a:r>
          </a:p>
          <a:p>
            <a:pPr algn="just"/>
            <a:endParaRPr lang="tr-TR" sz="2800" b="1" dirty="0"/>
          </a:p>
          <a:p>
            <a:pPr algn="just"/>
            <a:r>
              <a:rPr lang="tr-TR" sz="2800" dirty="0"/>
              <a:t>Araştırma tasarımı, bir araştırma projesinin tüm aşamalarına yön veren, hangi verilerin hangi yöntemlerle analiz edileceğini gösteren kapsamlı bir plandır. Toplanacak bilginin türünü, veri kaynaklarını ve veri toplama sürecini belirleyen bu çatı, araştırmanın amacına hizmet eder. </a:t>
            </a:r>
          </a:p>
        </p:txBody>
      </p:sp>
    </p:spTree>
    <p:extLst>
      <p:ext uri="{BB962C8B-B14F-4D97-AF65-F5344CB8AC3E}">
        <p14:creationId xmlns:p14="http://schemas.microsoft.com/office/powerpoint/2010/main" val="1755739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6663513" cy="1231106"/>
          </a:xfrm>
          <a:prstGeom prst="rect">
            <a:avLst/>
          </a:prstGeom>
          <a:noFill/>
        </p:spPr>
        <p:txBody>
          <a:bodyPr wrap="square" rtlCol="0">
            <a:spAutoFit/>
          </a:bodyPr>
          <a:lstStyle/>
          <a:p>
            <a:pPr algn="just"/>
            <a:r>
              <a:rPr lang="tr-TR" sz="2800" b="1" i="0" u="none" strike="noStrike" baseline="0" dirty="0"/>
              <a:t>Araştırma Tasarımının Sınıflandırılması</a:t>
            </a:r>
          </a:p>
          <a:p>
            <a:pPr algn="just"/>
            <a:endParaRPr lang="tr-TR" b="1" dirty="0">
              <a:latin typeface="TimesNewRoman,Bold"/>
            </a:endParaRPr>
          </a:p>
          <a:p>
            <a:pPr algn="just"/>
            <a:endParaRPr lang="tr-TR" sz="2800" dirty="0"/>
          </a:p>
        </p:txBody>
      </p:sp>
      <p:sp>
        <p:nvSpPr>
          <p:cNvPr id="3" name="Dikdörtgen: Köşeleri Yuvarlatılmış 2">
            <a:extLst>
              <a:ext uri="{FF2B5EF4-FFF2-40B4-BE49-F238E27FC236}">
                <a16:creationId xmlns:a16="http://schemas.microsoft.com/office/drawing/2014/main" id="{22B5DB03-02F2-49FA-BA23-8281468BDEA7}"/>
              </a:ext>
            </a:extLst>
          </p:cNvPr>
          <p:cNvSpPr/>
          <p:nvPr/>
        </p:nvSpPr>
        <p:spPr>
          <a:xfrm>
            <a:off x="5062024" y="2070835"/>
            <a:ext cx="2984696" cy="7154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Araştırma Tasarımı</a:t>
            </a:r>
          </a:p>
        </p:txBody>
      </p:sp>
      <p:sp>
        <p:nvSpPr>
          <p:cNvPr id="5" name="Dikdörtgen: Köşeleri Yuvarlatılmış 4">
            <a:extLst>
              <a:ext uri="{FF2B5EF4-FFF2-40B4-BE49-F238E27FC236}">
                <a16:creationId xmlns:a16="http://schemas.microsoft.com/office/drawing/2014/main" id="{64461BBE-2C92-4392-9796-12480112656D}"/>
              </a:ext>
            </a:extLst>
          </p:cNvPr>
          <p:cNvSpPr/>
          <p:nvPr/>
        </p:nvSpPr>
        <p:spPr>
          <a:xfrm>
            <a:off x="7289236" y="3753102"/>
            <a:ext cx="3690425"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Keşfedici Araştırma Tasarımı</a:t>
            </a:r>
          </a:p>
        </p:txBody>
      </p:sp>
      <p:sp>
        <p:nvSpPr>
          <p:cNvPr id="6" name="Dikdörtgen: Köşeleri Yuvarlatılmış 5">
            <a:extLst>
              <a:ext uri="{FF2B5EF4-FFF2-40B4-BE49-F238E27FC236}">
                <a16:creationId xmlns:a16="http://schemas.microsoft.com/office/drawing/2014/main" id="{23277DF7-2F02-4000-B5B0-682F5EF8B17C}"/>
              </a:ext>
            </a:extLst>
          </p:cNvPr>
          <p:cNvSpPr/>
          <p:nvPr/>
        </p:nvSpPr>
        <p:spPr>
          <a:xfrm>
            <a:off x="2488635" y="3753102"/>
            <a:ext cx="4035084"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Sonuçlandırıcı Araştırma Tasarımı</a:t>
            </a:r>
          </a:p>
        </p:txBody>
      </p:sp>
      <p:sp>
        <p:nvSpPr>
          <p:cNvPr id="8" name="Dikdörtgen: Köşeleri Yuvarlatılmış 7">
            <a:extLst>
              <a:ext uri="{FF2B5EF4-FFF2-40B4-BE49-F238E27FC236}">
                <a16:creationId xmlns:a16="http://schemas.microsoft.com/office/drawing/2014/main" id="{2E0C4044-5017-4746-BD72-02B22B0EA65D}"/>
              </a:ext>
            </a:extLst>
          </p:cNvPr>
          <p:cNvSpPr/>
          <p:nvPr/>
        </p:nvSpPr>
        <p:spPr>
          <a:xfrm>
            <a:off x="1651640" y="5155996"/>
            <a:ext cx="2750235"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Tanımlayıcı Araştırma</a:t>
            </a:r>
          </a:p>
        </p:txBody>
      </p:sp>
      <p:sp>
        <p:nvSpPr>
          <p:cNvPr id="9" name="Dikdörtgen: Köşeleri Yuvarlatılmış 8">
            <a:extLst>
              <a:ext uri="{FF2B5EF4-FFF2-40B4-BE49-F238E27FC236}">
                <a16:creationId xmlns:a16="http://schemas.microsoft.com/office/drawing/2014/main" id="{04FC3D8B-F160-4C55-82BC-D5D3AEF3D2C5}"/>
              </a:ext>
            </a:extLst>
          </p:cNvPr>
          <p:cNvSpPr/>
          <p:nvPr/>
        </p:nvSpPr>
        <p:spPr>
          <a:xfrm>
            <a:off x="4787531" y="5155996"/>
            <a:ext cx="2501705"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err="1"/>
              <a:t>Nedensel</a:t>
            </a:r>
            <a:r>
              <a:rPr lang="tr-TR" dirty="0"/>
              <a:t> Araştırma</a:t>
            </a:r>
          </a:p>
        </p:txBody>
      </p:sp>
      <p:sp>
        <p:nvSpPr>
          <p:cNvPr id="11" name="Ok: Aşağı 10">
            <a:extLst>
              <a:ext uri="{FF2B5EF4-FFF2-40B4-BE49-F238E27FC236}">
                <a16:creationId xmlns:a16="http://schemas.microsoft.com/office/drawing/2014/main" id="{65FEC607-FB0A-4C74-A31A-ECF3E2C3D07C}"/>
              </a:ext>
            </a:extLst>
          </p:cNvPr>
          <p:cNvSpPr/>
          <p:nvPr/>
        </p:nvSpPr>
        <p:spPr>
          <a:xfrm>
            <a:off x="5214924" y="2786307"/>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2" name="Ok: Aşağı 11">
            <a:extLst>
              <a:ext uri="{FF2B5EF4-FFF2-40B4-BE49-F238E27FC236}">
                <a16:creationId xmlns:a16="http://schemas.microsoft.com/office/drawing/2014/main" id="{3DDCF56F-D313-42C0-B9B4-E6624BF006C3}"/>
              </a:ext>
            </a:extLst>
          </p:cNvPr>
          <p:cNvSpPr/>
          <p:nvPr/>
        </p:nvSpPr>
        <p:spPr>
          <a:xfrm>
            <a:off x="7485108" y="2782339"/>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3" name="Ok: Aşağı 12">
            <a:extLst>
              <a:ext uri="{FF2B5EF4-FFF2-40B4-BE49-F238E27FC236}">
                <a16:creationId xmlns:a16="http://schemas.microsoft.com/office/drawing/2014/main" id="{913B3356-8893-4910-B6BD-E920F09AA541}"/>
              </a:ext>
            </a:extLst>
          </p:cNvPr>
          <p:cNvSpPr/>
          <p:nvPr/>
        </p:nvSpPr>
        <p:spPr>
          <a:xfrm>
            <a:off x="3592190" y="4189201"/>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4" name="Ok: Aşağı 13">
            <a:extLst>
              <a:ext uri="{FF2B5EF4-FFF2-40B4-BE49-F238E27FC236}">
                <a16:creationId xmlns:a16="http://schemas.microsoft.com/office/drawing/2014/main" id="{3B28B7A5-1589-4CB9-93C5-0F1CCE2CD93B}"/>
              </a:ext>
            </a:extLst>
          </p:cNvPr>
          <p:cNvSpPr/>
          <p:nvPr/>
        </p:nvSpPr>
        <p:spPr>
          <a:xfrm>
            <a:off x="5057954" y="4186230"/>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Tree>
    <p:extLst>
      <p:ext uri="{BB962C8B-B14F-4D97-AF65-F5344CB8AC3E}">
        <p14:creationId xmlns:p14="http://schemas.microsoft.com/office/powerpoint/2010/main" val="191663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etin kutusu 14">
            <a:extLst>
              <a:ext uri="{FF2B5EF4-FFF2-40B4-BE49-F238E27FC236}">
                <a16:creationId xmlns:a16="http://schemas.microsoft.com/office/drawing/2014/main" id="{A1EF3E56-4363-4B4D-959B-992F6C8E9C59}"/>
              </a:ext>
            </a:extLst>
          </p:cNvPr>
          <p:cNvSpPr txBox="1"/>
          <p:nvPr/>
        </p:nvSpPr>
        <p:spPr>
          <a:xfrm>
            <a:off x="1805237" y="1265389"/>
            <a:ext cx="9707208" cy="3108543"/>
          </a:xfrm>
          <a:prstGeom prst="rect">
            <a:avLst/>
          </a:prstGeom>
          <a:noFill/>
        </p:spPr>
        <p:txBody>
          <a:bodyPr wrap="square" rtlCol="0">
            <a:spAutoFit/>
          </a:bodyPr>
          <a:lstStyle/>
          <a:p>
            <a:pPr algn="just"/>
            <a:r>
              <a:rPr lang="tr-TR" sz="2800" b="1" i="0" u="none" strike="noStrike" baseline="0" dirty="0"/>
              <a:t>Keşfedici Araştırma</a:t>
            </a:r>
            <a:endParaRPr lang="tr-TR" sz="2800" b="1" dirty="0"/>
          </a:p>
          <a:p>
            <a:pPr algn="just"/>
            <a:endParaRPr lang="tr-TR" sz="2800" dirty="0"/>
          </a:p>
          <a:p>
            <a:pPr algn="just"/>
            <a:r>
              <a:rPr lang="tr-TR" sz="2800" dirty="0"/>
              <a:t>Keşfedici araştırma; net olmayan, gizli kalmış veya gelecekte ortaya çıkabilecek problemleri tanımlamak amacıyla yapılan bir ön araştırmadır. Temel amacı, konuyu derinlemesine anlamak için ilk bilgileri toplamak ve gelecekteki çalışmalar için hipotezler geliştirmektir.</a:t>
            </a:r>
          </a:p>
        </p:txBody>
      </p:sp>
    </p:spTree>
    <p:extLst>
      <p:ext uri="{BB962C8B-B14F-4D97-AF65-F5344CB8AC3E}">
        <p14:creationId xmlns:p14="http://schemas.microsoft.com/office/powerpoint/2010/main" val="3332927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etin kutusu 14">
            <a:extLst>
              <a:ext uri="{FF2B5EF4-FFF2-40B4-BE49-F238E27FC236}">
                <a16:creationId xmlns:a16="http://schemas.microsoft.com/office/drawing/2014/main" id="{A1EF3E56-4363-4B4D-959B-992F6C8E9C59}"/>
              </a:ext>
            </a:extLst>
          </p:cNvPr>
          <p:cNvSpPr txBox="1"/>
          <p:nvPr/>
        </p:nvSpPr>
        <p:spPr>
          <a:xfrm>
            <a:off x="1805237" y="1265389"/>
            <a:ext cx="9707208" cy="5262979"/>
          </a:xfrm>
          <a:prstGeom prst="rect">
            <a:avLst/>
          </a:prstGeom>
          <a:noFill/>
        </p:spPr>
        <p:txBody>
          <a:bodyPr wrap="square" rtlCol="0">
            <a:spAutoFit/>
          </a:bodyPr>
          <a:lstStyle/>
          <a:p>
            <a:pPr algn="just"/>
            <a:r>
              <a:rPr lang="tr-TR" sz="2800" b="1" i="0" u="none" strike="noStrike" baseline="0" dirty="0"/>
              <a:t>Sonuçlandırıcı Araştırma</a:t>
            </a:r>
          </a:p>
          <a:p>
            <a:pPr algn="just"/>
            <a:endParaRPr lang="tr-TR" sz="2800" dirty="0"/>
          </a:p>
          <a:p>
            <a:pPr algn="just"/>
            <a:r>
              <a:rPr lang="tr-TR" sz="2800" dirty="0"/>
              <a:t>Net olarak tanımlanmış araştırma problemlerini çözmek ve yöneticilerin karar verme süreçlerine yardımcı olmak için yapılan kesin hedefli bir araştırma türüdür.</a:t>
            </a:r>
          </a:p>
          <a:p>
            <a:pPr algn="just"/>
            <a:endParaRPr lang="tr-TR" sz="2800" dirty="0"/>
          </a:p>
          <a:p>
            <a:pPr algn="just"/>
            <a:r>
              <a:rPr lang="tr-TR" sz="2800" b="1" dirty="0"/>
              <a:t>Tanımlayıcı Araştırma</a:t>
            </a:r>
          </a:p>
          <a:p>
            <a:pPr algn="just"/>
            <a:endParaRPr lang="tr-TR" sz="2800" dirty="0"/>
          </a:p>
          <a:p>
            <a:pPr algn="just"/>
            <a:r>
              <a:rPr lang="tr-TR" sz="2800" dirty="0"/>
              <a:t>Özetle; geçmiş verilerden ve derinlemesine kaynak taramalarından yola çıkarak anket ve gözlem yöntemlerini şekillendiren, yapılandırılmış bir araştırma sürecini ifade eder.</a:t>
            </a:r>
          </a:p>
        </p:txBody>
      </p:sp>
    </p:spTree>
    <p:extLst>
      <p:ext uri="{BB962C8B-B14F-4D97-AF65-F5344CB8AC3E}">
        <p14:creationId xmlns:p14="http://schemas.microsoft.com/office/powerpoint/2010/main" val="1226196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etin kutusu 14">
            <a:extLst>
              <a:ext uri="{FF2B5EF4-FFF2-40B4-BE49-F238E27FC236}">
                <a16:creationId xmlns:a16="http://schemas.microsoft.com/office/drawing/2014/main" id="{A1EF3E56-4363-4B4D-959B-992F6C8E9C59}"/>
              </a:ext>
            </a:extLst>
          </p:cNvPr>
          <p:cNvSpPr txBox="1"/>
          <p:nvPr/>
        </p:nvSpPr>
        <p:spPr>
          <a:xfrm>
            <a:off x="1805237" y="1265389"/>
            <a:ext cx="9707208" cy="3108543"/>
          </a:xfrm>
          <a:prstGeom prst="rect">
            <a:avLst/>
          </a:prstGeom>
          <a:noFill/>
        </p:spPr>
        <p:txBody>
          <a:bodyPr wrap="square" rtlCol="0">
            <a:spAutoFit/>
          </a:bodyPr>
          <a:lstStyle/>
          <a:p>
            <a:pPr algn="just"/>
            <a:r>
              <a:rPr lang="tr-TR" sz="2800" b="1" i="0" u="none" strike="noStrike" baseline="0" dirty="0" err="1"/>
              <a:t>Nedensel</a:t>
            </a:r>
            <a:r>
              <a:rPr lang="tr-TR" sz="2800" b="1" i="0" u="none" strike="noStrike" baseline="0" dirty="0"/>
              <a:t> Araştırma</a:t>
            </a:r>
          </a:p>
          <a:p>
            <a:pPr algn="just"/>
            <a:endParaRPr lang="tr-TR" sz="2800" b="1" dirty="0"/>
          </a:p>
          <a:p>
            <a:pPr algn="just"/>
            <a:r>
              <a:rPr lang="tr-TR" sz="2800" dirty="0"/>
              <a:t>Bu araştırma, yöneticilerin karar alırken kurdukları neden-sonuç varsayımlarının doğruluğunu test etmek için yapılır. Özetle; değişkenler arasındaki sebep-sonuç ilişkilerini somut kanıtlarla ortaya çıkarmayı ve bu doğrultuda hazırlanan hipotezleri sınamayı amaçlar.</a:t>
            </a:r>
          </a:p>
        </p:txBody>
      </p:sp>
    </p:spTree>
    <p:extLst>
      <p:ext uri="{BB962C8B-B14F-4D97-AF65-F5344CB8AC3E}">
        <p14:creationId xmlns:p14="http://schemas.microsoft.com/office/powerpoint/2010/main" val="2074730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a:solidFill>
                  <a:srgbClr val="333333"/>
                </a:solidFill>
              </a:rPr>
              <a:t>T</a:t>
            </a:r>
            <a:r>
              <a:rPr lang="tr-TR" sz="2800" b="0" i="0">
                <a:solidFill>
                  <a:srgbClr val="333333"/>
                </a:solidFill>
                <a:effectLst/>
              </a:rPr>
              <a:t>eknikleri. </a:t>
            </a:r>
            <a:r>
              <a:rPr lang="tr-TR" sz="2800" b="0" i="0" dirty="0">
                <a:solidFill>
                  <a:srgbClr val="333333"/>
                </a:solidFill>
                <a:effectLst/>
              </a:rPr>
              <a:t>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195</TotalTime>
  <Words>272</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Century Gothic</vt:lpstr>
      <vt:lpstr>TimesNewRoman,Bold</vt:lpstr>
      <vt:lpstr>Wingdings 3</vt:lpstr>
      <vt:lpstr>Duman</vt:lpstr>
      <vt:lpstr>3. HAFTA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40</cp:revision>
  <dcterms:created xsi:type="dcterms:W3CDTF">2026-06-18T10:15:39Z</dcterms:created>
  <dcterms:modified xsi:type="dcterms:W3CDTF">2026-06-28T08:37:01Z</dcterms:modified>
</cp:coreProperties>
</file>