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  <p:sldMasterId id="2147483713" r:id="rId2"/>
  </p:sldMasterIdLst>
  <p:notesMasterIdLst>
    <p:notesMasterId r:id="rId9"/>
  </p:notesMasterIdLst>
  <p:sldIdLst>
    <p:sldId id="420" r:id="rId3"/>
    <p:sldId id="307" r:id="rId4"/>
    <p:sldId id="381" r:id="rId5"/>
    <p:sldId id="382" r:id="rId6"/>
    <p:sldId id="380" r:id="rId7"/>
    <p:sldId id="308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146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FA0051-1B56-4ECA-80AA-75A7D7C1E334}" type="datetimeFigureOut">
              <a:rPr lang="tr-TR" smtClean="0"/>
              <a:t>16.09.2025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0ECE0F-F16C-4A17-BAD3-7311596A67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803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5894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5995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4277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İnsani</a:t>
            </a:r>
            <a:r>
              <a:rPr lang="tr-TR" baseline="0" dirty="0" smtClean="0"/>
              <a:t> </a:t>
            </a:r>
            <a:r>
              <a:rPr lang="tr-TR" baseline="0" dirty="0" err="1" smtClean="0"/>
              <a:t>Sebepler:Kişilerin</a:t>
            </a:r>
            <a:r>
              <a:rPr lang="tr-TR" baseline="0" dirty="0" smtClean="0"/>
              <a:t> güvensiz hareketlerinden kaynaklanır.</a:t>
            </a:r>
          </a:p>
          <a:p>
            <a:r>
              <a:rPr lang="tr-TR" baseline="0" dirty="0" smtClean="0"/>
              <a:t>Teknik sebepler[Güvensiz durumlar)örneğin </a:t>
            </a:r>
            <a:r>
              <a:rPr lang="tr-TR" baseline="0" dirty="0" err="1" smtClean="0"/>
              <a:t>kkd</a:t>
            </a:r>
            <a:r>
              <a:rPr lang="tr-TR" baseline="0" dirty="0" smtClean="0"/>
              <a:t> çalışılan yerde olmaması veyahut arızalı olması 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ECE0F-F16C-4A17-BAD3-7311596A6796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1460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220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837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9488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2402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7600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7282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8169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2143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6625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8902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227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4553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0858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341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0501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8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AF2E9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DFAF7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24510" y="6457950"/>
            <a:ext cx="1076628" cy="34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485691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2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AF2E9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6237C8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24510" y="6457950"/>
            <a:ext cx="1076628" cy="34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29547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3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AF2E9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DFAF7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24510" y="6457950"/>
            <a:ext cx="1076628" cy="34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0553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677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00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709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194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747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416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98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34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97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9" r:id="rId12"/>
    <p:sldLayoutId id="2147483730" r:id="rId13"/>
    <p:sldLayoutId id="2147483731" r:id="rId1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slideLayout" Target="../slideLayouts/slideLayout13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224A62E-0B02-416B-A8B5-0ECA4C1FF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T.C. </a:t>
            </a:r>
            <a:br>
              <a:rPr lang="tr-TR" dirty="0"/>
            </a:br>
            <a:r>
              <a:rPr lang="tr-TR" dirty="0"/>
              <a:t>KASTAMONU ÜNİVERSİTESİ</a:t>
            </a:r>
          </a:p>
        </p:txBody>
      </p:sp>
      <p:sp>
        <p:nvSpPr>
          <p:cNvPr id="4" name="Başlık 1">
            <a:extLst>
              <a:ext uri="{FF2B5EF4-FFF2-40B4-BE49-F238E27FC236}">
                <a16:creationId xmlns:a16="http://schemas.microsoft.com/office/drawing/2014/main" id="{AC714E28-F5EE-43E4-AC27-36385A24F3C8}"/>
              </a:ext>
            </a:extLst>
          </p:cNvPr>
          <p:cNvSpPr txBox="1">
            <a:spLocks/>
          </p:cNvSpPr>
          <p:nvPr/>
        </p:nvSpPr>
        <p:spPr>
          <a:xfrm>
            <a:off x="1647514" y="2724737"/>
            <a:ext cx="6683765" cy="1614266"/>
          </a:xfrm>
          <a:prstGeom prst="rect">
            <a:avLst/>
          </a:prstGeom>
        </p:spPr>
        <p:txBody>
          <a:bodyPr vert="horz" lIns="68580" tIns="34290" rIns="68580" bIns="34290" rtlCol="0" anchor="t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TURİZM FAKÜLTESİ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7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GASTRONOMİ VE MUTFAK SANATLARI BÖLÜMÜ</a:t>
            </a:r>
          </a:p>
        </p:txBody>
      </p:sp>
      <p:sp>
        <p:nvSpPr>
          <p:cNvPr id="5" name="İçerik Yer Tutucusu 2">
            <a:extLst>
              <a:ext uri="{FF2B5EF4-FFF2-40B4-BE49-F238E27FC236}">
                <a16:creationId xmlns:a16="http://schemas.microsoft.com/office/drawing/2014/main" id="{83391738-7444-4F3E-A688-924FAB07C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0549" y="4685262"/>
            <a:ext cx="7290055" cy="5294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1800" dirty="0" smtClean="0"/>
              <a:t>İŞ SAĞLIĞI VE GÜVENLİĞİ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133417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14 Grup"/>
          <p:cNvGrpSpPr>
            <a:grpSpLocks/>
          </p:cNvGrpSpPr>
          <p:nvPr/>
        </p:nvGrpSpPr>
        <p:grpSpPr bwMode="auto">
          <a:xfrm>
            <a:off x="930275" y="1549400"/>
            <a:ext cx="7345363" cy="1397000"/>
            <a:chOff x="930275" y="1549400"/>
            <a:chExt cx="7345363" cy="1397000"/>
          </a:xfrm>
        </p:grpSpPr>
        <p:sp>
          <p:nvSpPr>
            <p:cNvPr id="5" name="Freeform 6"/>
            <p:cNvSpPr>
              <a:spLocks/>
            </p:cNvSpPr>
            <p:nvPr>
              <p:custDataLst>
                <p:tags r:id="rId5"/>
              </p:custDataLst>
            </p:nvPr>
          </p:nvSpPr>
          <p:spPr bwMode="auto">
            <a:xfrm>
              <a:off x="1651000" y="1574800"/>
              <a:ext cx="5864225" cy="311150"/>
            </a:xfrm>
            <a:custGeom>
              <a:avLst/>
              <a:gdLst>
                <a:gd name="T0" fmla="*/ 2147483647 w 4057"/>
                <a:gd name="T1" fmla="*/ 2147483647 h 196"/>
                <a:gd name="T2" fmla="*/ 0 w 4057"/>
                <a:gd name="T3" fmla="*/ 0 h 196"/>
                <a:gd name="T4" fmla="*/ 2147483647 w 4057"/>
                <a:gd name="T5" fmla="*/ 2147483647 h 196"/>
                <a:gd name="T6" fmla="*/ 2147483647 w 4057"/>
                <a:gd name="T7" fmla="*/ 2147483647 h 19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057"/>
                <a:gd name="T13" fmla="*/ 0 h 196"/>
                <a:gd name="T14" fmla="*/ 4057 w 4057"/>
                <a:gd name="T15" fmla="*/ 196 h 19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057" h="196">
                  <a:moveTo>
                    <a:pt x="1" y="193"/>
                  </a:moveTo>
                  <a:lnTo>
                    <a:pt x="0" y="0"/>
                  </a:lnTo>
                  <a:lnTo>
                    <a:pt x="4057" y="1"/>
                  </a:lnTo>
                  <a:lnTo>
                    <a:pt x="4057" y="196"/>
                  </a:lnTo>
                </a:path>
              </a:pathLst>
            </a:custGeom>
            <a:noFill/>
            <a:ln w="762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" name="Freeform 7"/>
            <p:cNvSpPr>
              <a:spLocks/>
            </p:cNvSpPr>
            <p:nvPr>
              <p:custDataLst>
                <p:tags r:id="rId6"/>
              </p:custDataLst>
            </p:nvPr>
          </p:nvSpPr>
          <p:spPr bwMode="auto">
            <a:xfrm>
              <a:off x="4743450" y="1549400"/>
              <a:ext cx="1588" cy="561975"/>
            </a:xfrm>
            <a:custGeom>
              <a:avLst/>
              <a:gdLst>
                <a:gd name="T0" fmla="*/ 0 w 1"/>
                <a:gd name="T1" fmla="*/ 0 h 354"/>
                <a:gd name="T2" fmla="*/ 0 w 1"/>
                <a:gd name="T3" fmla="*/ 2147483647 h 354"/>
                <a:gd name="T4" fmla="*/ 0 60000 65536"/>
                <a:gd name="T5" fmla="*/ 0 60000 65536"/>
                <a:gd name="T6" fmla="*/ 0 w 1"/>
                <a:gd name="T7" fmla="*/ 0 h 354"/>
                <a:gd name="T8" fmla="*/ 1 w 1"/>
                <a:gd name="T9" fmla="*/ 354 h 35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54">
                  <a:moveTo>
                    <a:pt x="0" y="0"/>
                  </a:moveTo>
                  <a:lnTo>
                    <a:pt x="0" y="354"/>
                  </a:lnTo>
                </a:path>
              </a:pathLst>
            </a:custGeom>
            <a:noFill/>
            <a:ln w="762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Freeform 8"/>
            <p:cNvSpPr>
              <a:spLocks/>
            </p:cNvSpPr>
            <p:nvPr>
              <p:custDataLst>
                <p:tags r:id="rId7"/>
              </p:custDataLst>
            </p:nvPr>
          </p:nvSpPr>
          <p:spPr bwMode="auto">
            <a:xfrm>
              <a:off x="1671638" y="2241550"/>
              <a:ext cx="1587" cy="690562"/>
            </a:xfrm>
            <a:custGeom>
              <a:avLst/>
              <a:gdLst>
                <a:gd name="T0" fmla="*/ 0 w 1"/>
                <a:gd name="T1" fmla="*/ 0 h 435"/>
                <a:gd name="T2" fmla="*/ 0 w 1"/>
                <a:gd name="T3" fmla="*/ 2147483647 h 435"/>
                <a:gd name="T4" fmla="*/ 0 60000 65536"/>
                <a:gd name="T5" fmla="*/ 0 60000 65536"/>
                <a:gd name="T6" fmla="*/ 0 w 1"/>
                <a:gd name="T7" fmla="*/ 0 h 435"/>
                <a:gd name="T8" fmla="*/ 1 w 1"/>
                <a:gd name="T9" fmla="*/ 435 h 43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435">
                  <a:moveTo>
                    <a:pt x="0" y="0"/>
                  </a:moveTo>
                  <a:lnTo>
                    <a:pt x="0" y="435"/>
                  </a:lnTo>
                </a:path>
              </a:pathLst>
            </a:custGeom>
            <a:noFill/>
            <a:ln w="762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" name="Freeform 9"/>
            <p:cNvSpPr>
              <a:spLocks/>
            </p:cNvSpPr>
            <p:nvPr>
              <p:custDataLst>
                <p:tags r:id="rId8"/>
              </p:custDataLst>
            </p:nvPr>
          </p:nvSpPr>
          <p:spPr bwMode="auto">
            <a:xfrm>
              <a:off x="4748213" y="2241550"/>
              <a:ext cx="1587" cy="704850"/>
            </a:xfrm>
            <a:custGeom>
              <a:avLst/>
              <a:gdLst>
                <a:gd name="T0" fmla="*/ 0 w 1"/>
                <a:gd name="T1" fmla="*/ 0 h 444"/>
                <a:gd name="T2" fmla="*/ 0 w 1"/>
                <a:gd name="T3" fmla="*/ 2147483647 h 444"/>
                <a:gd name="T4" fmla="*/ 0 60000 65536"/>
                <a:gd name="T5" fmla="*/ 0 60000 65536"/>
                <a:gd name="T6" fmla="*/ 0 w 1"/>
                <a:gd name="T7" fmla="*/ 0 h 444"/>
                <a:gd name="T8" fmla="*/ 1 w 1"/>
                <a:gd name="T9" fmla="*/ 444 h 44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444">
                  <a:moveTo>
                    <a:pt x="0" y="0"/>
                  </a:moveTo>
                  <a:lnTo>
                    <a:pt x="0" y="444"/>
                  </a:lnTo>
                </a:path>
              </a:pathLst>
            </a:custGeom>
            <a:noFill/>
            <a:ln w="762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" name="Freeform 10"/>
            <p:cNvSpPr>
              <a:spLocks/>
            </p:cNvSpPr>
            <p:nvPr>
              <p:custDataLst>
                <p:tags r:id="rId9"/>
              </p:custDataLst>
            </p:nvPr>
          </p:nvSpPr>
          <p:spPr bwMode="auto">
            <a:xfrm>
              <a:off x="7531100" y="2222500"/>
              <a:ext cx="1588" cy="704850"/>
            </a:xfrm>
            <a:custGeom>
              <a:avLst/>
              <a:gdLst>
                <a:gd name="T0" fmla="*/ 0 w 1"/>
                <a:gd name="T1" fmla="*/ 0 h 444"/>
                <a:gd name="T2" fmla="*/ 0 w 1"/>
                <a:gd name="T3" fmla="*/ 2147483647 h 444"/>
                <a:gd name="T4" fmla="*/ 0 60000 65536"/>
                <a:gd name="T5" fmla="*/ 0 60000 65536"/>
                <a:gd name="T6" fmla="*/ 0 w 1"/>
                <a:gd name="T7" fmla="*/ 0 h 444"/>
                <a:gd name="T8" fmla="*/ 1 w 1"/>
                <a:gd name="T9" fmla="*/ 444 h 44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444">
                  <a:moveTo>
                    <a:pt x="0" y="0"/>
                  </a:moveTo>
                  <a:lnTo>
                    <a:pt x="0" y="444"/>
                  </a:lnTo>
                </a:path>
              </a:pathLst>
            </a:custGeom>
            <a:noFill/>
            <a:ln w="762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Text Box 4"/>
            <p:cNvSpPr txBox="1"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3667125" y="1862137"/>
              <a:ext cx="2089150" cy="376238"/>
            </a:xfrm>
            <a:prstGeom prst="rect">
              <a:avLst/>
            </a:prstGeom>
            <a:solidFill>
              <a:srgbClr val="92D0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altLang="tr-TR" sz="1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itchFamily="34" charset="0"/>
                  <a:ea typeface="+mn-ea"/>
                  <a:cs typeface="+mn-cs"/>
                </a:rPr>
                <a:t>İŞYERİ</a:t>
              </a:r>
            </a:p>
          </p:txBody>
        </p:sp>
        <p:sp>
          <p:nvSpPr>
            <p:cNvPr id="11" name="Text Box 3"/>
            <p:cNvSpPr txBox="1"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930275" y="1862137"/>
              <a:ext cx="1801813" cy="37623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altLang="tr-TR" sz="1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itchFamily="34" charset="0"/>
                  <a:ea typeface="+mn-ea"/>
                  <a:cs typeface="+mn-cs"/>
                </a:rPr>
                <a:t>İNSANLAR</a:t>
              </a:r>
            </a:p>
          </p:txBody>
        </p:sp>
        <p:sp>
          <p:nvSpPr>
            <p:cNvPr id="12" name="Text Box 5"/>
            <p:cNvSpPr txBox="1"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6835775" y="1862138"/>
              <a:ext cx="1439863" cy="376237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1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itchFamily="34" charset="0"/>
                  <a:ea typeface="+mn-ea"/>
                  <a:cs typeface="+mn-cs"/>
                </a:rPr>
                <a:t>ÜLKE</a:t>
              </a:r>
            </a:p>
          </p:txBody>
        </p:sp>
      </p:grpSp>
      <p:sp>
        <p:nvSpPr>
          <p:cNvPr id="13" name="Rectangle 2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592388" y="785813"/>
            <a:ext cx="4643437" cy="369887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altLang="tr-T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Taraflar nasıl etkileniyor?</a:t>
            </a:r>
          </a:p>
        </p:txBody>
      </p:sp>
      <p:sp>
        <p:nvSpPr>
          <p:cNvPr id="14" name="Rectangle 1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379788" y="2543175"/>
            <a:ext cx="2776537" cy="334168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Tx/>
              <a:buFont typeface="Wingdings 2" pitchFamily="18" charset="2"/>
              <a:buChar char="E"/>
              <a:tabLst/>
              <a:defRPr/>
            </a:pPr>
            <a:r>
              <a:rPr kumimoji="0" lang="tr-T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Üretim araçlarında hasar</a:t>
            </a:r>
          </a:p>
          <a:p>
            <a:pPr marL="0" marR="0" lvl="0" indent="0" algn="l" defTabSz="914400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Tx/>
              <a:buFont typeface="Wingdings 2" pitchFamily="18" charset="2"/>
              <a:buChar char="E"/>
              <a:tabLst/>
              <a:defRPr/>
            </a:pPr>
            <a:r>
              <a:rPr kumimoji="0" lang="tr-T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Üretimin durması</a:t>
            </a:r>
          </a:p>
          <a:p>
            <a:pPr marL="457200" marR="0" lvl="1" indent="0" algn="l" defTabSz="914400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9900"/>
              </a:buClr>
              <a:buSzTx/>
              <a:buFont typeface="Wingdings 2" pitchFamily="18" charset="2"/>
              <a:buChar char="E"/>
              <a:tabLst/>
              <a:defRPr/>
            </a:pPr>
            <a:r>
              <a:rPr kumimoji="0" lang="tr-T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Kısmen</a:t>
            </a:r>
          </a:p>
          <a:p>
            <a:pPr marL="457200" marR="0" lvl="1" indent="0" algn="l" defTabSz="914400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9900"/>
              </a:buClr>
              <a:buSzTx/>
              <a:buFont typeface="Wingdings 2" pitchFamily="18" charset="2"/>
              <a:buChar char="E"/>
              <a:tabLst/>
              <a:defRPr/>
            </a:pPr>
            <a:r>
              <a:rPr kumimoji="0" lang="tr-T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Tamamen </a:t>
            </a:r>
          </a:p>
          <a:p>
            <a:pPr marL="0" marR="0" lvl="0" indent="0" algn="l" defTabSz="914400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Tx/>
              <a:buFont typeface="Wingdings 2" pitchFamily="18" charset="2"/>
              <a:buChar char="E"/>
              <a:tabLst/>
              <a:defRPr/>
            </a:pPr>
            <a:r>
              <a:rPr kumimoji="0" lang="tr-T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Finansal yapısı bozulur</a:t>
            </a:r>
          </a:p>
          <a:p>
            <a:pPr marL="0" marR="0" lvl="0" indent="0" algn="l" defTabSz="914400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Tx/>
              <a:buFont typeface="Wingdings 2" pitchFamily="18" charset="2"/>
              <a:buChar char="E"/>
              <a:tabLst/>
              <a:defRPr/>
            </a:pPr>
            <a:r>
              <a:rPr kumimoji="0" lang="tr-T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Müşteri yitirir</a:t>
            </a:r>
          </a:p>
          <a:p>
            <a:pPr marL="0" marR="0" lvl="0" indent="0" algn="l" defTabSz="914400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Tx/>
              <a:buFont typeface="Wingdings 2" pitchFamily="18" charset="2"/>
              <a:buChar char="E"/>
              <a:tabLst/>
              <a:defRPr/>
            </a:pPr>
            <a:r>
              <a:rPr kumimoji="0" lang="tr-T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Toplumdaki imajı bozulur</a:t>
            </a:r>
          </a:p>
          <a:p>
            <a:pPr marL="0" marR="0" lvl="0" indent="0" algn="l" defTabSz="914400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Tx/>
              <a:buFont typeface="Wingdings 2" pitchFamily="18" charset="2"/>
              <a:buChar char="E"/>
              <a:tabLst/>
              <a:defRPr/>
            </a:pPr>
            <a:r>
              <a:rPr kumimoji="0" lang="tr-T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Vicdani</a:t>
            </a:r>
          </a:p>
          <a:p>
            <a:pPr marL="0" marR="0" lvl="0" indent="0" algn="l" defTabSz="914400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Tx/>
              <a:buFont typeface="Wingdings 2" pitchFamily="18" charset="2"/>
              <a:buChar char="E"/>
              <a:tabLst/>
              <a:defRPr/>
            </a:pPr>
            <a:r>
              <a:rPr kumimoji="0" lang="tr-T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YASAL SORUNLAR</a:t>
            </a:r>
          </a:p>
          <a:p>
            <a:pPr marL="457200" marR="0" lvl="1" indent="0" algn="l" defTabSz="914400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9900"/>
              </a:buClr>
              <a:buSzTx/>
              <a:buFont typeface="Wingdings 2" pitchFamily="18" charset="2"/>
              <a:buChar char="E"/>
              <a:tabLst/>
              <a:defRPr/>
            </a:pPr>
            <a:r>
              <a:rPr kumimoji="0" lang="tr-T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Ceza davaları</a:t>
            </a:r>
          </a:p>
          <a:p>
            <a:pPr marL="457200" marR="0" lvl="1" indent="0" algn="l" defTabSz="914400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9900"/>
              </a:buClr>
              <a:buSzTx/>
              <a:buFont typeface="Wingdings 2" pitchFamily="18" charset="2"/>
              <a:buChar char="E"/>
              <a:tabLst/>
              <a:defRPr/>
            </a:pPr>
            <a:r>
              <a:rPr kumimoji="0" lang="tr-T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Tazminatlar</a:t>
            </a:r>
          </a:p>
        </p:txBody>
      </p:sp>
      <p:sp>
        <p:nvSpPr>
          <p:cNvPr id="15" name="Text Box 12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6691313" y="2654300"/>
            <a:ext cx="1655762" cy="10795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rgbClr val="009900"/>
              </a:buClr>
              <a:buSzTx/>
              <a:buFont typeface="Wingdings 2" pitchFamily="18" charset="2"/>
              <a:buChar char="E"/>
              <a:tabLst/>
              <a:defRPr/>
            </a:pPr>
            <a:r>
              <a:rPr kumimoji="0" lang="tr-TR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SOSYAL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rgbClr val="009900"/>
              </a:buClr>
              <a:buSzTx/>
              <a:buFont typeface="Wingdings 2" pitchFamily="18" charset="2"/>
              <a:buChar char="E"/>
              <a:tabLst/>
              <a:defRPr/>
            </a:pPr>
            <a:r>
              <a:rPr kumimoji="0" lang="tr-TR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ÇEVRESEL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rgbClr val="009900"/>
              </a:buClr>
              <a:buSzTx/>
              <a:buFont typeface="Wingdings 2" pitchFamily="18" charset="2"/>
              <a:buChar char="E"/>
              <a:tabLst/>
              <a:defRPr/>
            </a:pPr>
            <a:r>
              <a:rPr kumimoji="0" lang="tr-TR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EKONOMİK</a:t>
            </a:r>
          </a:p>
        </p:txBody>
      </p:sp>
      <p:sp>
        <p:nvSpPr>
          <p:cNvPr id="16" name="Text Box 13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85813" y="2725738"/>
            <a:ext cx="1944687" cy="144621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rgbClr val="009900"/>
              </a:buClr>
              <a:buSzTx/>
              <a:buFont typeface="Wingdings 2" pitchFamily="18" charset="2"/>
              <a:buChar char="E"/>
              <a:tabLst/>
              <a:defRPr/>
            </a:pPr>
            <a:r>
              <a:rPr kumimoji="0" lang="tr-T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YARALANIR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rgbClr val="009900"/>
              </a:buClr>
              <a:buSzTx/>
              <a:buFont typeface="Wingdings 2" pitchFamily="18" charset="2"/>
              <a:buChar char="E"/>
              <a:tabLst/>
              <a:defRPr/>
            </a:pPr>
            <a:r>
              <a:rPr kumimoji="0" lang="tr-T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ÖLÜR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rgbClr val="009900"/>
              </a:buClr>
              <a:buSzTx/>
              <a:buFont typeface="Wingdings 2" pitchFamily="18" charset="2"/>
              <a:buChar char="E"/>
              <a:tabLst/>
              <a:defRPr/>
            </a:pPr>
            <a:r>
              <a:rPr kumimoji="0" lang="tr-T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SAKAT KALIR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rgbClr val="009900"/>
              </a:buClr>
              <a:buSzTx/>
              <a:buFont typeface="Wingdings 2" pitchFamily="18" charset="2"/>
              <a:buChar char="E"/>
              <a:tabLst/>
              <a:defRPr/>
            </a:pPr>
            <a:r>
              <a:rPr kumimoji="0" lang="tr-T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İŞSİZ KALIR</a:t>
            </a:r>
          </a:p>
        </p:txBody>
      </p:sp>
    </p:spTree>
    <p:extLst>
      <p:ext uri="{BB962C8B-B14F-4D97-AF65-F5344CB8AC3E}">
        <p14:creationId xmlns:p14="http://schemas.microsoft.com/office/powerpoint/2010/main" val="2836949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96119" y="1599977"/>
            <a:ext cx="8151763" cy="77956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3063"/>
              </a:lnSpc>
            </a:pPr>
            <a:r>
              <a:rPr lang="en-US" sz="2438" b="1" dirty="0">
                <a:solidFill>
                  <a:srgbClr val="FFFFFF"/>
                </a:solidFill>
                <a:latin typeface="Petrona Bold" pitchFamily="34" charset="0"/>
                <a:ea typeface="Petrona Bold" pitchFamily="34" charset="-122"/>
                <a:cs typeface="Petrona Bold" pitchFamily="34" charset="-120"/>
              </a:rPr>
              <a:t>Çalışanların Temel İş Sağlığı ve Güvenliği Sorumlulukları</a:t>
            </a:r>
            <a:endParaRPr lang="en-US" sz="2438" dirty="0"/>
          </a:p>
        </p:txBody>
      </p:sp>
      <p:sp>
        <p:nvSpPr>
          <p:cNvPr id="3" name="Shape 1"/>
          <p:cNvSpPr/>
          <p:nvPr/>
        </p:nvSpPr>
        <p:spPr>
          <a:xfrm>
            <a:off x="496119" y="2663057"/>
            <a:ext cx="8151763" cy="2594967"/>
          </a:xfrm>
          <a:prstGeom prst="roundRect">
            <a:avLst>
              <a:gd name="adj" fmla="val 2295"/>
            </a:avLst>
          </a:prstGeom>
          <a:solidFill>
            <a:srgbClr val="E0D7F4"/>
          </a:solidFill>
          <a:ln w="7620">
            <a:solidFill>
              <a:srgbClr val="C6BDD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00881" y="2667819"/>
            <a:ext cx="4071119" cy="1292721"/>
          </a:xfrm>
          <a:prstGeom prst="roundRect">
            <a:avLst>
              <a:gd name="adj" fmla="val 4606"/>
            </a:avLst>
          </a:prstGeom>
          <a:solidFill>
            <a:srgbClr val="E0D7F4"/>
          </a:solidFill>
          <a:ln/>
        </p:spPr>
      </p:sp>
      <p:sp>
        <p:nvSpPr>
          <p:cNvPr id="5" name="Text 3"/>
          <p:cNvSpPr/>
          <p:nvPr/>
        </p:nvSpPr>
        <p:spPr>
          <a:xfrm>
            <a:off x="642640" y="2809578"/>
            <a:ext cx="1949276" cy="24370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1906"/>
              </a:lnSpc>
            </a:pPr>
            <a:r>
              <a:rPr lang="en-US" sz="1531" b="1" dirty="0">
                <a:solidFill>
                  <a:srgbClr val="000000"/>
                </a:solidFill>
                <a:latin typeface="Petrona Bold" pitchFamily="34" charset="0"/>
                <a:ea typeface="Petrona Bold" pitchFamily="34" charset="-122"/>
                <a:cs typeface="Petrona Bold" pitchFamily="34" charset="-120"/>
              </a:rPr>
              <a:t>Risk Bildirimi</a:t>
            </a:r>
            <a:endParaRPr lang="en-US" sz="1531" dirty="0"/>
          </a:p>
        </p:txBody>
      </p:sp>
      <p:sp>
        <p:nvSpPr>
          <p:cNvPr id="6" name="Text 4"/>
          <p:cNvSpPr/>
          <p:nvPr/>
        </p:nvSpPr>
        <p:spPr>
          <a:xfrm>
            <a:off x="642640" y="3138339"/>
            <a:ext cx="3575001" cy="453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781"/>
              </a:lnSpc>
            </a:pPr>
            <a:r>
              <a:rPr lang="en-US" sz="1094" dirty="0">
                <a:solidFill>
                  <a:srgbClr val="00000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İşyerinde görülen eksikler ve riskler derhal çalışan temsilcisine veya işverene bildirilmelidir.</a:t>
            </a:r>
            <a:endParaRPr lang="en-US" sz="1094" dirty="0"/>
          </a:p>
        </p:txBody>
      </p:sp>
      <p:sp>
        <p:nvSpPr>
          <p:cNvPr id="7" name="Shape 5"/>
          <p:cNvSpPr/>
          <p:nvPr/>
        </p:nvSpPr>
        <p:spPr>
          <a:xfrm>
            <a:off x="4572000" y="2667819"/>
            <a:ext cx="4071119" cy="1292721"/>
          </a:xfrm>
          <a:prstGeom prst="rect">
            <a:avLst/>
          </a:prstGeom>
          <a:solidFill>
            <a:srgbClr val="E0D7F4"/>
          </a:solidFill>
          <a:ln/>
        </p:spPr>
      </p:sp>
      <p:sp>
        <p:nvSpPr>
          <p:cNvPr id="8" name="Shape 6"/>
          <p:cNvSpPr/>
          <p:nvPr/>
        </p:nvSpPr>
        <p:spPr>
          <a:xfrm>
            <a:off x="4572000" y="2667819"/>
            <a:ext cx="19050" cy="1292721"/>
          </a:xfrm>
          <a:prstGeom prst="roundRect">
            <a:avLst>
              <a:gd name="adj" fmla="val 312558"/>
            </a:avLst>
          </a:prstGeom>
          <a:solidFill>
            <a:srgbClr val="C6BDDA"/>
          </a:solidFill>
          <a:ln/>
        </p:spPr>
      </p:sp>
      <p:sp>
        <p:nvSpPr>
          <p:cNvPr id="9" name="Text 7"/>
          <p:cNvSpPr/>
          <p:nvPr/>
        </p:nvSpPr>
        <p:spPr>
          <a:xfrm>
            <a:off x="4926360" y="2809578"/>
            <a:ext cx="1949276" cy="24370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1906"/>
              </a:lnSpc>
            </a:pPr>
            <a:r>
              <a:rPr lang="en-US" sz="1531" b="1" dirty="0">
                <a:solidFill>
                  <a:srgbClr val="000000"/>
                </a:solidFill>
                <a:latin typeface="Petrona Bold" pitchFamily="34" charset="0"/>
                <a:ea typeface="Petrona Bold" pitchFamily="34" charset="-122"/>
                <a:cs typeface="Petrona Bold" pitchFamily="34" charset="-120"/>
              </a:rPr>
              <a:t>Ekipman Kullanımı</a:t>
            </a:r>
            <a:endParaRPr lang="en-US" sz="1531" dirty="0"/>
          </a:p>
        </p:txBody>
      </p:sp>
      <p:sp>
        <p:nvSpPr>
          <p:cNvPr id="10" name="Text 8"/>
          <p:cNvSpPr/>
          <p:nvPr/>
        </p:nvSpPr>
        <p:spPr>
          <a:xfrm>
            <a:off x="4926360" y="3138339"/>
            <a:ext cx="3575001" cy="6804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781"/>
              </a:lnSpc>
            </a:pPr>
            <a:r>
              <a:rPr lang="en-US" sz="1094" dirty="0">
                <a:solidFill>
                  <a:srgbClr val="00000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Alet ve ekipmanlar amacına uygun kullanılmalı, güvenliği tehlikeye atacak davranışlardan kaçınılmalıdır.</a:t>
            </a:r>
            <a:endParaRPr lang="en-US" sz="1094" dirty="0"/>
          </a:p>
        </p:txBody>
      </p:sp>
      <p:sp>
        <p:nvSpPr>
          <p:cNvPr id="11" name="Shape 9"/>
          <p:cNvSpPr/>
          <p:nvPr/>
        </p:nvSpPr>
        <p:spPr>
          <a:xfrm>
            <a:off x="4394820" y="3136999"/>
            <a:ext cx="354360" cy="354360"/>
          </a:xfrm>
          <a:prstGeom prst="roundRect">
            <a:avLst>
              <a:gd name="adj" fmla="val 16803"/>
            </a:avLst>
          </a:prstGeom>
          <a:solidFill>
            <a:srgbClr val="6237C8"/>
          </a:solidFill>
          <a:ln w="30480">
            <a:solidFill>
              <a:srgbClr val="C6BDDA"/>
            </a:solidFill>
            <a:prstDash val="solid"/>
          </a:ln>
        </p:spPr>
      </p:sp>
      <p:pic>
        <p:nvPicPr>
          <p:cNvPr id="1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3373" y="3203451"/>
            <a:ext cx="177180" cy="221456"/>
          </a:xfrm>
          <a:prstGeom prst="rect">
            <a:avLst/>
          </a:prstGeom>
        </p:spPr>
      </p:pic>
      <p:sp>
        <p:nvSpPr>
          <p:cNvPr id="13" name="Shape 10"/>
          <p:cNvSpPr/>
          <p:nvPr/>
        </p:nvSpPr>
        <p:spPr>
          <a:xfrm>
            <a:off x="500881" y="3960540"/>
            <a:ext cx="4071119" cy="1292721"/>
          </a:xfrm>
          <a:prstGeom prst="rect">
            <a:avLst/>
          </a:prstGeom>
          <a:solidFill>
            <a:srgbClr val="E0D7F4"/>
          </a:solidFill>
          <a:ln/>
        </p:spPr>
      </p:sp>
      <p:sp>
        <p:nvSpPr>
          <p:cNvPr id="14" name="Shape 11"/>
          <p:cNvSpPr/>
          <p:nvPr/>
        </p:nvSpPr>
        <p:spPr>
          <a:xfrm>
            <a:off x="500881" y="3960539"/>
            <a:ext cx="4071119" cy="19050"/>
          </a:xfrm>
          <a:prstGeom prst="roundRect">
            <a:avLst>
              <a:gd name="adj" fmla="val 312558"/>
            </a:avLst>
          </a:prstGeom>
          <a:solidFill>
            <a:srgbClr val="C6BDDA"/>
          </a:solidFill>
          <a:ln/>
        </p:spPr>
      </p:sp>
      <p:sp>
        <p:nvSpPr>
          <p:cNvPr id="15" name="Text 12"/>
          <p:cNvSpPr/>
          <p:nvPr/>
        </p:nvSpPr>
        <p:spPr>
          <a:xfrm>
            <a:off x="642640" y="4102299"/>
            <a:ext cx="1949276" cy="24370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1906"/>
              </a:lnSpc>
            </a:pPr>
            <a:r>
              <a:rPr lang="en-US" sz="1531" b="1" dirty="0">
                <a:solidFill>
                  <a:srgbClr val="000000"/>
                </a:solidFill>
                <a:latin typeface="Petrona Bold" pitchFamily="34" charset="0"/>
                <a:ea typeface="Petrona Bold" pitchFamily="34" charset="-122"/>
                <a:cs typeface="Petrona Bold" pitchFamily="34" charset="-120"/>
              </a:rPr>
              <a:t>Özen ve Sadakat</a:t>
            </a:r>
            <a:endParaRPr lang="en-US" sz="1531" dirty="0"/>
          </a:p>
        </p:txBody>
      </p:sp>
      <p:sp>
        <p:nvSpPr>
          <p:cNvPr id="16" name="Text 13"/>
          <p:cNvSpPr/>
          <p:nvPr/>
        </p:nvSpPr>
        <p:spPr>
          <a:xfrm>
            <a:off x="642640" y="4431060"/>
            <a:ext cx="3575001" cy="6804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781"/>
              </a:lnSpc>
            </a:pPr>
            <a:r>
              <a:rPr lang="en-US" sz="1094" dirty="0">
                <a:solidFill>
                  <a:srgbClr val="00000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İşverenin çıkarlarını koruma, işyeri sırlarını saklama ve iş güvenliği talimatlarına uyma yükümlülüğü bulunmaktadır.</a:t>
            </a:r>
            <a:endParaRPr lang="en-US" sz="1094" dirty="0"/>
          </a:p>
        </p:txBody>
      </p:sp>
      <p:sp>
        <p:nvSpPr>
          <p:cNvPr id="17" name="Shape 14"/>
          <p:cNvSpPr/>
          <p:nvPr/>
        </p:nvSpPr>
        <p:spPr>
          <a:xfrm>
            <a:off x="4572000" y="3960540"/>
            <a:ext cx="4071119" cy="1292721"/>
          </a:xfrm>
          <a:prstGeom prst="rect">
            <a:avLst/>
          </a:prstGeom>
          <a:solidFill>
            <a:srgbClr val="E0D7F4"/>
          </a:solidFill>
          <a:ln/>
        </p:spPr>
      </p:sp>
      <p:sp>
        <p:nvSpPr>
          <p:cNvPr id="18" name="Shape 15"/>
          <p:cNvSpPr/>
          <p:nvPr/>
        </p:nvSpPr>
        <p:spPr>
          <a:xfrm>
            <a:off x="4572000" y="3960540"/>
            <a:ext cx="19050" cy="1292721"/>
          </a:xfrm>
          <a:prstGeom prst="roundRect">
            <a:avLst>
              <a:gd name="adj" fmla="val 312558"/>
            </a:avLst>
          </a:prstGeom>
          <a:solidFill>
            <a:srgbClr val="C6BDDA"/>
          </a:solidFill>
          <a:ln/>
        </p:spPr>
      </p:sp>
      <p:sp>
        <p:nvSpPr>
          <p:cNvPr id="19" name="Shape 16"/>
          <p:cNvSpPr/>
          <p:nvPr/>
        </p:nvSpPr>
        <p:spPr>
          <a:xfrm>
            <a:off x="4572000" y="3960539"/>
            <a:ext cx="4071119" cy="19050"/>
          </a:xfrm>
          <a:prstGeom prst="roundRect">
            <a:avLst>
              <a:gd name="adj" fmla="val 312558"/>
            </a:avLst>
          </a:prstGeom>
          <a:solidFill>
            <a:srgbClr val="C6BDDA"/>
          </a:solidFill>
          <a:ln/>
        </p:spPr>
      </p:sp>
      <p:sp>
        <p:nvSpPr>
          <p:cNvPr id="20" name="Text 17"/>
          <p:cNvSpPr/>
          <p:nvPr/>
        </p:nvSpPr>
        <p:spPr>
          <a:xfrm>
            <a:off x="4926360" y="4102299"/>
            <a:ext cx="1949276" cy="24370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1906"/>
              </a:lnSpc>
            </a:pPr>
            <a:r>
              <a:rPr lang="en-US" sz="1531" b="1" dirty="0">
                <a:solidFill>
                  <a:srgbClr val="000000"/>
                </a:solidFill>
                <a:latin typeface="Petrona Bold" pitchFamily="34" charset="0"/>
                <a:ea typeface="Petrona Bold" pitchFamily="34" charset="-122"/>
                <a:cs typeface="Petrona Bold" pitchFamily="34" charset="-120"/>
              </a:rPr>
              <a:t>Tedaviye Uyum</a:t>
            </a:r>
            <a:endParaRPr lang="en-US" sz="1531" dirty="0"/>
          </a:p>
        </p:txBody>
      </p:sp>
      <p:sp>
        <p:nvSpPr>
          <p:cNvPr id="21" name="Text 18"/>
          <p:cNvSpPr/>
          <p:nvPr/>
        </p:nvSpPr>
        <p:spPr>
          <a:xfrm>
            <a:off x="4926360" y="4431060"/>
            <a:ext cx="3575001" cy="6804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781"/>
              </a:lnSpc>
            </a:pPr>
            <a:r>
              <a:rPr lang="en-US" sz="1094" dirty="0">
                <a:solidFill>
                  <a:srgbClr val="00000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İş kazası/meslek hastalığı durumunda hekim tavsiyelerine uyulmalı, aksi takdirde ödenek kesintisi yaşanabilir.</a:t>
            </a:r>
            <a:endParaRPr lang="en-US" sz="1094" dirty="0"/>
          </a:p>
        </p:txBody>
      </p:sp>
      <p:sp>
        <p:nvSpPr>
          <p:cNvPr id="22" name="Shape 19"/>
          <p:cNvSpPr/>
          <p:nvPr/>
        </p:nvSpPr>
        <p:spPr>
          <a:xfrm>
            <a:off x="4394820" y="4429721"/>
            <a:ext cx="354360" cy="354360"/>
          </a:xfrm>
          <a:prstGeom prst="roundRect">
            <a:avLst>
              <a:gd name="adj" fmla="val 16803"/>
            </a:avLst>
          </a:prstGeom>
          <a:solidFill>
            <a:srgbClr val="6237C8"/>
          </a:solidFill>
          <a:ln w="30480">
            <a:solidFill>
              <a:srgbClr val="C6BDDA"/>
            </a:solidFill>
            <a:prstDash val="solid"/>
          </a:ln>
        </p:spPr>
      </p:sp>
      <p:pic>
        <p:nvPicPr>
          <p:cNvPr id="2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83373" y="4496172"/>
            <a:ext cx="177180" cy="221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2161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96119" y="1337221"/>
            <a:ext cx="8151763" cy="77956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3063"/>
              </a:lnSpc>
            </a:pPr>
            <a:r>
              <a:rPr lang="en-US" sz="2438" b="1" dirty="0">
                <a:solidFill>
                  <a:srgbClr val="F95F88"/>
                </a:solidFill>
                <a:latin typeface="Petrona Bold" pitchFamily="34" charset="0"/>
                <a:ea typeface="Petrona Bold" pitchFamily="34" charset="-122"/>
                <a:cs typeface="Petrona Bold" pitchFamily="34" charset="-120"/>
              </a:rPr>
              <a:t>İş Kazası ve Meslek Hastalıklarında Bildirim Yükümlülükleri</a:t>
            </a:r>
            <a:endParaRPr lang="en-US" sz="2438" dirty="0"/>
          </a:p>
        </p:txBody>
      </p:sp>
      <p:sp>
        <p:nvSpPr>
          <p:cNvPr id="3" name="Text 1"/>
          <p:cNvSpPr/>
          <p:nvPr/>
        </p:nvSpPr>
        <p:spPr>
          <a:xfrm>
            <a:off x="496119" y="2418011"/>
            <a:ext cx="1949276" cy="24370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1906"/>
              </a:lnSpc>
            </a:pPr>
            <a:r>
              <a:rPr lang="en-US" sz="1531" b="1" dirty="0">
                <a:solidFill>
                  <a:srgbClr val="F95F88"/>
                </a:solidFill>
                <a:latin typeface="Petrona Bold" pitchFamily="34" charset="0"/>
                <a:ea typeface="Petrona Bold" pitchFamily="34" charset="-122"/>
                <a:cs typeface="Petrona Bold" pitchFamily="34" charset="-120"/>
              </a:rPr>
              <a:t>İş Kazası Bildirimi</a:t>
            </a:r>
            <a:endParaRPr lang="en-US" sz="1531" dirty="0"/>
          </a:p>
        </p:txBody>
      </p:sp>
      <p:sp>
        <p:nvSpPr>
          <p:cNvPr id="4" name="Text 2"/>
          <p:cNvSpPr/>
          <p:nvPr/>
        </p:nvSpPr>
        <p:spPr>
          <a:xfrm>
            <a:off x="496119" y="2803476"/>
            <a:ext cx="3902943" cy="453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14313" indent="-214313">
              <a:lnSpc>
                <a:spcPts val="1781"/>
              </a:lnSpc>
              <a:buSzPct val="100000"/>
              <a:buChar char="•"/>
            </a:pPr>
            <a:r>
              <a:rPr lang="en-US" sz="1094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Sigortalı, iş kazasını en geç 2 gün içinde işverene veya ilgili kuruma bildirmelidir.</a:t>
            </a:r>
            <a:endParaRPr lang="en-US" sz="1094" dirty="0"/>
          </a:p>
        </p:txBody>
      </p:sp>
      <p:sp>
        <p:nvSpPr>
          <p:cNvPr id="5" name="Text 3"/>
          <p:cNvSpPr/>
          <p:nvPr/>
        </p:nvSpPr>
        <p:spPr>
          <a:xfrm>
            <a:off x="496119" y="3306664"/>
            <a:ext cx="3902943" cy="453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14313" indent="-214313">
              <a:lnSpc>
                <a:spcPts val="1781"/>
              </a:lnSpc>
              <a:buSzPct val="100000"/>
              <a:buChar char="•"/>
            </a:pPr>
            <a:r>
              <a:rPr lang="en-US" sz="1094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Bildirim yapılmaması durumunda doğrudan yaptırım uygulanmaz, ancak ileride ispat sorunları yaşanabilir.</a:t>
            </a:r>
            <a:endParaRPr lang="en-US" sz="1094" dirty="0"/>
          </a:p>
        </p:txBody>
      </p:sp>
      <p:sp>
        <p:nvSpPr>
          <p:cNvPr id="6" name="Text 4"/>
          <p:cNvSpPr/>
          <p:nvPr/>
        </p:nvSpPr>
        <p:spPr>
          <a:xfrm>
            <a:off x="496119" y="3902050"/>
            <a:ext cx="2506489" cy="24370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1906"/>
              </a:lnSpc>
            </a:pPr>
            <a:r>
              <a:rPr lang="en-US" sz="1531" b="1" dirty="0">
                <a:solidFill>
                  <a:srgbClr val="F95F88"/>
                </a:solidFill>
                <a:latin typeface="Petrona Bold" pitchFamily="34" charset="0"/>
                <a:ea typeface="Petrona Bold" pitchFamily="34" charset="-122"/>
                <a:cs typeface="Petrona Bold" pitchFamily="34" charset="-120"/>
              </a:rPr>
              <a:t>Sürekli İş Göremezlik Maaşı</a:t>
            </a:r>
            <a:endParaRPr lang="en-US" sz="1531" dirty="0"/>
          </a:p>
        </p:txBody>
      </p:sp>
      <p:sp>
        <p:nvSpPr>
          <p:cNvPr id="7" name="Text 5"/>
          <p:cNvSpPr/>
          <p:nvPr/>
        </p:nvSpPr>
        <p:spPr>
          <a:xfrm>
            <a:off x="496119" y="4287515"/>
            <a:ext cx="3902943" cy="453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14313" indent="-214313">
              <a:lnSpc>
                <a:spcPts val="1781"/>
              </a:lnSpc>
              <a:buSzPct val="100000"/>
              <a:buChar char="•"/>
            </a:pPr>
            <a:r>
              <a:rPr lang="en-US" sz="1094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Sigortalı, iş göremezlik oranında artış talep etme hakkına sahiptir.</a:t>
            </a:r>
            <a:endParaRPr lang="en-US" sz="1094" dirty="0"/>
          </a:p>
        </p:txBody>
      </p:sp>
      <p:sp>
        <p:nvSpPr>
          <p:cNvPr id="8" name="Text 6"/>
          <p:cNvSpPr/>
          <p:nvPr/>
        </p:nvSpPr>
        <p:spPr>
          <a:xfrm>
            <a:off x="496119" y="4790703"/>
            <a:ext cx="3902943" cy="6804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14313" indent="-214313">
              <a:lnSpc>
                <a:spcPts val="1781"/>
              </a:lnSpc>
              <a:buSzPct val="100000"/>
              <a:buChar char="•"/>
            </a:pPr>
            <a:r>
              <a:rPr lang="en-US" sz="1094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Kontrol muayenesinin belirlenen tarihte yapılmaması durumunda gelir kesilebilir. Gelirin tekrar bağlanması için 3 ay içinde muayene yapılmalıdır.</a:t>
            </a:r>
            <a:endParaRPr lang="en-US" sz="1094" dirty="0"/>
          </a:p>
        </p:txBody>
      </p:sp>
      <p:sp>
        <p:nvSpPr>
          <p:cNvPr id="9" name="Text 7"/>
          <p:cNvSpPr/>
          <p:nvPr/>
        </p:nvSpPr>
        <p:spPr>
          <a:xfrm>
            <a:off x="4749701" y="2418011"/>
            <a:ext cx="3786783" cy="24370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1906"/>
              </a:lnSpc>
            </a:pPr>
            <a:r>
              <a:rPr lang="en-US" sz="1531" b="1" dirty="0">
                <a:solidFill>
                  <a:srgbClr val="F95F88"/>
                </a:solidFill>
                <a:latin typeface="Petrona Bold" pitchFamily="34" charset="0"/>
                <a:ea typeface="Petrona Bold" pitchFamily="34" charset="-122"/>
                <a:cs typeface="Petrona Bold" pitchFamily="34" charset="-120"/>
              </a:rPr>
              <a:t>Hak Kazanılan Gelir ve Ödeneklerin Talebi</a:t>
            </a:r>
            <a:endParaRPr lang="en-US" sz="1531" dirty="0"/>
          </a:p>
        </p:txBody>
      </p:sp>
      <p:sp>
        <p:nvSpPr>
          <p:cNvPr id="10" name="Text 8"/>
          <p:cNvSpPr/>
          <p:nvPr/>
        </p:nvSpPr>
        <p:spPr>
          <a:xfrm>
            <a:off x="4749701" y="2803476"/>
            <a:ext cx="3902943" cy="453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14313" indent="-214313">
              <a:lnSpc>
                <a:spcPts val="1781"/>
              </a:lnSpc>
              <a:buSzPct val="100000"/>
              <a:buChar char="•"/>
            </a:pPr>
            <a:r>
              <a:rPr lang="en-US" sz="1094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SGK'ya göre gelir ve aylıklar 5 yıl içinde talep edilmezse zamanaşımına uğrar.</a:t>
            </a:r>
            <a:endParaRPr lang="en-US" sz="1094" dirty="0"/>
          </a:p>
        </p:txBody>
      </p:sp>
      <p:sp>
        <p:nvSpPr>
          <p:cNvPr id="11" name="Text 9"/>
          <p:cNvSpPr/>
          <p:nvPr/>
        </p:nvSpPr>
        <p:spPr>
          <a:xfrm>
            <a:off x="4749701" y="3306664"/>
            <a:ext cx="3902943" cy="453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14313" indent="-214313">
              <a:lnSpc>
                <a:spcPts val="1781"/>
              </a:lnSpc>
              <a:buSzPct val="100000"/>
              <a:buChar char="•"/>
            </a:pPr>
            <a:r>
              <a:rPr lang="en-US" sz="1094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İş kazası sonucu açılan tazminat davalarında 10 yıllık zamanaşımı süresi uygulanır.</a:t>
            </a:r>
            <a:endParaRPr lang="en-US" sz="1094" dirty="0"/>
          </a:p>
        </p:txBody>
      </p:sp>
      <p:sp>
        <p:nvSpPr>
          <p:cNvPr id="12" name="Text 10"/>
          <p:cNvSpPr/>
          <p:nvPr/>
        </p:nvSpPr>
        <p:spPr>
          <a:xfrm>
            <a:off x="4749701" y="3902050"/>
            <a:ext cx="3424684" cy="24370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1906"/>
              </a:lnSpc>
            </a:pPr>
            <a:r>
              <a:rPr lang="en-US" sz="1531" b="1" dirty="0">
                <a:solidFill>
                  <a:srgbClr val="F95F88"/>
                </a:solidFill>
                <a:latin typeface="Petrona Bold" pitchFamily="34" charset="0"/>
                <a:ea typeface="Petrona Bold" pitchFamily="34" charset="-122"/>
                <a:cs typeface="Petrona Bold" pitchFamily="34" charset="-120"/>
              </a:rPr>
              <a:t>Güvenlik Tedbirlerine Uyum ve Eğitim</a:t>
            </a:r>
            <a:endParaRPr lang="en-US" sz="1531" dirty="0"/>
          </a:p>
        </p:txBody>
      </p:sp>
      <p:sp>
        <p:nvSpPr>
          <p:cNvPr id="13" name="Text 11"/>
          <p:cNvSpPr/>
          <p:nvPr/>
        </p:nvSpPr>
        <p:spPr>
          <a:xfrm>
            <a:off x="4749701" y="4287515"/>
            <a:ext cx="3902943" cy="6804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14313" indent="-214313">
              <a:lnSpc>
                <a:spcPts val="1781"/>
              </a:lnSpc>
              <a:buSzPct val="100000"/>
              <a:buChar char="•"/>
            </a:pPr>
            <a:r>
              <a:rPr lang="en-US" sz="1094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Çalışanlar, işverenin aldığı güvenlik önlemlerine uymak zorundadır; uymayanın kusuru oranında ödeneği azaltılabilir.</a:t>
            </a:r>
            <a:endParaRPr lang="en-US" sz="1094" dirty="0"/>
          </a:p>
        </p:txBody>
      </p:sp>
      <p:sp>
        <p:nvSpPr>
          <p:cNvPr id="14" name="Text 12"/>
          <p:cNvSpPr/>
          <p:nvPr/>
        </p:nvSpPr>
        <p:spPr>
          <a:xfrm>
            <a:off x="4749701" y="5017517"/>
            <a:ext cx="3902943" cy="453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14313" indent="-214313">
              <a:lnSpc>
                <a:spcPts val="1781"/>
              </a:lnSpc>
              <a:buSzPct val="100000"/>
              <a:buChar char="•"/>
            </a:pPr>
            <a:r>
              <a:rPr lang="en-US" sz="1094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İş güvenliği eğitimlerine katılım zorunludur; eğitim eksikliği kaza oranlarını artırır.</a:t>
            </a:r>
            <a:endParaRPr lang="en-US" sz="1094" dirty="0"/>
          </a:p>
        </p:txBody>
      </p:sp>
    </p:spTree>
    <p:extLst>
      <p:ext uri="{BB962C8B-B14F-4D97-AF65-F5344CB8AC3E}">
        <p14:creationId xmlns:p14="http://schemas.microsoft.com/office/powerpoint/2010/main" val="4238396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96119" y="1482551"/>
            <a:ext cx="5215086" cy="38978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3063"/>
              </a:lnSpc>
            </a:pPr>
            <a:r>
              <a:rPr lang="en-US" sz="2400" b="1" dirty="0">
                <a:solidFill>
                  <a:srgbClr val="F95F88"/>
                </a:solidFill>
                <a:latin typeface="Petrona Bold" pitchFamily="34" charset="0"/>
                <a:ea typeface="Petrona Bold" pitchFamily="34" charset="-122"/>
                <a:cs typeface="Petrona Bold" pitchFamily="34" charset="-120"/>
              </a:rPr>
              <a:t>İşveren Sorumluluklarının Detayları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96119" y="2173561"/>
            <a:ext cx="2203252" cy="24370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1906"/>
              </a:lnSpc>
            </a:pPr>
            <a:r>
              <a:rPr lang="en-US" sz="1400" b="1" dirty="0">
                <a:solidFill>
                  <a:srgbClr val="F95F88"/>
                </a:solidFill>
                <a:latin typeface="Petrona Bold" pitchFamily="34" charset="0"/>
                <a:ea typeface="Petrona Bold" pitchFamily="34" charset="-122"/>
                <a:cs typeface="Petrona Bold" pitchFamily="34" charset="-120"/>
              </a:rPr>
              <a:t>Risk Analizi ve Önlemler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96119" y="2559026"/>
            <a:ext cx="3902943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214313" indent="-214313">
              <a:lnSpc>
                <a:spcPts val="1781"/>
              </a:lnSpc>
              <a:buSzPct val="100000"/>
              <a:buChar char="•"/>
            </a:pPr>
            <a:r>
              <a:rPr lang="en-US" sz="140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Tehlikeleri tespit etmek ve analiz etmek.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96119" y="2835399"/>
            <a:ext cx="3902943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214313" indent="-214313">
              <a:lnSpc>
                <a:spcPts val="1781"/>
              </a:lnSpc>
              <a:buSzPct val="100000"/>
              <a:buChar char="•"/>
            </a:pPr>
            <a:r>
              <a:rPr lang="en-US" sz="140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Toplu korunma önlemlerine öncelik vermek.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96119" y="3111774"/>
            <a:ext cx="3902943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214313" indent="-214313">
              <a:lnSpc>
                <a:spcPts val="1781"/>
              </a:lnSpc>
              <a:buSzPct val="100000"/>
              <a:buChar char="•"/>
            </a:pPr>
            <a:r>
              <a:rPr lang="en-US" sz="140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Teknik yeniliklere uyum sağlamak.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96119" y="3480346"/>
            <a:ext cx="2742530" cy="24370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1906"/>
              </a:lnSpc>
            </a:pPr>
            <a:r>
              <a:rPr lang="en-US" sz="1400" b="1" dirty="0">
                <a:solidFill>
                  <a:srgbClr val="F95F88"/>
                </a:solidFill>
                <a:latin typeface="Petrona Bold" pitchFamily="34" charset="0"/>
                <a:ea typeface="Petrona Bold" pitchFamily="34" charset="-122"/>
                <a:cs typeface="Petrona Bold" pitchFamily="34" charset="-120"/>
              </a:rPr>
              <a:t>Acil Durum ve Tahliye Planları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96119" y="3865811"/>
            <a:ext cx="3902943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214313" indent="-214313">
              <a:lnSpc>
                <a:spcPts val="1781"/>
              </a:lnSpc>
              <a:buSzPct val="100000"/>
              <a:buChar char="•"/>
            </a:pPr>
            <a:r>
              <a:rPr lang="en-US" sz="140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Potansiyel acil durumları belirlemek.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96119" y="4142185"/>
            <a:ext cx="3902943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214313" indent="-214313">
              <a:lnSpc>
                <a:spcPts val="1781"/>
              </a:lnSpc>
              <a:buSzPct val="100000"/>
              <a:buChar char="•"/>
            </a:pPr>
            <a:r>
              <a:rPr lang="en-US" sz="140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Yazılı planlar oluşturmak ve tatbikatlar yapmak.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96119" y="4418559"/>
            <a:ext cx="3902943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214313" indent="-214313">
              <a:lnSpc>
                <a:spcPts val="1781"/>
              </a:lnSpc>
              <a:buSzPct val="100000"/>
              <a:buChar char="•"/>
            </a:pPr>
            <a:r>
              <a:rPr lang="en-US" sz="140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Tahliye sonrası personel sayımını sağlamak.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749701" y="2173561"/>
            <a:ext cx="2274391" cy="24370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1906"/>
              </a:lnSpc>
            </a:pPr>
            <a:r>
              <a:rPr lang="en-US" sz="1400" b="1" dirty="0">
                <a:solidFill>
                  <a:srgbClr val="F95F88"/>
                </a:solidFill>
                <a:latin typeface="Petrona Bold" pitchFamily="34" charset="0"/>
                <a:ea typeface="Petrona Bold" pitchFamily="34" charset="-122"/>
                <a:cs typeface="Petrona Bold" pitchFamily="34" charset="-120"/>
              </a:rPr>
              <a:t>Sağlık Gözetimi ve Eğitim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749701" y="2559026"/>
            <a:ext cx="3902943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214313" indent="-214313">
              <a:lnSpc>
                <a:spcPts val="1781"/>
              </a:lnSpc>
              <a:buSzPct val="100000"/>
              <a:buChar char="•"/>
            </a:pPr>
            <a:r>
              <a:rPr lang="en-US" sz="140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İşe giriş, iş değişikliği ve periyodik sağlık kontrolleri.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749701" y="2835399"/>
            <a:ext cx="3902943" cy="453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14313" indent="-214313">
              <a:lnSpc>
                <a:spcPts val="1781"/>
              </a:lnSpc>
              <a:buSzPct val="100000"/>
              <a:buChar char="•"/>
            </a:pPr>
            <a:r>
              <a:rPr lang="en-US" sz="140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İşbaşı öncesi ve iş değişikliği durumunda güvenlik eğitimleri.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4749701" y="3338587"/>
            <a:ext cx="3902943" cy="453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14313" indent="-214313">
              <a:lnSpc>
                <a:spcPts val="1781"/>
              </a:lnSpc>
              <a:buSzPct val="100000"/>
              <a:buChar char="•"/>
            </a:pPr>
            <a:r>
              <a:rPr lang="en-US" sz="140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Yeni risklere göre eğitimleri güncellemek ve tekrarlamak.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749701" y="3933974"/>
            <a:ext cx="1949276" cy="24370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1906"/>
              </a:lnSpc>
            </a:pPr>
            <a:r>
              <a:rPr lang="en-US" sz="1400" b="1" dirty="0">
                <a:solidFill>
                  <a:srgbClr val="F95F88"/>
                </a:solidFill>
                <a:latin typeface="Petrona Bold" pitchFamily="34" charset="0"/>
                <a:ea typeface="Petrona Bold" pitchFamily="34" charset="-122"/>
                <a:cs typeface="Petrona Bold" pitchFamily="34" charset="-120"/>
              </a:rPr>
              <a:t>Çalışan Katılımı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749701" y="4319439"/>
            <a:ext cx="3902943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214313" indent="-214313">
              <a:lnSpc>
                <a:spcPts val="1781"/>
              </a:lnSpc>
              <a:buSzPct val="100000"/>
              <a:buChar char="•"/>
            </a:pPr>
            <a:r>
              <a:rPr lang="en-US" sz="140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Çalışan temsilcileriyle görüşmelere katılımı sağlamak.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4749701" y="4595813"/>
            <a:ext cx="3902943" cy="453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14313" indent="-214313">
              <a:lnSpc>
                <a:spcPts val="1781"/>
              </a:lnSpc>
              <a:buSzPct val="100000"/>
              <a:buChar char="•"/>
            </a:pPr>
            <a:r>
              <a:rPr lang="en-US" sz="140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Teklifler sunma ve iş ekipmanı seçiminde söz hakkı tanımak.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749701" y="5099001"/>
            <a:ext cx="3902943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214313" indent="-214313">
              <a:lnSpc>
                <a:spcPts val="1781"/>
              </a:lnSpc>
              <a:buSzPct val="100000"/>
              <a:buChar char="•"/>
            </a:pPr>
            <a:r>
              <a:rPr lang="en-US" sz="1400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Risk değerlendirmesi sonuçlarını paylaşmak.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620258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b="1" dirty="0"/>
              <a:t>İŞ KAZALARININ SEBEPLERİ</a:t>
            </a:r>
          </a:p>
        </p:txBody>
      </p:sp>
      <p:sp>
        <p:nvSpPr>
          <p:cNvPr id="5" name="9 Sağ Ok"/>
          <p:cNvSpPr/>
          <p:nvPr/>
        </p:nvSpPr>
        <p:spPr>
          <a:xfrm>
            <a:off x="5429256" y="2786058"/>
            <a:ext cx="785818" cy="928694"/>
          </a:xfrm>
          <a:prstGeom prst="rightArrow">
            <a:avLst>
              <a:gd name="adj1" fmla="val 50000"/>
              <a:gd name="adj2" fmla="val 4774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10 Sol Ok"/>
          <p:cNvSpPr/>
          <p:nvPr/>
        </p:nvSpPr>
        <p:spPr>
          <a:xfrm>
            <a:off x="2857488" y="2714620"/>
            <a:ext cx="714380" cy="10001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11 Aşağı Ok"/>
          <p:cNvSpPr/>
          <p:nvPr/>
        </p:nvSpPr>
        <p:spPr>
          <a:xfrm>
            <a:off x="4000496" y="3714752"/>
            <a:ext cx="1000132" cy="92869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3 Metin kutusu"/>
          <p:cNvSpPr txBox="1"/>
          <p:nvPr/>
        </p:nvSpPr>
        <p:spPr>
          <a:xfrm>
            <a:off x="476386" y="2522188"/>
            <a:ext cx="2190614" cy="138499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İNSANİ SEBEPLER  </a:t>
            </a:r>
            <a:r>
              <a:rPr kumimoji="0" lang="tr-TR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(%88)</a:t>
            </a:r>
            <a:endParaRPr kumimoji="0" lang="tr-TR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3 Metin kutusu"/>
          <p:cNvSpPr txBox="1"/>
          <p:nvPr/>
        </p:nvSpPr>
        <p:spPr>
          <a:xfrm>
            <a:off x="6629400" y="2522187"/>
            <a:ext cx="2190614" cy="138499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TEKNİK SEBEPLER</a:t>
            </a:r>
            <a:r>
              <a:rPr kumimoji="0" lang="tr-TR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(%10)</a:t>
            </a:r>
            <a:endParaRPr kumimoji="0" lang="tr-TR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3 Metin kutusu"/>
          <p:cNvSpPr txBox="1"/>
          <p:nvPr/>
        </p:nvSpPr>
        <p:spPr>
          <a:xfrm>
            <a:off x="3405255" y="4876800"/>
            <a:ext cx="2190614" cy="138499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DİĞER SEBEPLER  </a:t>
            </a:r>
            <a:r>
              <a:rPr kumimoji="0" lang="tr-TR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(%2)</a:t>
            </a:r>
            <a:endParaRPr kumimoji="0" lang="tr-TR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2052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27&quot;/&gt;&lt;/TableIndex&gt;&lt;/ShapeTextInfo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6&quot;/&gt;&lt;/TableIndex&gt;&lt;/ShapeTextInfo&gt;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8&quot;/&gt;&lt;/TableIndex&gt;&lt;/ShapeTextInfo&gt;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4&quot;/&gt;&lt;/TableIndex&gt;&lt;/ShapeTextInfo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1&quot;/&gt;&lt;lineCharCount val=&quot;25&quot;/&gt;&lt;lineCharCount val=&quot;17&quot;/&gt;&lt;lineCharCount val=&quot;7&quot;/&gt;&lt;lineCharCount val=&quot;9&quot;/&gt;&lt;lineCharCount val=&quot;24&quot;/&gt;&lt;lineCharCount val=&quot;16&quot;/&gt;&lt;lineCharCount val=&quot;25&quot;/&gt;&lt;lineCharCount val=&quot;8&quot;/&gt;&lt;lineCharCount val=&quot;15&quot;/&gt;&lt;lineCharCount val=&quot;14&quot;/&gt;&lt;lineCharCount val=&quot;11&quot;/&gt;&lt;/TableIndex&gt;&lt;/ShapeText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3&quot;/&gt;&lt;lineCharCount val=&quot;7&quot;/&gt;&lt;lineCharCount val=&quot;9&quot;/&gt;&lt;lineCharCount val=&quot;8&quot;/&gt;&lt;/TableIndex&gt;&lt;/ShapeTextInfo&gt;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4&quot;/&gt;&lt;lineCharCount val=&quot;10&quot;/&gt;&lt;lineCharCount val=&quot;5&quot;/&gt;&lt;lineCharCount val=&quot;12&quot;/&gt;&lt;lineCharCount val=&quot;14&quot;/&gt;&lt;/TableIndex&gt;&lt;/ShapeTextInfo&gt;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heme/theme1.xml><?xml version="1.0" encoding="utf-8"?>
<a:theme xmlns:a="http://schemas.openxmlformats.org/drawingml/2006/main" name="Office Theme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670</TotalTime>
  <Words>395</Words>
  <Application>Microsoft Office PowerPoint</Application>
  <PresentationFormat>Ekran Gösterisi (4:3)</PresentationFormat>
  <Paragraphs>76</Paragraphs>
  <Slides>6</Slides>
  <Notes>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6</vt:i4>
      </vt:variant>
    </vt:vector>
  </HeadingPairs>
  <TitlesOfParts>
    <vt:vector size="15" baseType="lpstr">
      <vt:lpstr>Arial</vt:lpstr>
      <vt:lpstr>Calibri</vt:lpstr>
      <vt:lpstr>Calibri Light</vt:lpstr>
      <vt:lpstr>Inter</vt:lpstr>
      <vt:lpstr>Petrona Bold</vt:lpstr>
      <vt:lpstr>Verdana</vt:lpstr>
      <vt:lpstr>Wingdings 2</vt:lpstr>
      <vt:lpstr>Office Theme</vt:lpstr>
      <vt:lpstr>Office Teması</vt:lpstr>
      <vt:lpstr>T.C.  KASTAMONU ÜNİVERSİTESİ</vt:lpstr>
      <vt:lpstr>PowerPoint Sunusu</vt:lpstr>
      <vt:lpstr>PowerPoint Sunusu</vt:lpstr>
      <vt:lpstr>PowerPoint Sunusu</vt:lpstr>
      <vt:lpstr>PowerPoint Sunusu</vt:lpstr>
      <vt:lpstr>İŞ KAZALARININ SEBEPLERİ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 GÜVENLİĞİ EĞİTİMİ 1. BÖLÜM</dc:title>
  <dc:creator>Polçev1</dc:creator>
  <cp:lastModifiedBy>Özge Çaylak Dönmez</cp:lastModifiedBy>
  <cp:revision>66</cp:revision>
  <dcterms:created xsi:type="dcterms:W3CDTF">2006-08-16T00:00:00Z</dcterms:created>
  <dcterms:modified xsi:type="dcterms:W3CDTF">2025-09-16T09:05:37Z</dcterms:modified>
</cp:coreProperties>
</file>