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490BB-37B3-4396-8059-85DA0388C36B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43E5F-9756-46BE-A618-FA23E072CF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0263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2869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01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273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5377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0206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4535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9801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14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B00E-7A3B-41E4-BA81-A8FD5F9632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BDA6F-6AB8-4B23-9F0D-927287D18B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2504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B00E-7A3B-41E4-BA81-A8FD5F9632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BDA6F-6AB8-4B23-9F0D-927287D18B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2124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B00E-7A3B-41E4-BA81-A8FD5F9632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BDA6F-6AB8-4B23-9F0D-927287D18B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50625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5657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B00E-7A3B-41E4-BA81-A8FD5F9632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BDA6F-6AB8-4B23-9F0D-927287D18B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407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B00E-7A3B-41E4-BA81-A8FD5F9632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BDA6F-6AB8-4B23-9F0D-927287D18B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2818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B00E-7A3B-41E4-BA81-A8FD5F9632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BDA6F-6AB8-4B23-9F0D-927287D18B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3222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B00E-7A3B-41E4-BA81-A8FD5F9632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BDA6F-6AB8-4B23-9F0D-927287D18B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7610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B00E-7A3B-41E4-BA81-A8FD5F9632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BDA6F-6AB8-4B23-9F0D-927287D18B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6890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B00E-7A3B-41E4-BA81-A8FD5F9632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BDA6F-6AB8-4B23-9F0D-927287D18B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2881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B00E-7A3B-41E4-BA81-A8FD5F9632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BDA6F-6AB8-4B23-9F0D-927287D18B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637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B00E-7A3B-41E4-BA81-A8FD5F9632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BDA6F-6AB8-4B23-9F0D-927287D18B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2801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8B00E-7A3B-41E4-BA81-A8FD5F9632CE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BDA6F-6AB8-4B23-9F0D-927287D18B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502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4.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 Statüsü ve Sapma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15803D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4/14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17320"/>
            <a:ext cx="4846320" cy="786383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fontScale="85000" lnSpcReduction="10000"/>
          </a:bodyPr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 rolünün sınırları: etiketleme, damgalama ve kronik hastalık</a:t>
            </a:r>
            <a:endParaRPr lang="en-US" sz="2700" dirty="0"/>
          </a:p>
        </p:txBody>
      </p:sp>
      <p:sp>
        <p:nvSpPr>
          <p:cNvPr id="8" name="Text 6"/>
          <p:cNvSpPr/>
          <p:nvPr/>
        </p:nvSpPr>
        <p:spPr>
          <a:xfrm>
            <a:off x="594360" y="2468880"/>
            <a:ext cx="448056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 sonunda öğrenciler: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685800" y="2852928"/>
            <a:ext cx="5029200" cy="18288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Hasta rolünün her hastalıkta aynı işlemediğini açıklar.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Damgalama ve etiketlemenin sağlık deneyimine etkisini tartışır.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Kronik hastalık ve engellilik bağlamında hasta statüsünü değerlendirir.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6400800" y="1517904"/>
            <a:ext cx="1325880" cy="301752"/>
          </a:xfrm>
          <a:prstGeom prst="rect">
            <a:avLst/>
          </a:prstGeom>
          <a:solidFill>
            <a:srgbClr val="DCFCE7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 soru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0" y="1965960"/>
            <a:ext cx="4892040" cy="10058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Toplum, kimin “gerçekten hasta” olduğuna nasıl karar verir?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6400800" y="3429000"/>
            <a:ext cx="1325880" cy="301752"/>
          </a:xfrm>
          <a:prstGeom prst="rect">
            <a:avLst/>
          </a:prstGeom>
          <a:solidFill>
            <a:srgbClr val="15803D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akışı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92240" y="3886200"/>
            <a:ext cx="4892040" cy="141732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Kısa kavramsal anlatım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Soru-cevap ve örnek tartışması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Küçük grup uygulaması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Haftalık özet ve kapanış sorusu</a:t>
            </a:r>
            <a:endParaRPr lang="en-US" sz="1630" dirty="0"/>
          </a:p>
        </p:txBody>
      </p:sp>
    </p:spTree>
    <p:extLst>
      <p:ext uri="{BB962C8B-B14F-4D97-AF65-F5344CB8AC3E}">
        <p14:creationId xmlns:p14="http://schemas.microsoft.com/office/powerpoint/2010/main" val="4263610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4.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 haritası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4/14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63040"/>
            <a:ext cx="2971800" cy="1417320"/>
          </a:xfrm>
          <a:prstGeom prst="rect">
            <a:avLst/>
          </a:prstGeom>
          <a:solidFill>
            <a:srgbClr val="DCFCE7"/>
          </a:solidFill>
          <a:ln w="12700">
            <a:solidFill>
              <a:srgbClr val="15803D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Damgalama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Kişinin belirli bir özellik nedeniyle değersizleştirilmesi sürecidir.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160520" y="1463040"/>
            <a:ext cx="2971800" cy="1417320"/>
          </a:xfrm>
          <a:prstGeom prst="rect">
            <a:avLst/>
          </a:prstGeom>
          <a:solidFill>
            <a:srgbClr val="FEF3C7"/>
          </a:solidFill>
          <a:ln w="12700">
            <a:solidFill>
              <a:srgbClr val="15803D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Etiketleme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Davranış veya durumun bir isimle tanımlanıp sosyal sonuç üretmesidir.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726680" y="1463040"/>
            <a:ext cx="2971800" cy="1417320"/>
          </a:xfrm>
          <a:prstGeom prst="rect">
            <a:avLst/>
          </a:prstGeom>
          <a:solidFill>
            <a:srgbClr val="FFE4E6"/>
          </a:solidFill>
          <a:ln w="12700">
            <a:solidFill>
              <a:srgbClr val="15803D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Kronik hastalık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Uzun süreli yönetim gerektiren sağlık durumudur.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94360" y="3794760"/>
            <a:ext cx="2971800" cy="1417320"/>
          </a:xfrm>
          <a:prstGeom prst="rect">
            <a:avLst/>
          </a:prstGeom>
          <a:solidFill>
            <a:srgbClr val="D9F3EE"/>
          </a:solidFill>
          <a:ln w="12700">
            <a:solidFill>
              <a:srgbClr val="15803D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Görünmez hastalık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Dışarıdan kolayca fark edilmeyen fakat yaşamı etkileyen durumdur.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160520" y="3794760"/>
            <a:ext cx="2971800" cy="1417320"/>
          </a:xfrm>
          <a:prstGeom prst="rect">
            <a:avLst/>
          </a:prstGeom>
          <a:solidFill>
            <a:srgbClr val="DFEAFE"/>
          </a:solidFill>
          <a:ln w="12700">
            <a:solidFill>
              <a:srgbClr val="15803D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Tedaviye uyum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Bireyin tedavi planını sürdürebilme kapasitesi ve koşullarıdır.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7726680" y="3794760"/>
            <a:ext cx="2971800" cy="1417320"/>
          </a:xfrm>
          <a:prstGeom prst="rect">
            <a:avLst/>
          </a:prstGeom>
          <a:solidFill>
            <a:srgbClr val="EDE9FE"/>
          </a:solidFill>
          <a:ln w="12700">
            <a:solidFill>
              <a:srgbClr val="15803D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Kimlik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Kişinin kendisini ve başkalarının onu tanımlama biçimidir.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914400" y="5532120"/>
            <a:ext cx="1033272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Kavramlar arası ilişkiyi kurarken tekil davranış yerine toplumsal bağlamı düşünün.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1333513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4.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 rolünün sınırları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4/14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20624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Hasta rolü her zaman kolay kabul edilmez; bazı hastalıklar daha fazla meşruiyet kazanır.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2606040"/>
            <a:ext cx="4800600" cy="24688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Görünür belirtiler çevrenin inanmasını kolaylaştırabilir.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Ruh sağlığı, bağımlılık veya obezite gibi alanlarda suçlayıcı dil yaygın olabilir.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Kronik hastalıkta “iyileşme” beklentisi yerine “yönetim” öne çıkar.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Etiketleme, destek sağlayabileceği gibi dışlanma da üretebilir.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71600" cy="292608"/>
          </a:xfrm>
          <a:prstGeom prst="rect">
            <a:avLst/>
          </a:prstGeom>
          <a:solidFill>
            <a:srgbClr val="15803D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notu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83664"/>
            <a:ext cx="4846320" cy="1280160"/>
          </a:xfrm>
          <a:prstGeom prst="rect">
            <a:avLst/>
          </a:prstGeom>
          <a:solidFill>
            <a:srgbClr val="DCFCE7"/>
          </a:solidFill>
          <a:ln w="12700">
            <a:solidFill>
              <a:srgbClr val="15803D"/>
            </a:solidFill>
          </a:ln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8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Sosyolojik analiz, “uyumsuz hasta” yargısından önce sosyal kaynaklara ve engellere bakar.</a:t>
            </a:r>
            <a:endParaRPr lang="en-US" sz="1820" dirty="0"/>
          </a:p>
        </p:txBody>
      </p:sp>
      <p:sp>
        <p:nvSpPr>
          <p:cNvPr id="11" name="Text 9"/>
          <p:cNvSpPr/>
          <p:nvPr/>
        </p:nvSpPr>
        <p:spPr>
          <a:xfrm>
            <a:off x="6400800" y="3703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Tartışma için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0" y="4160520"/>
            <a:ext cx="4846320" cy="114300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7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Tedaviye uyumu sadece irade veya sorumluluk olarak açıklamak neden eksik kalır?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4101240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4.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Etiketlemeden deneyime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4/14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2331720" y="3337560"/>
            <a:ext cx="1234440" cy="0"/>
          </a:xfrm>
          <a:prstGeom prst="line">
            <a:avLst/>
          </a:prstGeom>
          <a:noFill/>
          <a:ln w="25400">
            <a:solidFill>
              <a:srgbClr val="15803D"/>
            </a:solidFill>
            <a:prstDash val="solid"/>
            <a:headEnd type="none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5166360" y="3337560"/>
            <a:ext cx="1234440" cy="0"/>
          </a:xfrm>
          <a:prstGeom prst="line">
            <a:avLst/>
          </a:prstGeom>
          <a:noFill/>
          <a:ln w="25400">
            <a:solidFill>
              <a:srgbClr val="15803D"/>
            </a:solidFill>
            <a:prstDash val="solid"/>
            <a:headEnd type="none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8001000" y="3337560"/>
            <a:ext cx="1234440" cy="0"/>
          </a:xfrm>
          <a:prstGeom prst="line">
            <a:avLst/>
          </a:prstGeom>
          <a:noFill/>
          <a:ln w="25400">
            <a:solidFill>
              <a:srgbClr val="15803D"/>
            </a:solidFill>
            <a:prstDash val="solid"/>
            <a:headEnd type="none"/>
            <a:tailEnd type="triangle"/>
          </a:ln>
        </p:spPr>
      </p:sp>
      <p:sp>
        <p:nvSpPr>
          <p:cNvPr id="10" name="Text 8"/>
          <p:cNvSpPr/>
          <p:nvPr/>
        </p:nvSpPr>
        <p:spPr>
          <a:xfrm>
            <a:off x="685800" y="3063240"/>
            <a:ext cx="1783080" cy="822960"/>
          </a:xfrm>
          <a:prstGeom prst="rect">
            <a:avLst/>
          </a:prstGeom>
          <a:solidFill>
            <a:srgbClr val="DCFCE7"/>
          </a:solidFill>
          <a:ln w="12700">
            <a:solidFill>
              <a:srgbClr val="15803D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Belirti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fark edilir</a:t>
            </a:r>
            <a:endParaRPr lang="en-US" sz="1280" dirty="0"/>
          </a:p>
        </p:txBody>
      </p:sp>
      <p:sp>
        <p:nvSpPr>
          <p:cNvPr id="11" name="Text 9"/>
          <p:cNvSpPr/>
          <p:nvPr/>
        </p:nvSpPr>
        <p:spPr>
          <a:xfrm>
            <a:off x="3520440" y="3063240"/>
            <a:ext cx="1783080" cy="822960"/>
          </a:xfrm>
          <a:prstGeom prst="rect">
            <a:avLst/>
          </a:prstGeom>
          <a:solidFill>
            <a:srgbClr val="FEF3C7"/>
          </a:solidFill>
          <a:ln w="12700">
            <a:solidFill>
              <a:srgbClr val="15803D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Etiket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adlandırılır</a:t>
            </a:r>
            <a:endParaRPr lang="en-US" sz="1280" dirty="0"/>
          </a:p>
        </p:txBody>
      </p:sp>
      <p:sp>
        <p:nvSpPr>
          <p:cNvPr id="12" name="Text 10"/>
          <p:cNvSpPr/>
          <p:nvPr/>
        </p:nvSpPr>
        <p:spPr>
          <a:xfrm>
            <a:off x="6355080" y="3063240"/>
            <a:ext cx="1783080" cy="822960"/>
          </a:xfrm>
          <a:prstGeom prst="rect">
            <a:avLst/>
          </a:prstGeom>
          <a:solidFill>
            <a:srgbClr val="FFE4E6"/>
          </a:solidFill>
          <a:ln w="12700">
            <a:solidFill>
              <a:srgbClr val="15803D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Tepki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destek/dışlama</a:t>
            </a:r>
            <a:endParaRPr lang="en-US" sz="1280" dirty="0"/>
          </a:p>
        </p:txBody>
      </p:sp>
      <p:sp>
        <p:nvSpPr>
          <p:cNvPr id="13" name="Text 11"/>
          <p:cNvSpPr/>
          <p:nvPr/>
        </p:nvSpPr>
        <p:spPr>
          <a:xfrm>
            <a:off x="9189720" y="3063240"/>
            <a:ext cx="1783080" cy="822960"/>
          </a:xfrm>
          <a:prstGeom prst="rect">
            <a:avLst/>
          </a:prstGeom>
          <a:solidFill>
            <a:srgbClr val="D9F3EE"/>
          </a:solidFill>
          <a:ln w="12700">
            <a:solidFill>
              <a:srgbClr val="15803D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Kimlik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yeniden kurulur</a:t>
            </a:r>
            <a:endParaRPr lang="en-US" sz="1280" dirty="0"/>
          </a:p>
        </p:txBody>
      </p:sp>
      <p:sp>
        <p:nvSpPr>
          <p:cNvPr id="14" name="Text 12"/>
          <p:cNvSpPr/>
          <p:nvPr/>
        </p:nvSpPr>
        <p:spPr>
          <a:xfrm>
            <a:off x="731520" y="1417320"/>
            <a:ext cx="10698480" cy="96012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Tanı ve etiket, kişinin destek alma, saklama, direnme veya kimlik kurma süreçlerini etkileyebilir.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960120" y="4572000"/>
            <a:ext cx="10058400" cy="11430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Damgalama yalnızca bireysel önyargı değil, kurumsal pratiklerle de üretilebilir.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Kronik hastalıkta aile, iş ve bakım düzeni yeniden örgütlenir.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Hasta anlatıları tıbbi kaydın göremediği deneyimi görünür kılar.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1098397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4.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Vaka üzerinden düşünme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4/14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234440" cy="292608"/>
          </a:xfrm>
          <a:prstGeom prst="rect">
            <a:avLst/>
          </a:prstGeom>
          <a:solidFill>
            <a:srgbClr val="15803D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Kısa vaka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874520"/>
            <a:ext cx="5029200" cy="2194560"/>
          </a:xfrm>
          <a:prstGeom prst="rect">
            <a:avLst/>
          </a:prstGeom>
          <a:solidFill>
            <a:srgbClr val="DCFCE7"/>
          </a:solidFill>
          <a:ln w="12700">
            <a:solidFill>
              <a:srgbClr val="15803D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Diyabet tanısı alan bir öğrenci, arkadaşlarının “kendine bakmadığın için oldu” yorumlarıyla karşılaşıyor ve insülin kullanımını gizliyor.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Analiz soruları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74520"/>
            <a:ext cx="4937760" cy="24231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Bu vakada damgalama nerede ortaya çıkıyor?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Gizleme davranışı sağlık riskini nasıl artırabilir?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Destekleyici bir okul ortamı nasıl kurulabilir?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960120" y="4983480"/>
            <a:ext cx="10149840" cy="5486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Amaç: olayı bireysel kusur diliyle değil; statü, rol, kültür, kurum ve eşitsizlik ilişkileriyle tartışmak.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1901242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4.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 çalışması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4/14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078992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Damgalayıcı dili dönüştürme çalışması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68680" y="2514600"/>
            <a:ext cx="502920" cy="502920"/>
          </a:xfrm>
          <a:prstGeom prst="rect">
            <a:avLst/>
          </a:prstGeom>
          <a:solidFill>
            <a:srgbClr val="15803D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6868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Damgalayıcı bir sağlık ifadesi seçin.</a:t>
            </a:r>
            <a:endParaRPr lang="en-US" sz="1540" dirty="0"/>
          </a:p>
        </p:txBody>
      </p:sp>
      <p:sp>
        <p:nvSpPr>
          <p:cNvPr id="10" name="Text 8"/>
          <p:cNvSpPr/>
          <p:nvPr/>
        </p:nvSpPr>
        <p:spPr>
          <a:xfrm>
            <a:off x="3657600" y="2514600"/>
            <a:ext cx="502920" cy="502920"/>
          </a:xfrm>
          <a:prstGeom prst="rect">
            <a:avLst/>
          </a:prstGeom>
          <a:solidFill>
            <a:srgbClr val="15803D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65760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ifadenin hangi varsayıma dayandığını bulun.</a:t>
            </a:r>
            <a:endParaRPr lang="en-US" sz="1540" dirty="0"/>
          </a:p>
        </p:txBody>
      </p:sp>
      <p:sp>
        <p:nvSpPr>
          <p:cNvPr id="12" name="Text 10"/>
          <p:cNvSpPr/>
          <p:nvPr/>
        </p:nvSpPr>
        <p:spPr>
          <a:xfrm>
            <a:off x="6446520" y="2514600"/>
            <a:ext cx="502920" cy="502920"/>
          </a:xfrm>
          <a:prstGeom prst="rect">
            <a:avLst/>
          </a:prstGeom>
          <a:solidFill>
            <a:srgbClr val="15803D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44652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Daha kapsayıcı ve hak temelli bir ifade yazın.</a:t>
            </a:r>
            <a:endParaRPr lang="en-US" sz="1540" dirty="0"/>
          </a:p>
        </p:txBody>
      </p:sp>
      <p:sp>
        <p:nvSpPr>
          <p:cNvPr id="14" name="Text 12"/>
          <p:cNvSpPr/>
          <p:nvPr/>
        </p:nvSpPr>
        <p:spPr>
          <a:xfrm>
            <a:off x="9235440" y="2514600"/>
            <a:ext cx="502920" cy="502920"/>
          </a:xfrm>
          <a:prstGeom prst="rect">
            <a:avLst/>
          </a:prstGeom>
          <a:solidFill>
            <a:srgbClr val="15803D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23544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Yeni ifadenin neden daha uygun olduğunu açıklayın.</a:t>
            </a:r>
            <a:endParaRPr lang="en-US" sz="1540" dirty="0"/>
          </a:p>
        </p:txBody>
      </p:sp>
      <p:sp>
        <p:nvSpPr>
          <p:cNvPr id="16" name="Text 14"/>
          <p:cNvSpPr/>
          <p:nvPr/>
        </p:nvSpPr>
        <p:spPr>
          <a:xfrm>
            <a:off x="1143000" y="5257800"/>
            <a:ext cx="9875520" cy="411480"/>
          </a:xfrm>
          <a:prstGeom prst="rect">
            <a:avLst/>
          </a:prstGeom>
          <a:solidFill>
            <a:srgbClr val="FFE4E6"/>
          </a:solidFill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Teslim: Eski ifade → yeni ifade dönüşüm kartı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2828098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4.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Soru-cevap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4/14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52120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35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Düşün — Tartış — Paylaş</a:t>
            </a:r>
            <a:endParaRPr lang="en-US" sz="235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4800600" cy="1234440"/>
          </a:xfrm>
          <a:prstGeom prst="rect">
            <a:avLst/>
          </a:prstGeom>
          <a:solidFill>
            <a:srgbClr val="DCFCE7"/>
          </a:solidFill>
          <a:ln w="12700">
            <a:solidFill>
              <a:srgbClr val="15803D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Damgalama ile etiketleme arasında nasıl bir ilişki vardır?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2148840"/>
            <a:ext cx="4800600" cy="1234440"/>
          </a:xfrm>
          <a:prstGeom prst="rect">
            <a:avLst/>
          </a:prstGeom>
          <a:solidFill>
            <a:srgbClr val="FEF3C7"/>
          </a:solidFill>
          <a:ln w="12700">
            <a:solidFill>
              <a:srgbClr val="15803D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Görünmez hastalık neden hasta rolünü zorlaştırabilir?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777240" y="4160520"/>
            <a:ext cx="4800600" cy="1234440"/>
          </a:xfrm>
          <a:prstGeom prst="rect">
            <a:avLst/>
          </a:prstGeom>
          <a:solidFill>
            <a:srgbClr val="FFE4E6"/>
          </a:solidFill>
          <a:ln w="12700">
            <a:solidFill>
              <a:srgbClr val="15803D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Kronik hastalıkta “iyileşme” beklentisi neden sınırlıdır?</a:t>
            </a:r>
            <a:endParaRPr lang="en-US" sz="1720" dirty="0"/>
          </a:p>
        </p:txBody>
      </p:sp>
      <p:sp>
        <p:nvSpPr>
          <p:cNvPr id="11" name="Text 9"/>
          <p:cNvSpPr/>
          <p:nvPr/>
        </p:nvSpPr>
        <p:spPr>
          <a:xfrm>
            <a:off x="6400800" y="4160520"/>
            <a:ext cx="4800600" cy="1234440"/>
          </a:xfrm>
          <a:prstGeom prst="rect">
            <a:avLst/>
          </a:prstGeom>
          <a:solidFill>
            <a:srgbClr val="D9F3EE"/>
          </a:solidFill>
          <a:ln w="12700">
            <a:solidFill>
              <a:srgbClr val="15803D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Tedaviye uyumu etkileyen üç sosyal engel söyleyin.</a:t>
            </a:r>
            <a:endParaRPr lang="en-US" sz="1720" dirty="0"/>
          </a:p>
        </p:txBody>
      </p:sp>
      <p:sp>
        <p:nvSpPr>
          <p:cNvPr id="12" name="Text 10"/>
          <p:cNvSpPr/>
          <p:nvPr/>
        </p:nvSpPr>
        <p:spPr>
          <a:xfrm>
            <a:off x="914400" y="5806440"/>
            <a:ext cx="1024128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1580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Kural: Cevap verirken en az bir kavram, bir örnek ve bir karşı-argüman kullanın.</a:t>
            </a:r>
            <a:endParaRPr lang="en-US" sz="1580" dirty="0"/>
          </a:p>
        </p:txBody>
      </p:sp>
    </p:spTree>
    <p:extLst>
      <p:ext uri="{BB962C8B-B14F-4D97-AF65-F5344CB8AC3E}">
        <p14:creationId xmlns:p14="http://schemas.microsoft.com/office/powerpoint/2010/main" val="3367826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4.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Özet ve kapanış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4/14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93776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haftadan kalan üç fikir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68680" y="2057400"/>
            <a:ext cx="5029200" cy="21945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Hasta rolü toplumsal meşruiyet ve kültürel beklentilerle şekillenir.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Damgalama sağlık davranışlarını ve hizmete erişimi olumsuz etkileyebilir.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Kronik hastalık, hastalığı geçici bir sapma olmaktan çıkarır.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25880" cy="292608"/>
          </a:xfrm>
          <a:prstGeom prst="rect">
            <a:avLst/>
          </a:prstGeom>
          <a:solidFill>
            <a:srgbClr val="15803D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Çıkış bileti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92808"/>
            <a:ext cx="4800600" cy="1051560"/>
          </a:xfrm>
          <a:prstGeom prst="rect">
            <a:avLst/>
          </a:prstGeom>
          <a:solidFill>
            <a:srgbClr val="DCFCE7"/>
          </a:solidFill>
          <a:ln w="12700">
            <a:solidFill>
              <a:srgbClr val="15803D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hastalık etiketinin kişiye sağlayabileceği bir destek ve yaratabileceği bir risk yazın.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6400800" y="3657600"/>
            <a:ext cx="219456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580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sonraki haftaya hazırlık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92240" y="4114800"/>
            <a:ext cx="4754880" cy="12344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sosyolojisinde kuramsal yaklaşımlara geçeceğiz.</a:t>
            </a:r>
            <a:endParaRPr lang="en-US" sz="1650" dirty="0"/>
          </a:p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İşlevselci ve çatışmacı yaklaşımın sağlık kurumuna nasıl bakabileceğini düşünün.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2829039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690</Words>
  <Application>Microsoft Office PowerPoint</Application>
  <PresentationFormat>Geniş ekran</PresentationFormat>
  <Paragraphs>118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Aslan</dc:creator>
  <cp:lastModifiedBy>Harun Aslan</cp:lastModifiedBy>
  <cp:revision>1</cp:revision>
  <dcterms:created xsi:type="dcterms:W3CDTF">2026-05-12T20:22:38Z</dcterms:created>
  <dcterms:modified xsi:type="dcterms:W3CDTF">2026-05-12T20:24:28Z</dcterms:modified>
</cp:coreProperties>
</file>