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323" r:id="rId5"/>
    <p:sldId id="345" r:id="rId6"/>
    <p:sldId id="324" r:id="rId7"/>
    <p:sldId id="346" r:id="rId8"/>
    <p:sldId id="325" r:id="rId9"/>
    <p:sldId id="326" r:id="rId10"/>
    <p:sldId id="327" r:id="rId11"/>
    <p:sldId id="347" r:id="rId12"/>
    <p:sldId id="328" r:id="rId13"/>
    <p:sldId id="329" r:id="rId14"/>
    <p:sldId id="330" r:id="rId15"/>
    <p:sldId id="348" r:id="rId16"/>
    <p:sldId id="334" r:id="rId17"/>
    <p:sldId id="336" r:id="rId18"/>
    <p:sldId id="337" r:id="rId19"/>
    <p:sldId id="349" r:id="rId20"/>
    <p:sldId id="339" r:id="rId21"/>
    <p:sldId id="332" r:id="rId22"/>
    <p:sldId id="331" r:id="rId23"/>
    <p:sldId id="322" r:id="rId24"/>
    <p:sldId id="281" r:id="rId25"/>
    <p:sldId id="34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useprintables.com/download/sign/welcome-to-the-librar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vestopedia.com/articles/financial-theory/09/andrew-carnegie.asp" TargetMode="External"/><Relationship Id="rId2" Type="http://schemas.openxmlformats.org/officeDocument/2006/relationships/hyperlink" Target="http://www.ifla.org/files/assets/library-ser%20vices-to-multicultural-populations/publications/multicultural-communi%20ties-tr.pdf" TargetMode="External"/><Relationship Id="rId1" Type="http://schemas.openxmlformats.org/officeDocument/2006/relationships/slideLayout" Target="../slideLayouts/slideLayout2.xml"/><Relationship Id="rId6" Type="http://schemas.openxmlformats.org/officeDocument/2006/relationships/hyperlink" Target="https://designinglibraries.org.uk/resources/reimagining-the-library/the-library-of-birmingham_-engaging-the-community/" TargetMode="External"/><Relationship Id="rId5" Type="http://schemas.openxmlformats.org/officeDocument/2006/relationships/hyperlink" Target="https://www.bpb.de/system/files/pdf/H15H4Y.pdf" TargetMode="External"/><Relationship Id="rId4" Type="http://schemas.openxmlformats.org/officeDocument/2006/relationships/hyperlink" Target="https://www.brixtonbuzz.com/2025/05/lambeth-libraries-announces-its-events-talks-and-listings-for-june-202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braries.lambeth.gov.uk/sanctuary-seekers" TargetMode="External"/><Relationship Id="rId7" Type="http://schemas.openxmlformats.org/officeDocument/2006/relationships/hyperlink" Target="https://www.vectorstock.com/royalty-free-vector/cartoon-united-kingdom-map-national-symbols-vector-20548343" TargetMode="External"/><Relationship Id="rId2" Type="http://schemas.openxmlformats.org/officeDocument/2006/relationships/hyperlink" Target="https://love.lambeth.gov.uk/lambeth-wins-recognition-for-helping-uk-newcomers/" TargetMode="External"/><Relationship Id="rId1" Type="http://schemas.openxmlformats.org/officeDocument/2006/relationships/slideLayout" Target="../slideLayouts/slideLayout2.xml"/><Relationship Id="rId6" Type="http://schemas.openxmlformats.org/officeDocument/2006/relationships/hyperlink" Target="https://www.culturaldiplomacy.org/pdf/case-studies/cs-bojana-perisic.pdf" TargetMode="External"/><Relationship Id="rId5" Type="http://schemas.openxmlformats.org/officeDocument/2006/relationships/hyperlink" Target="http://eprints.rclis.org/6283/1/lic084.pdf" TargetMode="External"/><Relationship Id="rId4" Type="http://schemas.openxmlformats.org/officeDocument/2006/relationships/hyperlink" Target="https://www.librariesconnected.org.uk/facts-and-figur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11874" y="822528"/>
            <a:ext cx="7766936" cy="2351148"/>
          </a:xfrm>
        </p:spPr>
        <p:txBody>
          <a:bodyPr/>
          <a:lstStyle/>
          <a:p>
            <a:pPr algn="ct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8. HAFTA</a:t>
            </a:r>
            <a:br>
              <a:rPr lang="tr-TR" sz="3200" b="1" dirty="0">
                <a:solidFill>
                  <a:schemeClr val="tx1"/>
                </a:solidFill>
              </a:rPr>
            </a:br>
            <a:r>
              <a:rPr lang="tr-TR" sz="3200" b="1" dirty="0">
                <a:solidFill>
                  <a:schemeClr val="tx1"/>
                </a:solidFill>
              </a:rPr>
              <a:t>ÇOK KÜLTÜRLÜ KÜTÜPHANELER: </a:t>
            </a:r>
            <a:br>
              <a:rPr lang="tr-TR" sz="3200" b="1" dirty="0">
                <a:solidFill>
                  <a:schemeClr val="tx1"/>
                </a:solidFill>
              </a:rPr>
            </a:br>
            <a:r>
              <a:rPr lang="tr-TR" sz="3200" b="1" dirty="0">
                <a:solidFill>
                  <a:schemeClr val="tx1"/>
                </a:solidFill>
              </a:rPr>
              <a:t>BİRLEŞİK KRALLIK ÖRNEĞİ</a:t>
            </a: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77BA7-B3D2-EA24-04F9-9F7302CB31D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EEBA593-BA04-F56E-14E2-B2426E278613}"/>
              </a:ext>
            </a:extLst>
          </p:cNvPr>
          <p:cNvSpPr>
            <a:spLocks noGrp="1"/>
          </p:cNvSpPr>
          <p:nvPr>
            <p:ph type="title"/>
          </p:nvPr>
        </p:nvSpPr>
        <p:spPr>
          <a:xfrm>
            <a:off x="1268361" y="157303"/>
            <a:ext cx="8396749" cy="452297"/>
          </a:xfrm>
        </p:spPr>
        <p:txBody>
          <a:bodyPr>
            <a:normAutofit fontScale="90000"/>
          </a:bodyPr>
          <a:lstStyle/>
          <a:p>
            <a:pPr algn="ctr"/>
            <a:r>
              <a:rPr lang="tr-TR" sz="2400" b="1" noProof="0" dirty="0"/>
              <a:t>BİRLEŞİK KRALLIK: HALK KÜTÜPHANELERİ VE TARİHÇESİ</a:t>
            </a:r>
          </a:p>
        </p:txBody>
      </p:sp>
      <p:sp>
        <p:nvSpPr>
          <p:cNvPr id="3" name="İçerik Yer Tutucusu 2">
            <a:extLst>
              <a:ext uri="{FF2B5EF4-FFF2-40B4-BE49-F238E27FC236}">
                <a16:creationId xmlns:a16="http://schemas.microsoft.com/office/drawing/2014/main" id="{C09E2612-43F2-8FFD-3203-78426B37B102}"/>
              </a:ext>
            </a:extLst>
          </p:cNvPr>
          <p:cNvSpPr>
            <a:spLocks noGrp="1"/>
          </p:cNvSpPr>
          <p:nvPr>
            <p:ph idx="1"/>
          </p:nvPr>
        </p:nvSpPr>
        <p:spPr>
          <a:xfrm>
            <a:off x="600729" y="791484"/>
            <a:ext cx="9438005" cy="5206194"/>
          </a:xfrm>
        </p:spPr>
        <p:txBody>
          <a:bodyPr>
            <a:noAutofit/>
          </a:bodyPr>
          <a:lstStyle/>
          <a:p>
            <a:pPr algn="just"/>
            <a:r>
              <a:rPr lang="tr-TR" sz="1600" b="1" noProof="0" dirty="0"/>
              <a:t>1990’lı yıllarda, Birleşik Krallık nüfusunun hepsi halk kütüphanelerine erişim olanağına kavuşmuştur. </a:t>
            </a:r>
          </a:p>
          <a:p>
            <a:pPr algn="just"/>
            <a:r>
              <a:rPr lang="tr-TR" sz="1600" b="1" noProof="0" dirty="0"/>
              <a:t>Ülke genelinde 500 merkez ve 2000’den fazla şube/branş kütüphanesi ile toplamda 20.000’den fazla yarı zamanlı hizmet noktası (</a:t>
            </a:r>
            <a:r>
              <a:rPr lang="tr-TR" sz="1600" b="1" noProof="0" dirty="0" err="1"/>
              <a:t>part</a:t>
            </a:r>
            <a:r>
              <a:rPr lang="tr-TR" sz="1600" b="1" noProof="0" dirty="0"/>
              <a:t>-time </a:t>
            </a:r>
            <a:r>
              <a:rPr lang="tr-TR" sz="1600" b="1" noProof="0" dirty="0" err="1"/>
              <a:t>outlets</a:t>
            </a:r>
            <a:r>
              <a:rPr lang="tr-TR" sz="1600" b="1" noProof="0" dirty="0"/>
              <a:t>) bulunmakta olup, Manchester ve Liverpool gibi büyük şehirlerdeki kütüphaneler ile </a:t>
            </a:r>
            <a:r>
              <a:rPr lang="tr-TR" sz="1600" b="1" noProof="0" dirty="0" err="1"/>
              <a:t>Lancashire</a:t>
            </a:r>
            <a:r>
              <a:rPr lang="tr-TR" sz="1600" b="1" noProof="0" dirty="0"/>
              <a:t> ve </a:t>
            </a:r>
            <a:r>
              <a:rPr lang="tr-TR" sz="1600" b="1" noProof="0" dirty="0" err="1"/>
              <a:t>Essex’teki</a:t>
            </a:r>
            <a:r>
              <a:rPr lang="tr-TR" sz="1600" b="1" noProof="0" dirty="0"/>
              <a:t> taşra kütüphanelerinde her biri 1.000.000’dan fazla derme bulunmaktadır. </a:t>
            </a:r>
          </a:p>
          <a:p>
            <a:pPr algn="just"/>
            <a:r>
              <a:rPr lang="tr-TR" sz="1600" b="1" noProof="0" dirty="0"/>
              <a:t>Ayrıca, tüm halk kütüphaneleri, kaynaklara erişimi sağlayan yeni İngiliz Kütüphane Sistemi (British Library </a:t>
            </a:r>
            <a:r>
              <a:rPr lang="tr-TR" sz="1600" b="1" noProof="0" dirty="0" err="1"/>
              <a:t>System</a:t>
            </a:r>
            <a:r>
              <a:rPr lang="tr-TR" sz="1600" b="1" noProof="0" dirty="0"/>
              <a:t>) ağına bağlıdır (Harris, 1999, s. 221).  </a:t>
            </a:r>
          </a:p>
          <a:p>
            <a:pPr algn="just"/>
            <a:r>
              <a:rPr lang="tr-TR" sz="1600" b="1" noProof="0" dirty="0"/>
              <a:t>Bu süreç, William </a:t>
            </a:r>
            <a:r>
              <a:rPr lang="tr-TR" sz="1600" b="1" noProof="0" dirty="0" err="1"/>
              <a:t>Lovett’in</a:t>
            </a:r>
            <a:r>
              <a:rPr lang="tr-TR" sz="1600" b="1" noProof="0" dirty="0"/>
              <a:t> “Halk Bildirgesi” (</a:t>
            </a:r>
            <a:r>
              <a:rPr lang="tr-TR" sz="1600" b="1" noProof="0" dirty="0" err="1"/>
              <a:t>The</a:t>
            </a:r>
            <a:r>
              <a:rPr lang="tr-TR" sz="1600" b="1" noProof="0" dirty="0"/>
              <a:t> </a:t>
            </a:r>
            <a:r>
              <a:rPr lang="tr-TR" sz="1600" b="1" noProof="0" dirty="0" err="1"/>
              <a:t>People’s</a:t>
            </a:r>
            <a:r>
              <a:rPr lang="tr-TR" sz="1600" b="1" noProof="0" dirty="0"/>
              <a:t> Charter) adlı belgesini Parlamento’ya sunmasıyla başlamış, ancak belge reddedilmiştir (1848). </a:t>
            </a:r>
          </a:p>
          <a:p>
            <a:pPr algn="just"/>
            <a:r>
              <a:rPr lang="tr-TR" sz="1600" b="1" noProof="0" dirty="0"/>
              <a:t>Yine de, </a:t>
            </a:r>
            <a:r>
              <a:rPr lang="tr-TR" sz="1600" b="1" noProof="0" dirty="0" err="1"/>
              <a:t>Lovett’in</a:t>
            </a:r>
            <a:r>
              <a:rPr lang="tr-TR" sz="1600" b="1" noProof="0" dirty="0"/>
              <a:t> bu hareketi ve eylemi, halk kütüphanelerinin gelişiminde temel bir rol oynamıştır.  </a:t>
            </a:r>
          </a:p>
          <a:p>
            <a:pPr algn="just"/>
            <a:r>
              <a:rPr lang="tr-TR" sz="1600" b="1" noProof="0" dirty="0"/>
              <a:t>Ayrıca, bu tarih, gönüllü, yerel olarak başlatılan çabalardan, toplumsal reform ve eğitimsel genişlemeyle yönlendirilen daha sistematik, hükümet destekli bir hizmete doğru bir evrimin varlığını da gösterir. Bu süreçte Carnegie önemli bir addır; kütüphaneleri kamu yatırımı ve toplumsal kalkınma çerçevesinde bireysel ve toplumsal ilerlemenin katalizörleri olarak gören bir vizyonu vardır. </a:t>
            </a:r>
          </a:p>
        </p:txBody>
      </p:sp>
    </p:spTree>
    <p:extLst>
      <p:ext uri="{BB962C8B-B14F-4D97-AF65-F5344CB8AC3E}">
        <p14:creationId xmlns:p14="http://schemas.microsoft.com/office/powerpoint/2010/main" val="245524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2E5C-4371-BD3F-5FBB-9B1FD42B763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1A9AB39-9F3A-F762-3043-A1FF3DB10E5F}"/>
              </a:ext>
            </a:extLst>
          </p:cNvPr>
          <p:cNvSpPr>
            <a:spLocks noGrp="1"/>
          </p:cNvSpPr>
          <p:nvPr>
            <p:ph type="title"/>
          </p:nvPr>
        </p:nvSpPr>
        <p:spPr>
          <a:xfrm>
            <a:off x="1268361" y="157303"/>
            <a:ext cx="8396749" cy="452297"/>
          </a:xfrm>
        </p:spPr>
        <p:txBody>
          <a:bodyPr>
            <a:normAutofit fontScale="90000"/>
          </a:bodyPr>
          <a:lstStyle/>
          <a:p>
            <a:pPr algn="ctr"/>
            <a:r>
              <a:rPr lang="tr-TR" sz="2400" b="1" noProof="0" dirty="0"/>
              <a:t>BİRLEŞİK KRALLIK: HALK KÜTÜPHANELERİ VE TARİHÇESİ</a:t>
            </a:r>
          </a:p>
        </p:txBody>
      </p:sp>
      <p:sp>
        <p:nvSpPr>
          <p:cNvPr id="3" name="İçerik Yer Tutucusu 2">
            <a:extLst>
              <a:ext uri="{FF2B5EF4-FFF2-40B4-BE49-F238E27FC236}">
                <a16:creationId xmlns:a16="http://schemas.microsoft.com/office/drawing/2014/main" id="{E1345A84-E36C-539E-CBBD-CF361D7F5BBA}"/>
              </a:ext>
            </a:extLst>
          </p:cNvPr>
          <p:cNvSpPr>
            <a:spLocks noGrp="1"/>
          </p:cNvSpPr>
          <p:nvPr>
            <p:ph idx="1"/>
          </p:nvPr>
        </p:nvSpPr>
        <p:spPr>
          <a:xfrm>
            <a:off x="600729" y="661207"/>
            <a:ext cx="9565826" cy="2249141"/>
          </a:xfrm>
        </p:spPr>
        <p:txBody>
          <a:bodyPr>
            <a:noAutofit/>
          </a:bodyPr>
          <a:lstStyle/>
          <a:p>
            <a:pPr algn="just"/>
            <a:r>
              <a:rPr lang="tr-TR" sz="1200" b="1" dirty="0"/>
              <a:t>Carnegie’nin </a:t>
            </a:r>
            <a:r>
              <a:rPr lang="tr-TR" sz="1200" b="1" noProof="0" dirty="0"/>
              <a:t>hayırseverliği; özellikle işçi sınıfı ve sanayi bölgelerinde çok sayıda kütüphanenin inşasını finanse etmesi, yaygın erişimi, okuryazarlığı ve toplumsal kalkınmayı teşvik ederek, bu yörüngeyi önemli ölçüde ilerletmiştir. </a:t>
            </a:r>
          </a:p>
          <a:p>
            <a:pPr algn="just"/>
            <a:r>
              <a:rPr lang="tr-TR" sz="1200" b="1" noProof="0" dirty="0"/>
              <a:t>Andrew Carnegie (1835-1919), çelik, demiryolları ve kok gibi sektörlere yaptığı stratejik yatırımlarla servetini oluşturan İskoçya doğumlu bir sanayici ve hayırseverdi. Mütevazı bir başlangıçla başlayan Carnegie, fabrikaları modernize ederek ve iş imparatorluğunu genişleterek ünlendi. 1901'de çelik şirketini sattıktan sonra, servetini kütüphaneler, üniversiteler ve barış girişimleri de dahil olmak üzere çok sayıda hayırseverlik etkinliği finanse etmek için kullandı. Carnegie, hem Amerika'nın çelik endüstrisindeki etkili rolü hem de topluma yaptığı cömert bağışlarla tanınmaktadır (</a:t>
            </a:r>
            <a:r>
              <a:rPr lang="en-US" sz="1200" b="1" noProof="0" dirty="0"/>
              <a:t>Beattie</a:t>
            </a:r>
            <a:r>
              <a:rPr lang="tr-TR" sz="1200" b="1" noProof="0" dirty="0"/>
              <a:t>, 2024).</a:t>
            </a:r>
            <a:endParaRPr lang="en-US" sz="1200" b="1" noProof="0" dirty="0"/>
          </a:p>
          <a:p>
            <a:pPr algn="just"/>
            <a:r>
              <a:rPr lang="tr-TR" sz="1200" b="1" dirty="0"/>
              <a:t>İlk kütüphaneler, tüm sosyal sınıflara hizmet etmeyi amaçlasa da genellikle vergilendirme ve sınıf ayrımları konusundaki endişelerden kaynaklanan muhalefetle karşılaşmış ancak zamanla eğitimi ve kentsel gelişimi teşvik etmeye yönelik ulusal çabaların ayrılmaz bir parçası durumuna gelmiştir (Kelly, 1977). </a:t>
            </a:r>
          </a:p>
          <a:p>
            <a:pPr algn="just"/>
            <a:endParaRPr lang="tr-TR" sz="1400" b="1" dirty="0"/>
          </a:p>
          <a:p>
            <a:pPr algn="just"/>
            <a:endParaRPr lang="tr-TR" sz="1400" b="1" noProof="0" dirty="0"/>
          </a:p>
          <a:p>
            <a:pPr algn="just"/>
            <a:endParaRPr lang="tr-TR" sz="1400" b="1" noProof="0" dirty="0"/>
          </a:p>
        </p:txBody>
      </p:sp>
      <p:pic>
        <p:nvPicPr>
          <p:cNvPr id="4" name="Resim 3">
            <a:extLst>
              <a:ext uri="{FF2B5EF4-FFF2-40B4-BE49-F238E27FC236}">
                <a16:creationId xmlns:a16="http://schemas.microsoft.com/office/drawing/2014/main" id="{383573E9-18CD-FC4D-80AF-386F8F40B0CE}"/>
              </a:ext>
            </a:extLst>
          </p:cNvPr>
          <p:cNvPicPr>
            <a:picLocks noChangeAspect="1"/>
          </p:cNvPicPr>
          <p:nvPr/>
        </p:nvPicPr>
        <p:blipFill>
          <a:blip r:embed="rId2"/>
          <a:stretch>
            <a:fillRect/>
          </a:stretch>
        </p:blipFill>
        <p:spPr>
          <a:xfrm>
            <a:off x="1747376" y="3023420"/>
            <a:ext cx="7143750" cy="3062748"/>
          </a:xfrm>
          <a:prstGeom prst="rect">
            <a:avLst/>
          </a:prstGeom>
        </p:spPr>
      </p:pic>
      <p:sp>
        <p:nvSpPr>
          <p:cNvPr id="6" name="Metin kutusu 5">
            <a:extLst>
              <a:ext uri="{FF2B5EF4-FFF2-40B4-BE49-F238E27FC236}">
                <a16:creationId xmlns:a16="http://schemas.microsoft.com/office/drawing/2014/main" id="{D18D8B57-624F-4950-A081-3A23D8C7CDF6}"/>
              </a:ext>
            </a:extLst>
          </p:cNvPr>
          <p:cNvSpPr txBox="1"/>
          <p:nvPr/>
        </p:nvSpPr>
        <p:spPr>
          <a:xfrm>
            <a:off x="3475703" y="6209083"/>
            <a:ext cx="4345859" cy="246221"/>
          </a:xfrm>
          <a:prstGeom prst="rect">
            <a:avLst/>
          </a:prstGeom>
          <a:noFill/>
        </p:spPr>
        <p:txBody>
          <a:bodyPr wrap="square">
            <a:spAutoFit/>
          </a:bodyPr>
          <a:lstStyle/>
          <a:p>
            <a:r>
              <a:rPr lang="tr-TR" sz="1000" b="1" dirty="0"/>
              <a:t> </a:t>
            </a:r>
            <a:r>
              <a:rPr lang="en-US" sz="1000" b="1" dirty="0"/>
              <a:t>Who was Andrew Carnegie? What was he known for? </a:t>
            </a:r>
            <a:r>
              <a:rPr lang="tr-TR" sz="1000" b="1" dirty="0"/>
              <a:t> (Kelly, 1977). </a:t>
            </a:r>
          </a:p>
        </p:txBody>
      </p:sp>
    </p:spTree>
    <p:extLst>
      <p:ext uri="{BB962C8B-B14F-4D97-AF65-F5344CB8AC3E}">
        <p14:creationId xmlns:p14="http://schemas.microsoft.com/office/powerpoint/2010/main" val="370020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8B289-2E6B-737F-EC31-000488C1063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B6FB227-0551-E721-76D9-B142C77DC491}"/>
              </a:ext>
            </a:extLst>
          </p:cNvPr>
          <p:cNvSpPr>
            <a:spLocks noGrp="1"/>
          </p:cNvSpPr>
          <p:nvPr>
            <p:ph type="title"/>
          </p:nvPr>
        </p:nvSpPr>
        <p:spPr>
          <a:xfrm>
            <a:off x="1268361" y="157303"/>
            <a:ext cx="8396749" cy="452297"/>
          </a:xfrm>
        </p:spPr>
        <p:txBody>
          <a:bodyPr>
            <a:normAutofit fontScale="90000"/>
          </a:bodyPr>
          <a:lstStyle/>
          <a:p>
            <a:pPr algn="ctr"/>
            <a:r>
              <a:rPr lang="tr-TR" sz="2400" b="1" noProof="0" dirty="0"/>
              <a:t>BİRLEŞİK KRALLIK: HALK KÜTÜPHANELERİ VE MEVCUT DURUM</a:t>
            </a:r>
          </a:p>
        </p:txBody>
      </p:sp>
      <p:sp>
        <p:nvSpPr>
          <p:cNvPr id="3" name="İçerik Yer Tutucusu 2">
            <a:extLst>
              <a:ext uri="{FF2B5EF4-FFF2-40B4-BE49-F238E27FC236}">
                <a16:creationId xmlns:a16="http://schemas.microsoft.com/office/drawing/2014/main" id="{A2627627-0FCF-6D90-C163-E6EB9548C8D2}"/>
              </a:ext>
            </a:extLst>
          </p:cNvPr>
          <p:cNvSpPr>
            <a:spLocks noGrp="1"/>
          </p:cNvSpPr>
          <p:nvPr>
            <p:ph idx="1"/>
          </p:nvPr>
        </p:nvSpPr>
        <p:spPr>
          <a:xfrm>
            <a:off x="600729" y="791483"/>
            <a:ext cx="9438005" cy="5545407"/>
          </a:xfrm>
        </p:spPr>
        <p:txBody>
          <a:bodyPr>
            <a:noAutofit/>
          </a:bodyPr>
          <a:lstStyle/>
          <a:p>
            <a:pPr algn="just"/>
            <a:r>
              <a:rPr lang="tr-TR" sz="1600" b="1" dirty="0"/>
              <a:t>İngiltere'de, çoğu yerel yönetimler tarafından işletilen yaklaşık 3.000 kütüphane bulunmaktadır. Birleşik Krallık genelinde yaklaşık 4.000 kütüphane bulunmaktadır.- İngiltere'deki çoğu insan (%78), bir kütüphaneye 30 dakikalık yürüme mesafesinde yaşıyor.- İnsanların yaklaşık %87'si en yakın kütüphanenin nerede olduğunu biliyor.</a:t>
            </a:r>
          </a:p>
          <a:p>
            <a:pPr algn="just"/>
            <a:r>
              <a:rPr lang="tr-TR" sz="1600" b="1" dirty="0" err="1"/>
              <a:t>Arts</a:t>
            </a:r>
            <a:r>
              <a:rPr lang="tr-TR" sz="1600" b="1" dirty="0"/>
              <a:t> </a:t>
            </a:r>
            <a:r>
              <a:rPr lang="tr-TR" sz="1600" b="1" dirty="0" err="1"/>
              <a:t>Council</a:t>
            </a:r>
            <a:r>
              <a:rPr lang="tr-TR" sz="1600" b="1" dirty="0"/>
              <a:t> </a:t>
            </a:r>
            <a:r>
              <a:rPr lang="tr-TR" sz="1600" b="1" dirty="0" err="1"/>
              <a:t>England</a:t>
            </a:r>
            <a:r>
              <a:rPr lang="tr-TR" sz="1600" b="1" dirty="0"/>
              <a:t> /DCMS Katılım Anketi 2023/24 verilerine göre, </a:t>
            </a:r>
            <a:r>
              <a:rPr lang="tr-TR" sz="1600" b="1" noProof="0" dirty="0"/>
              <a:t>İngiltere'deki yetişkinlerin yaklaşık %30'u (yaklaşık 13 milyon kişi) 2023 yılında bir halk kütüphanesini kullanmıştır. Bunların %27'si kitap ödünç almak veya iade etmek için çocuklarını getirmektedir. 5-15 yaş arası çocukların yaklaşık üçte ikisi her yıl bir kütüphaneyi ziyaret etmektedir. </a:t>
            </a:r>
          </a:p>
          <a:p>
            <a:pPr algn="just"/>
            <a:r>
              <a:rPr lang="tr-TR" sz="1600" b="1" noProof="0" dirty="0"/>
              <a:t>Kütüphanelerdeki temel etkinlikler arasında, bilgi erişimi, kitap ödünç almak, ücretsiz </a:t>
            </a:r>
            <a:r>
              <a:rPr lang="tr-TR" sz="1600" b="1" noProof="0" dirty="0" err="1"/>
              <a:t>Wi</a:t>
            </a:r>
            <a:r>
              <a:rPr lang="tr-TR" sz="1600" b="1" noProof="0" dirty="0"/>
              <a:t>-Fi veya bilgisayar kullanmak ve ders çalışmak yer alıyor.</a:t>
            </a:r>
          </a:p>
          <a:p>
            <a:pPr algn="just"/>
            <a:r>
              <a:rPr lang="tr-TR" sz="1600" b="1" noProof="0" dirty="0"/>
              <a:t>Kütüphanelerin herkese iyi bir hizmet sunması yasal olarak zorunludur. Yerel meclisler, kütüphaneleri çoğunlukla devlet hibeleri ve vergilerle finanse eder.</a:t>
            </a:r>
          </a:p>
          <a:p>
            <a:pPr algn="just"/>
            <a:r>
              <a:rPr lang="tr-TR" sz="1600" b="1" noProof="0" dirty="0"/>
              <a:t>Son yıllarda fonlar önemli ölçüde azalmıştır, bu da kütüphane hizmetlerini etkilemiştir. Birçok kütüphane kapanmak veya personel çıkarmak zorunda kalmıştır.</a:t>
            </a:r>
          </a:p>
          <a:p>
            <a:pPr algn="just"/>
            <a:r>
              <a:rPr lang="tr-TR" sz="1600" b="1" noProof="0" dirty="0"/>
              <a:t>2016'dan bu yana yaklaşık 2.276 kişi işini kaybetmiştir. Kapanan kütüphaneler yoksul daha çok bölgelerdedir (</a:t>
            </a:r>
            <a:r>
              <a:rPr lang="tr-TR" sz="1600" b="1" dirty="0"/>
              <a:t>Libraries </a:t>
            </a:r>
            <a:r>
              <a:rPr lang="tr-TR" sz="1600" b="1" dirty="0" err="1"/>
              <a:t>Connected</a:t>
            </a:r>
            <a:r>
              <a:rPr lang="tr-TR" sz="1600" b="1" dirty="0"/>
              <a:t>, </a:t>
            </a:r>
            <a:r>
              <a:rPr lang="tr-TR" sz="1600" b="1" dirty="0" err="1"/>
              <a:t>t.y</a:t>
            </a:r>
            <a:r>
              <a:rPr lang="tr-TR" sz="1600" b="1" dirty="0"/>
              <a:t>.). </a:t>
            </a:r>
            <a:endParaRPr lang="tr-TR" sz="1600" b="1" noProof="0" dirty="0"/>
          </a:p>
        </p:txBody>
      </p:sp>
    </p:spTree>
    <p:extLst>
      <p:ext uri="{BB962C8B-B14F-4D97-AF65-F5344CB8AC3E}">
        <p14:creationId xmlns:p14="http://schemas.microsoft.com/office/powerpoint/2010/main" val="12516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C776-C878-06B1-D2F2-C3B14E6C9F0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BAF2181-A55A-87E8-E44B-66AAA9AD8E9A}"/>
              </a:ext>
            </a:extLst>
          </p:cNvPr>
          <p:cNvSpPr>
            <a:spLocks noGrp="1"/>
          </p:cNvSpPr>
          <p:nvPr>
            <p:ph type="title"/>
          </p:nvPr>
        </p:nvSpPr>
        <p:spPr>
          <a:xfrm>
            <a:off x="850491" y="157303"/>
            <a:ext cx="8814620" cy="452297"/>
          </a:xfrm>
        </p:spPr>
        <p:txBody>
          <a:bodyPr>
            <a:normAutofit fontScale="90000"/>
          </a:bodyPr>
          <a:lstStyle/>
          <a:p>
            <a:pPr algn="ctr"/>
            <a:r>
              <a:rPr lang="tr-TR" sz="2400" b="1" noProof="0" dirty="0"/>
              <a:t>BİRLEŞİK KRALLIK HALK KÜTÜPHANELERİ: ÇOK KÜLTÜRLÜLÜK</a:t>
            </a:r>
          </a:p>
        </p:txBody>
      </p:sp>
      <p:sp>
        <p:nvSpPr>
          <p:cNvPr id="3" name="İçerik Yer Tutucusu 2">
            <a:extLst>
              <a:ext uri="{FF2B5EF4-FFF2-40B4-BE49-F238E27FC236}">
                <a16:creationId xmlns:a16="http://schemas.microsoft.com/office/drawing/2014/main" id="{9EB287B8-BB35-DEB4-DD18-9D6AD8425B54}"/>
              </a:ext>
            </a:extLst>
          </p:cNvPr>
          <p:cNvSpPr>
            <a:spLocks noGrp="1"/>
          </p:cNvSpPr>
          <p:nvPr>
            <p:ph idx="1"/>
          </p:nvPr>
        </p:nvSpPr>
        <p:spPr>
          <a:xfrm>
            <a:off x="600729" y="791483"/>
            <a:ext cx="9438005" cy="5545407"/>
          </a:xfrm>
        </p:spPr>
        <p:txBody>
          <a:bodyPr>
            <a:noAutofit/>
          </a:bodyPr>
          <a:lstStyle/>
          <a:p>
            <a:pPr algn="just"/>
            <a:r>
              <a:rPr lang="tr-TR" sz="1600" b="1" noProof="0" dirty="0"/>
              <a:t>1996 yılında İngiliz Kütüphanesi (British Library) tarafından, halk kütüphaneleri ile etnik azınlık toplulukları arasındaki ilişkileri inceleyen temel bir projeye fon sağlanmıştır.  </a:t>
            </a:r>
          </a:p>
          <a:p>
            <a:pPr algn="just"/>
            <a:r>
              <a:rPr lang="tr-TR" sz="1600" b="1" noProof="0" dirty="0"/>
              <a:t>6 Mart 1998'de </a:t>
            </a:r>
            <a:r>
              <a:rPr lang="tr-TR" sz="1600" b="1" noProof="0" dirty="0" err="1"/>
              <a:t>Warwick</a:t>
            </a:r>
            <a:r>
              <a:rPr lang="tr-TR" sz="1600" b="1" noProof="0" dirty="0"/>
              <a:t> Üniversitesi’nde tanıtılan “</a:t>
            </a:r>
            <a:r>
              <a:rPr lang="tr-TR" sz="1600" b="1" noProof="0" dirty="0" err="1"/>
              <a:t>Public</a:t>
            </a:r>
            <a:r>
              <a:rPr lang="tr-TR" sz="1600" b="1" noProof="0" dirty="0"/>
              <a:t> Libraries, </a:t>
            </a:r>
            <a:r>
              <a:rPr lang="tr-TR" sz="1600" b="1" noProof="0" dirty="0" err="1"/>
              <a:t>Ethnic</a:t>
            </a:r>
            <a:r>
              <a:rPr lang="tr-TR" sz="1600" b="1" noProof="0" dirty="0"/>
              <a:t> </a:t>
            </a:r>
            <a:r>
              <a:rPr lang="tr-TR" sz="1600" b="1" noProof="0" dirty="0" err="1"/>
              <a:t>Diversity</a:t>
            </a:r>
            <a:r>
              <a:rPr lang="tr-TR" sz="1600" b="1" noProof="0" dirty="0"/>
              <a:t> </a:t>
            </a:r>
            <a:r>
              <a:rPr lang="tr-TR" sz="1600" b="1" noProof="0" dirty="0" err="1"/>
              <a:t>and</a:t>
            </a:r>
            <a:r>
              <a:rPr lang="tr-TR" sz="1600" b="1" noProof="0" dirty="0"/>
              <a:t> </a:t>
            </a:r>
            <a:r>
              <a:rPr lang="tr-TR" sz="1600" b="1" noProof="0" dirty="0" err="1"/>
              <a:t>Citizenship</a:t>
            </a:r>
            <a:r>
              <a:rPr lang="tr-TR" sz="1600" b="1" noProof="0" dirty="0"/>
              <a:t>” (Halk Kütüphaneleri, Etnik Çeşitlilik ve Vatandaşlık) adlı bu proje/araştırma, halk kütüphanelerini temsil eden delegeler ve diğer temsilciler tarafından yoğun ilgi görmüştür. Bu araştırma, hem İngiltere hem de diğer ülkelerin dikkatini çekmiştir.  </a:t>
            </a:r>
          </a:p>
          <a:p>
            <a:pPr algn="just"/>
            <a:r>
              <a:rPr lang="tr-TR" sz="1600" b="1" noProof="0" dirty="0"/>
              <a:t>Bu araştırma, halk kütüphanelerinin etnik çeşitliliğe uygunluk bağlamında nasıl bir yol izlediğinin incelenmesini amaçlamış ve genişletilmiş dört vaka çalışmasını içermiştir. Bu çalışmalar, halk kütüphanelerinin etnik çeşitlilik bağlamında yönetim ve hizmet politikalarını sorgulamıştır.  </a:t>
            </a:r>
          </a:p>
          <a:p>
            <a:pPr algn="just"/>
            <a:r>
              <a:rPr lang="tr-TR" sz="1600" b="1" noProof="0" dirty="0"/>
              <a:t>Araştırmanın sonucunda, nitelikli kütüphane personeli, yöneticiler, yerel yönetim çalışanları ve kullanıcılar ile etnik azınlıklardan alınan geri bildirimler belirleyici olmuştur (</a:t>
            </a:r>
            <a:r>
              <a:rPr lang="tr-TR" sz="1600" b="1" noProof="0" dirty="0" err="1"/>
              <a:t>Roach</a:t>
            </a:r>
            <a:r>
              <a:rPr lang="tr-TR" sz="1600" b="1" noProof="0" dirty="0"/>
              <a:t> </a:t>
            </a:r>
            <a:r>
              <a:rPr lang="tr-TR" sz="1600" b="1" noProof="0" dirty="0" err="1"/>
              <a:t>and</a:t>
            </a:r>
            <a:r>
              <a:rPr lang="tr-TR" sz="1600" b="1" noProof="0" dirty="0"/>
              <a:t> Morrison, 1999).  </a:t>
            </a:r>
          </a:p>
          <a:p>
            <a:pPr algn="just"/>
            <a:r>
              <a:rPr lang="tr-TR" sz="1600" b="1" noProof="0" dirty="0"/>
              <a:t>1980 ve 1990’lı yıllarda, yerel yönetimlerin yeniden organizasyonu, kamu harcamalarının azaltılması veya netleştirilmesi ve kamusal hesap verme sorumluluğu gibi konularda politikacıların tartışmaları yoğun olsa da, özellikle 2. Dünya Savaşı sonrası göç eden pek çok etnik grubun temel değişikliklere yol açtığı konusu yeterince ele alınmamıştır. Bu değişimin halk kütüphanelerine nasıl yansıdığı veya yansımasının nasıl olması gerektiği, mesleki olarak ele alınması gereken önemli </a:t>
            </a:r>
            <a:r>
              <a:rPr lang="tr-TR" sz="1600" b="1" dirty="0"/>
              <a:t>bir konudur (</a:t>
            </a:r>
            <a:r>
              <a:rPr lang="tr-TR" sz="1600" b="1" dirty="0" err="1"/>
              <a:t>Roach</a:t>
            </a:r>
            <a:r>
              <a:rPr lang="tr-TR" sz="1600" b="1" dirty="0"/>
              <a:t> </a:t>
            </a:r>
            <a:r>
              <a:rPr lang="tr-TR" sz="1600" b="1" dirty="0" err="1"/>
              <a:t>and</a:t>
            </a:r>
            <a:r>
              <a:rPr lang="tr-TR" sz="1600" b="1" dirty="0"/>
              <a:t> Morrison, 1999). </a:t>
            </a:r>
            <a:endParaRPr lang="tr-TR" sz="1600" b="1" noProof="0" dirty="0"/>
          </a:p>
        </p:txBody>
      </p:sp>
    </p:spTree>
    <p:extLst>
      <p:ext uri="{BB962C8B-B14F-4D97-AF65-F5344CB8AC3E}">
        <p14:creationId xmlns:p14="http://schemas.microsoft.com/office/powerpoint/2010/main" val="132168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91EF6-1174-04EE-AA35-F63A46DD261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E4800EA-42DC-D1CA-A228-76CF093D6C85}"/>
              </a:ext>
            </a:extLst>
          </p:cNvPr>
          <p:cNvSpPr>
            <a:spLocks noGrp="1"/>
          </p:cNvSpPr>
          <p:nvPr>
            <p:ph type="title"/>
          </p:nvPr>
        </p:nvSpPr>
        <p:spPr>
          <a:xfrm>
            <a:off x="850491" y="157303"/>
            <a:ext cx="8814620" cy="452297"/>
          </a:xfrm>
        </p:spPr>
        <p:txBody>
          <a:bodyPr>
            <a:normAutofit fontScale="90000"/>
          </a:bodyPr>
          <a:lstStyle/>
          <a:p>
            <a:pPr algn="ctr"/>
            <a:r>
              <a:rPr lang="tr-TR" sz="2400" b="1" noProof="0" dirty="0"/>
              <a:t>BİRLEŞİK KRALLIK HALK KÜTÜPHANELERİ: ÇOK KÜLTÜRLÜLÜK</a:t>
            </a:r>
          </a:p>
        </p:txBody>
      </p:sp>
      <p:sp>
        <p:nvSpPr>
          <p:cNvPr id="3" name="İçerik Yer Tutucusu 2">
            <a:extLst>
              <a:ext uri="{FF2B5EF4-FFF2-40B4-BE49-F238E27FC236}">
                <a16:creationId xmlns:a16="http://schemas.microsoft.com/office/drawing/2014/main" id="{82674D4A-272C-3AF0-811A-2B2B7DC434C5}"/>
              </a:ext>
            </a:extLst>
          </p:cNvPr>
          <p:cNvSpPr>
            <a:spLocks noGrp="1"/>
          </p:cNvSpPr>
          <p:nvPr>
            <p:ph idx="1"/>
          </p:nvPr>
        </p:nvSpPr>
        <p:spPr>
          <a:xfrm>
            <a:off x="600729" y="791483"/>
            <a:ext cx="9438005" cy="5746969"/>
          </a:xfrm>
        </p:spPr>
        <p:txBody>
          <a:bodyPr>
            <a:noAutofit/>
          </a:bodyPr>
          <a:lstStyle/>
          <a:p>
            <a:pPr algn="just"/>
            <a:r>
              <a:rPr lang="tr-TR" b="1" noProof="0" dirty="0"/>
              <a:t> </a:t>
            </a:r>
            <a:r>
              <a:rPr lang="tr-TR" b="1" u="sng" noProof="0" dirty="0"/>
              <a:t>Araştırma bulguları, aşağıdaki önemli soruları ortaya koymuştur </a:t>
            </a:r>
            <a:r>
              <a:rPr lang="en-US" b="1" u="sng" dirty="0"/>
              <a:t>(Roach and Morrison, 1999)</a:t>
            </a:r>
            <a:r>
              <a:rPr lang="tr-TR" b="1" u="sng" dirty="0"/>
              <a:t>:</a:t>
            </a:r>
            <a:endParaRPr lang="tr-TR" b="1" u="sng" noProof="0" dirty="0"/>
          </a:p>
          <a:p>
            <a:pPr lvl="1" algn="just">
              <a:buFont typeface="Wingdings" panose="05000000000000000000" pitchFamily="2" charset="2"/>
              <a:buChar char="v"/>
            </a:pPr>
            <a:r>
              <a:rPr lang="tr-TR" sz="1800" b="1" noProof="0" dirty="0"/>
              <a:t>Halk kütüphanesi hizmetlerinde toplumdaki etnik çeşitlilik ne ölçüde ve nasıl benimsenmiştir?  </a:t>
            </a:r>
          </a:p>
          <a:p>
            <a:pPr lvl="1" algn="just">
              <a:buFont typeface="Wingdings" panose="05000000000000000000" pitchFamily="2" charset="2"/>
              <a:buChar char="v"/>
            </a:pPr>
            <a:r>
              <a:rPr lang="tr-TR" sz="1800" b="1" noProof="0" dirty="0"/>
              <a:t>Etnik çeşitliliğin ortaya çıkardığı sorunlara halk kütüphanesi yöneticileri nasıl yanıt vermektedir?  </a:t>
            </a:r>
          </a:p>
          <a:p>
            <a:pPr lvl="1" algn="just">
              <a:buFont typeface="Wingdings" panose="05000000000000000000" pitchFamily="2" charset="2"/>
              <a:buChar char="v"/>
            </a:pPr>
            <a:r>
              <a:rPr lang="tr-TR" sz="1800" b="1" noProof="0" dirty="0"/>
              <a:t>Çok kültürlü hizmetler hakkında dürüst ve samimi bir şekilde konuşmak mümkün müdür? Bu, bizim için ne anlama gelmektedir?  </a:t>
            </a:r>
          </a:p>
          <a:p>
            <a:pPr lvl="1" algn="just">
              <a:buFont typeface="Wingdings" panose="05000000000000000000" pitchFamily="2" charset="2"/>
              <a:buChar char="v"/>
            </a:pPr>
            <a:r>
              <a:rPr lang="tr-TR" sz="1800" b="1" noProof="0" dirty="0"/>
              <a:t>Toplumsal olarak izole olan etnik grupların topluma tam katılımı için halk kütüphanelerinin, yerel ve merkezi yönetimlerin hangi rolleri üstlenmesi gerekir?  </a:t>
            </a:r>
          </a:p>
          <a:p>
            <a:pPr algn="just"/>
            <a:r>
              <a:rPr lang="tr-TR" b="1" u="sng" noProof="0" dirty="0"/>
              <a:t>Araştırmanın genel sonuçlarına göre</a:t>
            </a:r>
            <a:r>
              <a:rPr lang="tr-TR" b="1" noProof="0" dirty="0"/>
              <a:t>, bu alanda daha fazla araştırma ve tartışma yapılması, yerel yönetimleri çok kültürlü hizmetler konusunda destekleyecek ulusal politikaların, kütüphane ve diğer kamu kurumlarının entegrasyonunun ve kütüphane personelinin eğitim ve donanımının sağlanmasının öncelikli olduğu vurgulanmaktadır (</a:t>
            </a:r>
            <a:r>
              <a:rPr lang="tr-TR" b="1" noProof="0" dirty="0" err="1"/>
              <a:t>Roach</a:t>
            </a:r>
            <a:r>
              <a:rPr lang="tr-TR" b="1" noProof="0" dirty="0"/>
              <a:t> ve Morrison, 1999).  Bu bulgular, alan yazınına dayalı diğer çalışmalarla da uyum içindedir. </a:t>
            </a:r>
          </a:p>
        </p:txBody>
      </p:sp>
    </p:spTree>
    <p:extLst>
      <p:ext uri="{BB962C8B-B14F-4D97-AF65-F5344CB8AC3E}">
        <p14:creationId xmlns:p14="http://schemas.microsoft.com/office/powerpoint/2010/main" val="364773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BF6EA-CBB6-0481-6467-47996D91276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6DA30E7-F173-0F9B-1377-86987AC21494}"/>
              </a:ext>
            </a:extLst>
          </p:cNvPr>
          <p:cNvSpPr>
            <a:spLocks noGrp="1"/>
          </p:cNvSpPr>
          <p:nvPr>
            <p:ph type="title"/>
          </p:nvPr>
        </p:nvSpPr>
        <p:spPr>
          <a:xfrm>
            <a:off x="850491" y="157303"/>
            <a:ext cx="8814620" cy="452297"/>
          </a:xfrm>
        </p:spPr>
        <p:txBody>
          <a:bodyPr>
            <a:normAutofit fontScale="90000"/>
          </a:bodyPr>
          <a:lstStyle/>
          <a:p>
            <a:pPr algn="ctr"/>
            <a:r>
              <a:rPr lang="tr-TR" sz="2400" b="1" noProof="0" dirty="0"/>
              <a:t>BİRLEŞİK KRALLIK HALK KÜTÜPHANELERİ: ÇOK KÜLTÜRLÜLÜK</a:t>
            </a:r>
          </a:p>
        </p:txBody>
      </p:sp>
      <p:sp>
        <p:nvSpPr>
          <p:cNvPr id="3" name="İçerik Yer Tutucusu 2">
            <a:extLst>
              <a:ext uri="{FF2B5EF4-FFF2-40B4-BE49-F238E27FC236}">
                <a16:creationId xmlns:a16="http://schemas.microsoft.com/office/drawing/2014/main" id="{23A456E3-E9E6-D063-94A8-AD3D4DD3B88D}"/>
              </a:ext>
            </a:extLst>
          </p:cNvPr>
          <p:cNvSpPr>
            <a:spLocks noGrp="1"/>
          </p:cNvSpPr>
          <p:nvPr>
            <p:ph idx="1"/>
          </p:nvPr>
        </p:nvSpPr>
        <p:spPr>
          <a:xfrm>
            <a:off x="615477" y="700541"/>
            <a:ext cx="9438005" cy="2416285"/>
          </a:xfrm>
        </p:spPr>
        <p:txBody>
          <a:bodyPr>
            <a:noAutofit/>
          </a:bodyPr>
          <a:lstStyle/>
          <a:p>
            <a:pPr marL="0" indent="0" algn="just">
              <a:buNone/>
            </a:pPr>
            <a:r>
              <a:rPr lang="tr-TR" sz="1400" b="1" u="sng" noProof="0" dirty="0" err="1"/>
              <a:t>Welcome</a:t>
            </a:r>
            <a:r>
              <a:rPr lang="tr-TR" sz="1400" b="1" u="sng" noProof="0" dirty="0"/>
              <a:t> </a:t>
            </a:r>
            <a:r>
              <a:rPr lang="tr-TR" sz="1400" b="1" u="sng" noProof="0" dirty="0" err="1"/>
              <a:t>To</a:t>
            </a:r>
            <a:r>
              <a:rPr lang="tr-TR" sz="1400" b="1" u="sng" noProof="0" dirty="0"/>
              <a:t> </a:t>
            </a:r>
            <a:r>
              <a:rPr lang="tr-TR" sz="1400" b="1" u="sng" noProof="0" dirty="0" err="1"/>
              <a:t>Your</a:t>
            </a:r>
            <a:r>
              <a:rPr lang="tr-TR" sz="1400" b="1" u="sng" noProof="0" dirty="0"/>
              <a:t> Library / Kütüphanenize </a:t>
            </a:r>
            <a:r>
              <a:rPr lang="tr-TR" sz="1400" b="1" u="sng" noProof="0" dirty="0" err="1"/>
              <a:t>Hoşgeldiniz</a:t>
            </a:r>
            <a:r>
              <a:rPr lang="tr-TR" sz="1400" b="1" u="sng" noProof="0" dirty="0"/>
              <a:t>” Projesi  </a:t>
            </a:r>
          </a:p>
          <a:p>
            <a:pPr algn="just"/>
            <a:r>
              <a:rPr lang="tr-TR" sz="1400" b="1" noProof="0" dirty="0"/>
              <a:t>2003-2004 yıllarında Londra’da pilot olarak başlatılan proje, mültecilerin ve sığınmacıların topluma entegrasyonunu amaçlamaktadır. Bu projede, mültecilerin karşılaştıkları engeller ve halk kütüphanelerinin bilgi, dil ve kültürel gereksinimleri destekleme rolü vurgulanmıştır.  </a:t>
            </a:r>
          </a:p>
          <a:p>
            <a:pPr algn="just"/>
            <a:r>
              <a:rPr lang="tr-TR" sz="1400" b="1" noProof="0" dirty="0"/>
              <a:t>Proje, Paul </a:t>
            </a:r>
            <a:r>
              <a:rPr lang="tr-TR" sz="1400" b="1" noProof="0" dirty="0" err="1"/>
              <a:t>Hamlyn</a:t>
            </a:r>
            <a:r>
              <a:rPr lang="tr-TR" sz="1400" b="1" noProof="0" dirty="0"/>
              <a:t> Vakfı ve Londra Kütüphaneleri Gelişim Ajansı tarafından finanse edilerek, 2007’ye kadar genişletilmiştir (IFLA, 2009, s. 30-31).  </a:t>
            </a:r>
          </a:p>
          <a:p>
            <a:pPr algn="just"/>
            <a:r>
              <a:rPr lang="tr-TR" sz="1400" b="1" noProof="0" dirty="0"/>
              <a:t>Amaç, herkes için öğrenim, refah ve aidiyet duygusunu artırmak; mülteci ve sığınmacıların katılımını teşvik etmek, farkındalık ve eğitimli personel istihdamını sağlamak, uygulamaları paylaşmak ve topluma entegrasyonu desteklemektir.</a:t>
            </a:r>
          </a:p>
        </p:txBody>
      </p:sp>
      <p:pic>
        <p:nvPicPr>
          <p:cNvPr id="4" name="Resim 3">
            <a:extLst>
              <a:ext uri="{FF2B5EF4-FFF2-40B4-BE49-F238E27FC236}">
                <a16:creationId xmlns:a16="http://schemas.microsoft.com/office/drawing/2014/main" id="{E138BEC9-3285-7999-CAEC-6663758EB9EF}"/>
              </a:ext>
            </a:extLst>
          </p:cNvPr>
          <p:cNvPicPr>
            <a:picLocks noChangeAspect="1"/>
          </p:cNvPicPr>
          <p:nvPr/>
        </p:nvPicPr>
        <p:blipFill>
          <a:blip r:embed="rId2"/>
          <a:stretch>
            <a:fillRect/>
          </a:stretch>
        </p:blipFill>
        <p:spPr>
          <a:xfrm>
            <a:off x="2294603" y="3207767"/>
            <a:ext cx="5715000" cy="2944914"/>
          </a:xfrm>
          <a:prstGeom prst="rect">
            <a:avLst/>
          </a:prstGeom>
        </p:spPr>
      </p:pic>
      <p:sp>
        <p:nvSpPr>
          <p:cNvPr id="6" name="Metin kutusu 5">
            <a:extLst>
              <a:ext uri="{FF2B5EF4-FFF2-40B4-BE49-F238E27FC236}">
                <a16:creationId xmlns:a16="http://schemas.microsoft.com/office/drawing/2014/main" id="{5C692C26-0C60-943F-F9B6-104D5AEE170A}"/>
              </a:ext>
            </a:extLst>
          </p:cNvPr>
          <p:cNvSpPr txBox="1"/>
          <p:nvPr/>
        </p:nvSpPr>
        <p:spPr>
          <a:xfrm>
            <a:off x="3038168" y="6233790"/>
            <a:ext cx="4439265" cy="246221"/>
          </a:xfrm>
          <a:prstGeom prst="rect">
            <a:avLst/>
          </a:prstGeom>
          <a:noFill/>
        </p:spPr>
        <p:txBody>
          <a:bodyPr wrap="square">
            <a:spAutoFit/>
          </a:bodyPr>
          <a:lstStyle/>
          <a:p>
            <a:r>
              <a:rPr lang="tr-TR" sz="1000" b="1" dirty="0">
                <a:hlinkClick r:id="rId3"/>
              </a:rPr>
              <a:t>https://museprintables.com/download/sign/welcome-to-the-library/</a:t>
            </a:r>
            <a:endParaRPr lang="tr-TR" sz="1000" b="1" dirty="0"/>
          </a:p>
        </p:txBody>
      </p:sp>
    </p:spTree>
    <p:extLst>
      <p:ext uri="{BB962C8B-B14F-4D97-AF65-F5344CB8AC3E}">
        <p14:creationId xmlns:p14="http://schemas.microsoft.com/office/powerpoint/2010/main" val="31146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B97F2-350B-4DC9-AB9B-788903758C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9AABD03-09F7-1EBB-51F7-99884DB289CC}"/>
              </a:ext>
            </a:extLst>
          </p:cNvPr>
          <p:cNvSpPr>
            <a:spLocks noGrp="1"/>
          </p:cNvSpPr>
          <p:nvPr>
            <p:ph type="title"/>
          </p:nvPr>
        </p:nvSpPr>
        <p:spPr>
          <a:xfrm>
            <a:off x="850491" y="157303"/>
            <a:ext cx="8814620" cy="452297"/>
          </a:xfrm>
        </p:spPr>
        <p:txBody>
          <a:bodyPr>
            <a:noAutofit/>
          </a:bodyPr>
          <a:lstStyle/>
          <a:p>
            <a:pPr algn="ctr"/>
            <a:r>
              <a:rPr lang="tr-TR" sz="2000" b="1" noProof="0" dirty="0"/>
              <a:t>Birleşik Krallık Çok Kültürlü Halk Kütüphaneleri: Birmingham Örneği</a:t>
            </a:r>
          </a:p>
        </p:txBody>
      </p:sp>
      <p:sp>
        <p:nvSpPr>
          <p:cNvPr id="3" name="İçerik Yer Tutucusu 2">
            <a:extLst>
              <a:ext uri="{FF2B5EF4-FFF2-40B4-BE49-F238E27FC236}">
                <a16:creationId xmlns:a16="http://schemas.microsoft.com/office/drawing/2014/main" id="{8809EFA6-20F3-7F8C-FBD1-610024B3431D}"/>
              </a:ext>
            </a:extLst>
          </p:cNvPr>
          <p:cNvSpPr>
            <a:spLocks noGrp="1"/>
          </p:cNvSpPr>
          <p:nvPr>
            <p:ph idx="1"/>
          </p:nvPr>
        </p:nvSpPr>
        <p:spPr>
          <a:xfrm>
            <a:off x="600729" y="791483"/>
            <a:ext cx="9438005" cy="5545407"/>
          </a:xfrm>
        </p:spPr>
        <p:txBody>
          <a:bodyPr>
            <a:noAutofit/>
          </a:bodyPr>
          <a:lstStyle/>
          <a:p>
            <a:pPr algn="just"/>
            <a:r>
              <a:rPr lang="tr-TR" sz="1600" b="1" noProof="0" dirty="0"/>
              <a:t>Çok Kültürlü Hizmetler ve Toplum Merkezli Kütüphane Tasarımı:</a:t>
            </a:r>
          </a:p>
          <a:p>
            <a:pPr lvl="1" algn="just">
              <a:buFont typeface="Wingdings" panose="05000000000000000000" pitchFamily="2" charset="2"/>
              <a:buChar char="v"/>
            </a:pPr>
            <a:r>
              <a:rPr lang="tr-TR" sz="1400" b="1" noProof="0" dirty="0"/>
              <a:t>Birmingham Kütüphanesi, Birmingham'ın çeşitli nüfusuna hitap eden, topluluk odaklı ve kapsayıcı bir kütüphane hizmetleri yaklaşımının örneğidir. </a:t>
            </a:r>
          </a:p>
          <a:p>
            <a:pPr lvl="1" algn="just">
              <a:buFont typeface="Wingdings" panose="05000000000000000000" pitchFamily="2" charset="2"/>
              <a:buChar char="v"/>
            </a:pPr>
            <a:r>
              <a:rPr lang="tr-TR" sz="1400" b="1" noProof="0" dirty="0"/>
              <a:t>Kapsamlı topluluk katılımı (kamu odak grupları, ilgi alanlarına özel tartışmalar, gençlerin katılımı ve çeşitli kültürel ve engelli gruplarıyla iş birliği) sayesinde kütüphane, çok kültürlü topluluğunun çok yönlü gereksinmelerini karşılayacak şekilde tasarlanmıştır.</a:t>
            </a:r>
          </a:p>
          <a:p>
            <a:pPr algn="just"/>
            <a:r>
              <a:rPr lang="tr-TR" sz="1600" b="1" noProof="0" dirty="0"/>
              <a:t>Temel ögeler şunlardır:</a:t>
            </a:r>
          </a:p>
          <a:p>
            <a:pPr lvl="1" algn="just">
              <a:buFont typeface="Wingdings" panose="05000000000000000000" pitchFamily="2" charset="2"/>
              <a:buChar char="v"/>
            </a:pPr>
            <a:r>
              <a:rPr lang="tr-TR" sz="1400" b="1" noProof="0" dirty="0"/>
              <a:t>Kapsayıcı Tesisler: Engelli dostu tuvaletler, namaz/abdest odası, engelliler için asansörlü tuvalet sistemi vb.</a:t>
            </a:r>
          </a:p>
          <a:p>
            <a:pPr lvl="1" algn="just">
              <a:buFont typeface="Wingdings" panose="05000000000000000000" pitchFamily="2" charset="2"/>
              <a:buChar char="v"/>
            </a:pPr>
            <a:r>
              <a:rPr lang="tr-TR" sz="1400" b="1" noProof="0" dirty="0"/>
              <a:t>Kültürel Katılım: Farklı inanç grupları, LGBTQ+ toplulukları ve engelli bireyleri destekleyen kuruluşlar dahil olmak üzere çeşitli topluluk seslerinin aktif katılımı, hizmetlerin ve alanların onların gereksinimlerini yansıtması</a:t>
            </a:r>
          </a:p>
          <a:p>
            <a:pPr lvl="1" algn="just">
              <a:buFont typeface="Wingdings" panose="05000000000000000000" pitchFamily="2" charset="2"/>
              <a:buChar char="v"/>
            </a:pPr>
            <a:r>
              <a:rPr lang="tr-TR" sz="1400" b="1" noProof="0" dirty="0"/>
              <a:t>Gençlik ve eğitim: Özel gençlik alanları oluşturmak ve farklı geçmişlere sahip gençleri, özel etkinlikler, hikâye anlatımı ve ortak tasarımlı alanlar aracılığıyla bir araya getirmek</a:t>
            </a:r>
          </a:p>
          <a:p>
            <a:pPr lvl="1" algn="just">
              <a:buFont typeface="Wingdings" panose="05000000000000000000" pitchFamily="2" charset="2"/>
              <a:buChar char="v"/>
            </a:pPr>
            <a:r>
              <a:rPr lang="tr-TR" sz="1400" b="1" noProof="0" dirty="0"/>
              <a:t>Topluluk Alanları</a:t>
            </a:r>
            <a:r>
              <a:rPr lang="tr-TR" sz="1400" b="1" dirty="0"/>
              <a:t>: Kültürel alışverişi, topluluk katılımını ve aidiyeti teşvik eden, sosyal etkileşimi, rahatlamayı sağlayan açık </a:t>
            </a:r>
            <a:r>
              <a:rPr lang="tr-TR" sz="1400" b="1" noProof="0" dirty="0"/>
              <a:t>hava terasları ve sanal turlar (</a:t>
            </a:r>
            <a:r>
              <a:rPr lang="tr-TR" sz="1400" b="1" dirty="0" err="1"/>
              <a:t>Designing</a:t>
            </a:r>
            <a:r>
              <a:rPr lang="tr-TR" sz="1400" b="1" dirty="0"/>
              <a:t> Libraries, </a:t>
            </a:r>
            <a:r>
              <a:rPr lang="tr-TR" sz="1400" b="1" dirty="0" err="1"/>
              <a:t>t.y</a:t>
            </a:r>
            <a:r>
              <a:rPr lang="tr-TR" sz="1400" b="1" dirty="0"/>
              <a:t>.). </a:t>
            </a:r>
            <a:endParaRPr lang="tr-TR" sz="1400" b="1" noProof="0" dirty="0"/>
          </a:p>
        </p:txBody>
      </p:sp>
    </p:spTree>
    <p:extLst>
      <p:ext uri="{BB962C8B-B14F-4D97-AF65-F5344CB8AC3E}">
        <p14:creationId xmlns:p14="http://schemas.microsoft.com/office/powerpoint/2010/main" val="426647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EECAE-9ED3-B9ED-8CC1-EB352C14379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56BEEEB-E03E-AC3D-5075-96E7138B931B}"/>
              </a:ext>
            </a:extLst>
          </p:cNvPr>
          <p:cNvSpPr>
            <a:spLocks noGrp="1"/>
          </p:cNvSpPr>
          <p:nvPr>
            <p:ph type="title"/>
          </p:nvPr>
        </p:nvSpPr>
        <p:spPr>
          <a:xfrm>
            <a:off x="850491" y="157303"/>
            <a:ext cx="8814620" cy="452297"/>
          </a:xfrm>
        </p:spPr>
        <p:txBody>
          <a:bodyPr>
            <a:noAutofit/>
          </a:bodyPr>
          <a:lstStyle/>
          <a:p>
            <a:pPr algn="ctr"/>
            <a:r>
              <a:rPr lang="tr-TR" sz="2000" b="1" noProof="0" dirty="0"/>
              <a:t>Birleşik Krallık Çok Kültürlü Halk Kütüphaneleri: Birmingham Örneği</a:t>
            </a:r>
          </a:p>
        </p:txBody>
      </p:sp>
      <p:pic>
        <p:nvPicPr>
          <p:cNvPr id="4" name="İçerik Yer Tutucusu 3">
            <a:extLst>
              <a:ext uri="{FF2B5EF4-FFF2-40B4-BE49-F238E27FC236}">
                <a16:creationId xmlns:a16="http://schemas.microsoft.com/office/drawing/2014/main" id="{A1F6A501-87FA-8741-CC16-33EF0F604991}"/>
              </a:ext>
            </a:extLst>
          </p:cNvPr>
          <p:cNvPicPr>
            <a:picLocks noGrp="1" noChangeAspect="1"/>
          </p:cNvPicPr>
          <p:nvPr>
            <p:ph idx="1"/>
          </p:nvPr>
        </p:nvPicPr>
        <p:blipFill>
          <a:blip r:embed="rId2"/>
          <a:stretch>
            <a:fillRect/>
          </a:stretch>
        </p:blipFill>
        <p:spPr>
          <a:xfrm>
            <a:off x="629571" y="698548"/>
            <a:ext cx="9439275" cy="4955619"/>
          </a:xfrm>
          <a:prstGeom prst="rect">
            <a:avLst/>
          </a:prstGeom>
        </p:spPr>
      </p:pic>
      <p:sp>
        <p:nvSpPr>
          <p:cNvPr id="6" name="Metin kutusu 5">
            <a:extLst>
              <a:ext uri="{FF2B5EF4-FFF2-40B4-BE49-F238E27FC236}">
                <a16:creationId xmlns:a16="http://schemas.microsoft.com/office/drawing/2014/main" id="{21AB3555-9066-9BEC-8099-C84366E3C5E4}"/>
              </a:ext>
            </a:extLst>
          </p:cNvPr>
          <p:cNvSpPr txBox="1"/>
          <p:nvPr/>
        </p:nvSpPr>
        <p:spPr>
          <a:xfrm>
            <a:off x="3072580" y="5790889"/>
            <a:ext cx="5206181" cy="246221"/>
          </a:xfrm>
          <a:prstGeom prst="rect">
            <a:avLst/>
          </a:prstGeom>
          <a:noFill/>
        </p:spPr>
        <p:txBody>
          <a:bodyPr wrap="square">
            <a:spAutoFit/>
          </a:bodyPr>
          <a:lstStyle/>
          <a:p>
            <a:r>
              <a:rPr lang="en-US" sz="1000" b="1" dirty="0"/>
              <a:t>The Library of Birmingham: </a:t>
            </a:r>
            <a:r>
              <a:rPr lang="tr-TR" sz="1000" b="1" dirty="0"/>
              <a:t>E</a:t>
            </a:r>
            <a:r>
              <a:rPr lang="en-US" sz="1000" b="1" dirty="0" err="1"/>
              <a:t>ngaging</a:t>
            </a:r>
            <a:r>
              <a:rPr lang="en-US" sz="1000" b="1" dirty="0"/>
              <a:t> the community</a:t>
            </a:r>
            <a:r>
              <a:rPr lang="tr-TR" sz="1000" b="1" dirty="0"/>
              <a:t> (</a:t>
            </a:r>
            <a:r>
              <a:rPr lang="tr-TR" sz="1000" b="1" dirty="0" err="1"/>
              <a:t>Designing</a:t>
            </a:r>
            <a:r>
              <a:rPr lang="tr-TR" sz="1000" b="1" dirty="0"/>
              <a:t> Libraries, </a:t>
            </a:r>
            <a:r>
              <a:rPr lang="tr-TR" sz="1000" b="1" dirty="0" err="1"/>
              <a:t>t.y</a:t>
            </a:r>
            <a:r>
              <a:rPr lang="tr-TR" sz="1000" b="1" dirty="0"/>
              <a:t>.).</a:t>
            </a:r>
          </a:p>
        </p:txBody>
      </p:sp>
    </p:spTree>
    <p:extLst>
      <p:ext uri="{BB962C8B-B14F-4D97-AF65-F5344CB8AC3E}">
        <p14:creationId xmlns:p14="http://schemas.microsoft.com/office/powerpoint/2010/main" val="146286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CDDE5-1053-ADAF-0491-0D70AEE7910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EB169A0-D7EE-1817-3EEB-0C260D87A334}"/>
              </a:ext>
            </a:extLst>
          </p:cNvPr>
          <p:cNvSpPr>
            <a:spLocks noGrp="1"/>
          </p:cNvSpPr>
          <p:nvPr>
            <p:ph type="title"/>
          </p:nvPr>
        </p:nvSpPr>
        <p:spPr>
          <a:xfrm>
            <a:off x="481782" y="157303"/>
            <a:ext cx="9950244" cy="452297"/>
          </a:xfrm>
        </p:spPr>
        <p:txBody>
          <a:bodyPr>
            <a:noAutofit/>
          </a:bodyPr>
          <a:lstStyle/>
          <a:p>
            <a:pPr algn="ctr"/>
            <a:r>
              <a:rPr lang="tr-TR" sz="2000" b="1" noProof="0" dirty="0"/>
              <a:t>Birleşik Krallık Çok Kültürlü Halk Kütüphaneleri</a:t>
            </a:r>
            <a:r>
              <a:rPr lang="tr-TR" sz="2000" b="1" dirty="0"/>
              <a:t>: </a:t>
            </a:r>
            <a:r>
              <a:rPr lang="tr-TR" sz="2000" b="1" dirty="0" err="1"/>
              <a:t>Lambeth</a:t>
            </a:r>
            <a:r>
              <a:rPr lang="tr-TR" sz="2000" b="1" dirty="0"/>
              <a:t> Kütüphaneleri Örneği</a:t>
            </a:r>
            <a:endParaRPr lang="tr-TR" sz="2000" b="1" noProof="0" dirty="0"/>
          </a:p>
        </p:txBody>
      </p:sp>
      <p:sp>
        <p:nvSpPr>
          <p:cNvPr id="3" name="İçerik Yer Tutucusu 2">
            <a:extLst>
              <a:ext uri="{FF2B5EF4-FFF2-40B4-BE49-F238E27FC236}">
                <a16:creationId xmlns:a16="http://schemas.microsoft.com/office/drawing/2014/main" id="{CECBDBA4-66FB-820E-0A68-99297B6FD3C1}"/>
              </a:ext>
            </a:extLst>
          </p:cNvPr>
          <p:cNvSpPr>
            <a:spLocks noGrp="1"/>
          </p:cNvSpPr>
          <p:nvPr>
            <p:ph idx="1"/>
          </p:nvPr>
        </p:nvSpPr>
        <p:spPr>
          <a:xfrm>
            <a:off x="600729" y="791483"/>
            <a:ext cx="9438005" cy="5545407"/>
          </a:xfrm>
        </p:spPr>
        <p:txBody>
          <a:bodyPr>
            <a:noAutofit/>
          </a:bodyPr>
          <a:lstStyle/>
          <a:p>
            <a:pPr algn="just"/>
            <a:r>
              <a:rPr lang="tr-TR" sz="1500" b="1" noProof="0" dirty="0" err="1"/>
              <a:t>Lambeth</a:t>
            </a:r>
            <a:r>
              <a:rPr lang="tr-TR" sz="1500" b="1" noProof="0" dirty="0"/>
              <a:t> Kütüphaneleri, «Sığınak Kütüphanesi» (Library of </a:t>
            </a:r>
            <a:r>
              <a:rPr lang="tr-TR" sz="1500" b="1" noProof="0" dirty="0" err="1"/>
              <a:t>Sanctuary</a:t>
            </a:r>
            <a:r>
              <a:rPr lang="tr-TR" sz="1500" b="1" noProof="0" dirty="0"/>
              <a:t>) statüsüne layık görülen kütüphaneler arasındadır. Bu ödül, kapsayıcılığı, sosyal uyumu ve mülteciler ile göçmenlere desteği aktif olarak teşvik eden kütüphaneleri takdir etmek için Birleşik Krallık çapında başlatılan girişimin bir parçasıdır. </a:t>
            </a:r>
            <a:r>
              <a:rPr lang="tr-TR" sz="1500" b="1" noProof="0" dirty="0" err="1"/>
              <a:t>Lambeth</a:t>
            </a:r>
            <a:r>
              <a:rPr lang="tr-TR" sz="1500" b="1" noProof="0" dirty="0"/>
              <a:t> Kütüphaneleri, misafirperver ortamlar yaratma ve çeşitli toplulukları desteklemek için kaynaklar sağlama çabaları nedeniyle ödüllendirilmiştir.</a:t>
            </a:r>
          </a:p>
          <a:p>
            <a:pPr algn="just"/>
            <a:r>
              <a:rPr lang="tr-TR" sz="1500" b="1" noProof="0" dirty="0"/>
              <a:t>Bu akreditasyon, özellikle mülteciler ve yeni gelenler olmak üzere çeşitli toplulukları destekleme ve aidiyet duygusunu teşvik etme çabalarını vurgulamaktadır.</a:t>
            </a:r>
          </a:p>
          <a:p>
            <a:pPr algn="just"/>
            <a:r>
              <a:rPr lang="tr-TR" sz="1500" b="1" u="sng" noProof="0" dirty="0"/>
              <a:t>Temel girişimler şunlardır</a:t>
            </a:r>
            <a:r>
              <a:rPr lang="tr-TR" sz="1500" b="1" noProof="0" dirty="0"/>
              <a:t>:</a:t>
            </a:r>
          </a:p>
          <a:p>
            <a:pPr lvl="1" algn="just">
              <a:buFont typeface="Wingdings" panose="05000000000000000000" pitchFamily="2" charset="2"/>
              <a:buChar char="v"/>
            </a:pPr>
            <a:r>
              <a:rPr lang="tr-TR" sz="1500" b="1" u="sng" noProof="0" dirty="0"/>
              <a:t>Kapsayıcı Kültür</a:t>
            </a:r>
            <a:r>
              <a:rPr lang="tr-TR" sz="1500" b="1" noProof="0" dirty="0"/>
              <a:t>: Bu kütüphaneler, çeşitliliğe değer veren ve sığınak arayanların topluluğun bir parçası olduklarını hissetmelerini destekleyen misafirperver bir atmosferi teşvik etmektedir.</a:t>
            </a:r>
          </a:p>
          <a:p>
            <a:pPr lvl="1" algn="just">
              <a:buFont typeface="Wingdings" panose="05000000000000000000" pitchFamily="2" charset="2"/>
              <a:buChar char="v"/>
            </a:pPr>
            <a:r>
              <a:rPr lang="tr-TR" sz="1500" b="1" u="sng" noProof="0" dirty="0"/>
              <a:t>Topluluk Katılımı</a:t>
            </a:r>
            <a:r>
              <a:rPr lang="tr-TR" sz="1500" b="1" noProof="0" dirty="0"/>
              <a:t>: Eğitimli şube liderleri, mülteci yurtlarını aktif olarak ziyaret etmekte, hizmetler hakkında bilgi paylaşmakta ve yalnızlığı azaltmak için örgü grupları ve hikaye saatleri gibi kültürel ve sosyal etkinliklere katılımı teşvik etmektedir.</a:t>
            </a:r>
          </a:p>
          <a:p>
            <a:pPr lvl="1" algn="just">
              <a:buFont typeface="Wingdings" panose="05000000000000000000" pitchFamily="2" charset="2"/>
              <a:buChar char="v"/>
            </a:pPr>
            <a:r>
              <a:rPr lang="tr-TR" sz="1500" b="1" u="sng" noProof="0" dirty="0"/>
              <a:t>Kitap Ödünç Vermenin Ötesi</a:t>
            </a:r>
            <a:r>
              <a:rPr lang="tr-TR" sz="1500" b="1" noProof="0" dirty="0"/>
              <a:t>: Kütüphaneler, dil engellerini ve dijital erişim zorluklarını ele alarak, vize, konaklama ve okul yerleştirmeleri gibi pratik gereksinimlere "kütüphaneci rezervasyonu" (</a:t>
            </a:r>
            <a:r>
              <a:rPr lang="tr-TR" sz="1500" b="1" noProof="0" dirty="0" err="1"/>
              <a:t>book</a:t>
            </a:r>
            <a:r>
              <a:rPr lang="tr-TR" sz="1500" b="1" noProof="0" dirty="0"/>
              <a:t> a </a:t>
            </a:r>
            <a:r>
              <a:rPr lang="tr-TR" sz="1500" b="1" noProof="0" dirty="0" err="1"/>
              <a:t>librarian</a:t>
            </a:r>
            <a:r>
              <a:rPr lang="tr-TR" sz="1500" b="1" noProof="0" dirty="0"/>
              <a:t>) hizmeti aracılığıyla yardımcı olmaktadır.</a:t>
            </a:r>
          </a:p>
          <a:p>
            <a:pPr lvl="1" algn="just">
              <a:buFont typeface="Wingdings" panose="05000000000000000000" pitchFamily="2" charset="2"/>
              <a:buChar char="v"/>
            </a:pPr>
            <a:r>
              <a:rPr lang="tr-TR" sz="1500" b="1" u="sng" noProof="0" dirty="0"/>
              <a:t>Tanınma ve İş Birliği</a:t>
            </a:r>
            <a:r>
              <a:rPr lang="tr-TR" sz="1500" b="1" noProof="0" dirty="0"/>
              <a:t>: </a:t>
            </a:r>
            <a:r>
              <a:rPr lang="tr-TR" sz="1500" b="1" noProof="0" dirty="0" err="1"/>
              <a:t>Lambeth'in</a:t>
            </a:r>
            <a:r>
              <a:rPr lang="tr-TR" sz="1500" b="1" noProof="0" dirty="0"/>
              <a:t> bir Sığınak Bölgesi statüsü ve Londra çapındaki birbirini destekleyen 10 ilçe ve Londra kütüphanesinden oluşan bir ağın parçası olması, kütüphaneler ve topluluklar arasında çok kültürlü kapsayıcılığa ve karşılıklı desteğe olan kolektif bağlılığı göstermektedir.</a:t>
            </a:r>
          </a:p>
        </p:txBody>
      </p:sp>
    </p:spTree>
    <p:extLst>
      <p:ext uri="{BB962C8B-B14F-4D97-AF65-F5344CB8AC3E}">
        <p14:creationId xmlns:p14="http://schemas.microsoft.com/office/powerpoint/2010/main" val="3180552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75D47-34C0-17C2-22D8-076C13F7553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AAE9E70-48CE-8889-865E-8DE043633873}"/>
              </a:ext>
            </a:extLst>
          </p:cNvPr>
          <p:cNvSpPr>
            <a:spLocks noGrp="1"/>
          </p:cNvSpPr>
          <p:nvPr>
            <p:ph type="title"/>
          </p:nvPr>
        </p:nvSpPr>
        <p:spPr>
          <a:xfrm>
            <a:off x="481782" y="157303"/>
            <a:ext cx="9950244" cy="452297"/>
          </a:xfrm>
        </p:spPr>
        <p:txBody>
          <a:bodyPr>
            <a:noAutofit/>
          </a:bodyPr>
          <a:lstStyle/>
          <a:p>
            <a:pPr algn="ctr"/>
            <a:r>
              <a:rPr lang="tr-TR" sz="2000" b="1" noProof="0" dirty="0"/>
              <a:t>Birleşik Krallık Çok Kültürlü Halk Kütüphaneleri</a:t>
            </a:r>
            <a:r>
              <a:rPr lang="tr-TR" sz="2000" b="1" dirty="0"/>
              <a:t>: </a:t>
            </a:r>
            <a:r>
              <a:rPr lang="tr-TR" sz="2000" b="1" dirty="0" err="1"/>
              <a:t>Lambeth</a:t>
            </a:r>
            <a:r>
              <a:rPr lang="tr-TR" sz="2000" b="1" dirty="0"/>
              <a:t> Kütüphaneleri Örneği</a:t>
            </a:r>
            <a:endParaRPr lang="tr-TR" sz="2000" b="1" noProof="0" dirty="0"/>
          </a:p>
        </p:txBody>
      </p:sp>
      <p:sp>
        <p:nvSpPr>
          <p:cNvPr id="3" name="İçerik Yer Tutucusu 2">
            <a:extLst>
              <a:ext uri="{FF2B5EF4-FFF2-40B4-BE49-F238E27FC236}">
                <a16:creationId xmlns:a16="http://schemas.microsoft.com/office/drawing/2014/main" id="{AC33362E-3E52-556E-9895-541970CD6A57}"/>
              </a:ext>
            </a:extLst>
          </p:cNvPr>
          <p:cNvSpPr>
            <a:spLocks noGrp="1"/>
          </p:cNvSpPr>
          <p:nvPr>
            <p:ph idx="1"/>
          </p:nvPr>
        </p:nvSpPr>
        <p:spPr>
          <a:xfrm>
            <a:off x="576148" y="609600"/>
            <a:ext cx="9438005" cy="2512156"/>
          </a:xfrm>
        </p:spPr>
        <p:txBody>
          <a:bodyPr>
            <a:noAutofit/>
          </a:bodyPr>
          <a:lstStyle/>
          <a:p>
            <a:pPr algn="just"/>
            <a:r>
              <a:rPr lang="tr-TR" sz="1400" b="1" noProof="0" dirty="0"/>
              <a:t>Genel olarak, </a:t>
            </a:r>
            <a:r>
              <a:rPr lang="tr-TR" sz="1400" b="1" noProof="0" dirty="0" err="1"/>
              <a:t>Lambeth</a:t>
            </a:r>
            <a:r>
              <a:rPr lang="tr-TR" sz="1400" b="1" noProof="0" dirty="0"/>
              <a:t> Kütüphaneleri «çok kültürlü, sığınak odaklı» bir yaklaşımın örneğidir; entegrasyonu teşvik eden, çeşitliliği destekleyen ve yeni gelenlerin topluluğun aktif üyeleri olmalarını sağlayan güvenli alanlar olarak hizmet vermektedir (</a:t>
            </a:r>
            <a:r>
              <a:rPr lang="en-US" sz="1400" b="1" dirty="0"/>
              <a:t>Lambeth Council</a:t>
            </a:r>
            <a:r>
              <a:rPr lang="tr-TR" sz="1400" b="1" dirty="0"/>
              <a:t>, 2025). </a:t>
            </a:r>
          </a:p>
          <a:p>
            <a:pPr algn="just"/>
            <a:r>
              <a:rPr lang="tr-TR" sz="1400" b="1" noProof="0" dirty="0"/>
              <a:t>Kütüphane kullanıcıları, kitap, DVD, e-kitap ve sesli kitap ödünç alabilmekte, İngilizce öğrenebilmekte, ücretsiz </a:t>
            </a:r>
            <a:r>
              <a:rPr lang="tr-TR" sz="1400" b="1" noProof="0" dirty="0" err="1"/>
              <a:t>Wi</a:t>
            </a:r>
            <a:r>
              <a:rPr lang="tr-TR" sz="1400" b="1" noProof="0" dirty="0"/>
              <a:t>-Fi ve bilgisayar kullanabilmekte, kişiselleştirilmiş yardım alabilmektedir. Ayrıca, Birleşik Krallık vatandaşlığı veya Birleşik Krallık'ta yerleşim başvurusunda bulunanlar için zorunlu bir vatandaşlık sınavı olan "Birleşik Krallık Yaşam Sınavı’na (</a:t>
            </a:r>
            <a:r>
              <a:rPr lang="en-US" sz="1400" b="1" noProof="0" dirty="0"/>
              <a:t>Life In The UK Test</a:t>
            </a:r>
            <a:r>
              <a:rPr lang="tr-TR" sz="1400" b="1" noProof="0" dirty="0"/>
              <a:t>) hazırlanabilmekte, gazete okuyabilmekte, çalışma alanları bulabilmekte, her yaştan öğrenciye yönelik etkinliklere katılabilmekte ve gönüllü olabilmektedir. Her kütüphane, film kulüpleri, ESOL (</a:t>
            </a:r>
            <a:r>
              <a:rPr lang="en-US" sz="1400" b="1" noProof="0" dirty="0"/>
              <a:t>English for Speakers of Other Languages</a:t>
            </a:r>
            <a:r>
              <a:rPr lang="tr-TR" sz="1400" b="1" noProof="0" dirty="0"/>
              <a:t>) dersleri ve el sanatları grupları gibi etkinlikler sunulmaktadır (</a:t>
            </a:r>
            <a:r>
              <a:rPr lang="tr-TR" sz="1400" b="1" noProof="0" dirty="0" err="1"/>
              <a:t>Lambeth</a:t>
            </a:r>
            <a:r>
              <a:rPr lang="tr-TR" sz="1400" b="1" noProof="0" dirty="0"/>
              <a:t>, </a:t>
            </a:r>
            <a:r>
              <a:rPr lang="tr-TR" sz="1400" b="1" noProof="0" dirty="0" err="1"/>
              <a:t>t.y</a:t>
            </a:r>
            <a:r>
              <a:rPr lang="tr-TR" sz="1400" b="1" noProof="0" dirty="0"/>
              <a:t>.). </a:t>
            </a:r>
          </a:p>
        </p:txBody>
      </p:sp>
      <p:pic>
        <p:nvPicPr>
          <p:cNvPr id="4" name="Resim 3">
            <a:extLst>
              <a:ext uri="{FF2B5EF4-FFF2-40B4-BE49-F238E27FC236}">
                <a16:creationId xmlns:a16="http://schemas.microsoft.com/office/drawing/2014/main" id="{6C853CFA-2908-9055-E130-865B3E858508}"/>
              </a:ext>
            </a:extLst>
          </p:cNvPr>
          <p:cNvPicPr>
            <a:picLocks noChangeAspect="1"/>
          </p:cNvPicPr>
          <p:nvPr/>
        </p:nvPicPr>
        <p:blipFill>
          <a:blip r:embed="rId2"/>
          <a:stretch>
            <a:fillRect/>
          </a:stretch>
        </p:blipFill>
        <p:spPr>
          <a:xfrm>
            <a:off x="2997609" y="3121756"/>
            <a:ext cx="4495800" cy="2761622"/>
          </a:xfrm>
          <a:prstGeom prst="rect">
            <a:avLst/>
          </a:prstGeom>
        </p:spPr>
      </p:pic>
      <p:sp>
        <p:nvSpPr>
          <p:cNvPr id="6" name="Metin kutusu 5">
            <a:extLst>
              <a:ext uri="{FF2B5EF4-FFF2-40B4-BE49-F238E27FC236}">
                <a16:creationId xmlns:a16="http://schemas.microsoft.com/office/drawing/2014/main" id="{057196EF-581A-DF85-A940-96B1C15CBD24}"/>
              </a:ext>
            </a:extLst>
          </p:cNvPr>
          <p:cNvSpPr txBox="1"/>
          <p:nvPr/>
        </p:nvSpPr>
        <p:spPr>
          <a:xfrm>
            <a:off x="3227438" y="5923624"/>
            <a:ext cx="4036142" cy="246221"/>
          </a:xfrm>
          <a:prstGeom prst="rect">
            <a:avLst/>
          </a:prstGeom>
          <a:noFill/>
        </p:spPr>
        <p:txBody>
          <a:bodyPr wrap="square">
            <a:spAutoFit/>
          </a:bodyPr>
          <a:lstStyle/>
          <a:p>
            <a:r>
              <a:rPr lang="en-US" sz="1000" b="1" dirty="0"/>
              <a:t>Lambeth Libraries welcomes sanctuary seekers</a:t>
            </a:r>
            <a:r>
              <a:rPr lang="tr-TR" sz="1000" b="1" dirty="0"/>
              <a:t> (</a:t>
            </a:r>
            <a:r>
              <a:rPr lang="tr-TR" sz="1000" b="1" dirty="0" err="1"/>
              <a:t>Lambeth</a:t>
            </a:r>
            <a:r>
              <a:rPr lang="tr-TR" sz="1000" b="1" dirty="0"/>
              <a:t>, </a:t>
            </a:r>
            <a:r>
              <a:rPr lang="tr-TR" sz="1000" b="1" dirty="0" err="1"/>
              <a:t>t.y</a:t>
            </a:r>
            <a:r>
              <a:rPr lang="tr-TR" sz="1000" b="1" dirty="0"/>
              <a:t>.). </a:t>
            </a:r>
          </a:p>
        </p:txBody>
      </p:sp>
    </p:spTree>
    <p:extLst>
      <p:ext uri="{BB962C8B-B14F-4D97-AF65-F5344CB8AC3E}">
        <p14:creationId xmlns:p14="http://schemas.microsoft.com/office/powerpoint/2010/main" val="111804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1332272" y="993058"/>
            <a:ext cx="8908026" cy="4375355"/>
          </a:xfrm>
        </p:spPr>
        <p:txBody>
          <a:bodyPr>
            <a:noAutofit/>
          </a:bodyPr>
          <a:lstStyle/>
          <a:p>
            <a:pPr algn="just"/>
            <a:r>
              <a:rPr lang="tr-TR" b="1" noProof="0" dirty="0"/>
              <a:t>Giriş</a:t>
            </a:r>
          </a:p>
          <a:p>
            <a:pPr algn="just"/>
            <a:r>
              <a:rPr lang="tr-TR" b="1" noProof="0" dirty="0"/>
              <a:t>Birleşik Krallık’ın Coğrafi ve Tarihsel Yapısı</a:t>
            </a:r>
          </a:p>
          <a:p>
            <a:pPr algn="just"/>
            <a:r>
              <a:rPr lang="tr-TR" b="1" noProof="0" dirty="0"/>
              <a:t>Göç Politikaları ve Sosyal Dönüşüm Süreçleri</a:t>
            </a:r>
          </a:p>
          <a:p>
            <a:pPr algn="just"/>
            <a:r>
              <a:rPr lang="tr-TR" b="1" noProof="0" dirty="0"/>
              <a:t>Halk Kütüphanelerinin Tarihçesi ve Gelişimi</a:t>
            </a:r>
          </a:p>
          <a:p>
            <a:pPr algn="just"/>
            <a:r>
              <a:rPr lang="tr-TR" b="1" noProof="0" dirty="0"/>
              <a:t>Çok Kültürlü Halk Kütüphaneleri: Tasarım ve Uygulama Örnekleri</a:t>
            </a:r>
          </a:p>
          <a:p>
            <a:pPr algn="just"/>
            <a:r>
              <a:rPr lang="tr-TR" b="1" noProof="0" dirty="0"/>
              <a:t>Çok Kültürlü Hizmetlerde Karşılaşılan Sorunlar ve Çözüm Önerileri</a:t>
            </a:r>
          </a:p>
          <a:p>
            <a:pPr algn="just"/>
            <a:r>
              <a:rPr lang="tr-TR" b="1" noProof="0" dirty="0"/>
              <a:t>Güncel Durum ve Gelecek Perspektifleri</a:t>
            </a:r>
          </a:p>
          <a:p>
            <a:pPr algn="just"/>
            <a:r>
              <a:rPr lang="tr-TR" b="1" dirty="0"/>
              <a:t>Sonuç ve Değerlendirme</a:t>
            </a:r>
          </a:p>
          <a:p>
            <a:pPr algn="just"/>
            <a:r>
              <a:rPr lang="tr-TR" b="1" noProof="0" dirty="0"/>
              <a:t>Kaynakça</a:t>
            </a:r>
            <a:endParaRPr lang="tr-TR" sz="1300" b="1" noProof="0" dirty="0"/>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C2064-B3B6-7F53-F7C3-83A7AE91028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86ED3D4-F17C-0D87-1C88-B33B13DEF405}"/>
              </a:ext>
            </a:extLst>
          </p:cNvPr>
          <p:cNvSpPr>
            <a:spLocks noGrp="1"/>
          </p:cNvSpPr>
          <p:nvPr>
            <p:ph type="title"/>
          </p:nvPr>
        </p:nvSpPr>
        <p:spPr>
          <a:xfrm>
            <a:off x="481782" y="157303"/>
            <a:ext cx="9950244" cy="452297"/>
          </a:xfrm>
        </p:spPr>
        <p:txBody>
          <a:bodyPr>
            <a:noAutofit/>
          </a:bodyPr>
          <a:lstStyle/>
          <a:p>
            <a:pPr algn="ctr"/>
            <a:r>
              <a:rPr lang="tr-TR" sz="2000" b="1" noProof="0" dirty="0"/>
              <a:t>Birleşik Krallık Çok Kültürlü Halk Kütüphaneleri</a:t>
            </a:r>
            <a:r>
              <a:rPr lang="tr-TR" sz="2000" b="1" dirty="0"/>
              <a:t>: </a:t>
            </a:r>
            <a:r>
              <a:rPr lang="tr-TR" sz="2000" b="1" dirty="0" err="1"/>
              <a:t>Lambeth</a:t>
            </a:r>
            <a:r>
              <a:rPr lang="tr-TR" sz="2000" b="1" dirty="0"/>
              <a:t> Kütüphaneleri Örneği</a:t>
            </a:r>
            <a:endParaRPr lang="tr-TR" sz="2000" b="1" noProof="0" dirty="0"/>
          </a:p>
        </p:txBody>
      </p:sp>
      <p:pic>
        <p:nvPicPr>
          <p:cNvPr id="4" name="İçerik Yer Tutucusu 3">
            <a:extLst>
              <a:ext uri="{FF2B5EF4-FFF2-40B4-BE49-F238E27FC236}">
                <a16:creationId xmlns:a16="http://schemas.microsoft.com/office/drawing/2014/main" id="{C4697E85-612A-D42A-2615-D9C33192CB5F}"/>
              </a:ext>
            </a:extLst>
          </p:cNvPr>
          <p:cNvPicPr>
            <a:picLocks noGrp="1" noChangeAspect="1"/>
          </p:cNvPicPr>
          <p:nvPr>
            <p:ph idx="1"/>
          </p:nvPr>
        </p:nvPicPr>
        <p:blipFill>
          <a:blip r:embed="rId2"/>
          <a:stretch>
            <a:fillRect/>
          </a:stretch>
        </p:blipFill>
        <p:spPr>
          <a:xfrm>
            <a:off x="929149" y="860324"/>
            <a:ext cx="8922774" cy="4970206"/>
          </a:xfrm>
          <a:prstGeom prst="rect">
            <a:avLst/>
          </a:prstGeom>
        </p:spPr>
      </p:pic>
      <p:sp>
        <p:nvSpPr>
          <p:cNvPr id="6" name="Metin kutusu 5">
            <a:extLst>
              <a:ext uri="{FF2B5EF4-FFF2-40B4-BE49-F238E27FC236}">
                <a16:creationId xmlns:a16="http://schemas.microsoft.com/office/drawing/2014/main" id="{F7807777-8961-7E8F-E22A-38E593767536}"/>
              </a:ext>
            </a:extLst>
          </p:cNvPr>
          <p:cNvSpPr txBox="1"/>
          <p:nvPr/>
        </p:nvSpPr>
        <p:spPr>
          <a:xfrm>
            <a:off x="2875935" y="5997676"/>
            <a:ext cx="6096000" cy="246221"/>
          </a:xfrm>
          <a:prstGeom prst="rect">
            <a:avLst/>
          </a:prstGeom>
          <a:noFill/>
        </p:spPr>
        <p:txBody>
          <a:bodyPr wrap="square">
            <a:spAutoFit/>
          </a:bodyPr>
          <a:lstStyle/>
          <a:p>
            <a:r>
              <a:rPr lang="en-US" sz="1000" b="1" dirty="0"/>
              <a:t>Lambeth Libraries announces its events, talks and listings for June 2025</a:t>
            </a:r>
            <a:r>
              <a:rPr lang="tr-TR" sz="1000" b="1" dirty="0"/>
              <a:t> (</a:t>
            </a:r>
            <a:r>
              <a:rPr lang="tr-TR" sz="1000" b="1" dirty="0" err="1"/>
              <a:t>Brixtonbuzz</a:t>
            </a:r>
            <a:r>
              <a:rPr lang="tr-TR" sz="1000" b="1" dirty="0"/>
              <a:t>, 2025).</a:t>
            </a:r>
          </a:p>
        </p:txBody>
      </p:sp>
    </p:spTree>
    <p:extLst>
      <p:ext uri="{BB962C8B-B14F-4D97-AF65-F5344CB8AC3E}">
        <p14:creationId xmlns:p14="http://schemas.microsoft.com/office/powerpoint/2010/main" val="11192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6352-449E-3621-33CA-0219DF3DB25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475742C-62E9-51BF-7BAE-D6807F9FF6F6}"/>
              </a:ext>
            </a:extLst>
          </p:cNvPr>
          <p:cNvSpPr>
            <a:spLocks noGrp="1"/>
          </p:cNvSpPr>
          <p:nvPr>
            <p:ph type="title"/>
          </p:nvPr>
        </p:nvSpPr>
        <p:spPr>
          <a:xfrm>
            <a:off x="850491" y="157303"/>
            <a:ext cx="8814620" cy="452297"/>
          </a:xfrm>
        </p:spPr>
        <p:txBody>
          <a:bodyPr>
            <a:normAutofit fontScale="90000"/>
          </a:bodyPr>
          <a:lstStyle/>
          <a:p>
            <a:pPr algn="ctr"/>
            <a:r>
              <a:rPr lang="tr-TR" sz="2400" b="1" noProof="0" dirty="0"/>
              <a:t>SORUNLAR</a:t>
            </a:r>
          </a:p>
        </p:txBody>
      </p:sp>
      <p:sp>
        <p:nvSpPr>
          <p:cNvPr id="3" name="İçerik Yer Tutucusu 2">
            <a:extLst>
              <a:ext uri="{FF2B5EF4-FFF2-40B4-BE49-F238E27FC236}">
                <a16:creationId xmlns:a16="http://schemas.microsoft.com/office/drawing/2014/main" id="{2BE127E6-ADF5-B263-6253-5C9C27B77FFC}"/>
              </a:ext>
            </a:extLst>
          </p:cNvPr>
          <p:cNvSpPr>
            <a:spLocks noGrp="1"/>
          </p:cNvSpPr>
          <p:nvPr>
            <p:ph idx="1"/>
          </p:nvPr>
        </p:nvSpPr>
        <p:spPr>
          <a:xfrm>
            <a:off x="600729" y="791483"/>
            <a:ext cx="9531413" cy="4921059"/>
          </a:xfrm>
        </p:spPr>
        <p:txBody>
          <a:bodyPr>
            <a:noAutofit/>
          </a:bodyPr>
          <a:lstStyle/>
          <a:p>
            <a:pPr marL="0" indent="0" algn="just">
              <a:buNone/>
            </a:pPr>
            <a:r>
              <a:rPr lang="tr-TR" b="1" noProof="0" dirty="0"/>
              <a:t>Kütüphanecilerin çok kültürlü hizmetlerde en sık karşılaştığı sorunlar aşağıdaki gibidir:  </a:t>
            </a:r>
          </a:p>
          <a:p>
            <a:pPr algn="just"/>
            <a:r>
              <a:rPr lang="tr-TR" b="1" dirty="0"/>
              <a:t>Bütçe yetersizliği (</a:t>
            </a:r>
            <a:r>
              <a:rPr lang="tr-TR" b="1" dirty="0" err="1"/>
              <a:t>Mansoor</a:t>
            </a:r>
            <a:r>
              <a:rPr lang="tr-TR" b="1" dirty="0"/>
              <a:t>, 2006).</a:t>
            </a:r>
          </a:p>
          <a:p>
            <a:pPr algn="just"/>
            <a:r>
              <a:rPr lang="tr-TR" b="1" noProof="0" dirty="0"/>
              <a:t>İngilizce bilmeyen azınlıklarla </a:t>
            </a:r>
            <a:r>
              <a:rPr lang="tr-TR" b="1" dirty="0"/>
              <a:t>iletişim zorlukları (</a:t>
            </a:r>
            <a:r>
              <a:rPr lang="tr-TR" b="1" dirty="0" err="1"/>
              <a:t>Mansoor</a:t>
            </a:r>
            <a:r>
              <a:rPr lang="tr-TR" b="1" dirty="0"/>
              <a:t>, 2006)</a:t>
            </a:r>
            <a:r>
              <a:rPr lang="tr-TR" b="1" noProof="0" dirty="0"/>
              <a:t>, </a:t>
            </a:r>
          </a:p>
          <a:p>
            <a:pPr algn="just"/>
            <a:r>
              <a:rPr lang="tr-TR" b="1" noProof="0" dirty="0"/>
              <a:t>Yeni göç edenlerin bilgi eksikliği ve kültürel farkları daha iyi tanıma gereksinimi (</a:t>
            </a:r>
            <a:r>
              <a:rPr lang="tr-TR" b="1" noProof="0" dirty="0" err="1"/>
              <a:t>Mansoor</a:t>
            </a:r>
            <a:r>
              <a:rPr lang="tr-TR" b="1" noProof="0" dirty="0"/>
              <a:t>, 2006).</a:t>
            </a:r>
          </a:p>
          <a:p>
            <a:pPr algn="just"/>
            <a:r>
              <a:rPr lang="tr-TR" b="1" noProof="0" dirty="0"/>
              <a:t>Kapitalizmin tarihsel süreçte sosyal sınıf ayrımına yol açması; özellikle siyahlar, engelliler, LGBTQ+ bireyler ve diğer azınlık gruplarına olumsuz yansımalar; bu grupların teknolojiden dışlanması (</a:t>
            </a:r>
            <a:r>
              <a:rPr lang="tr-TR" b="1" noProof="0" dirty="0" err="1"/>
              <a:t>Durrani</a:t>
            </a:r>
            <a:r>
              <a:rPr lang="tr-TR" b="1" noProof="0" dirty="0"/>
              <a:t>, 2000, s. 255-256). </a:t>
            </a:r>
          </a:p>
          <a:p>
            <a:pPr algn="just"/>
            <a:r>
              <a:rPr lang="tr-TR" b="1" noProof="0" dirty="0"/>
              <a:t>Siyah kullanıcılar ve çalışanların, düşük gelir, barınma ve sağlık olanaklarından daha düşük seviyede yararlanması; bu durum ırkçılık, yetersiz kabul ve dil, kültür, inanç farklılıklarından kaynaklanmaktadır (</a:t>
            </a:r>
            <a:r>
              <a:rPr lang="tr-TR" b="1" noProof="0" dirty="0" err="1"/>
              <a:t>Durrani</a:t>
            </a:r>
            <a:r>
              <a:rPr lang="tr-TR" b="1" noProof="0" dirty="0"/>
              <a:t>, 2000). </a:t>
            </a:r>
          </a:p>
        </p:txBody>
      </p:sp>
    </p:spTree>
    <p:extLst>
      <p:ext uri="{BB962C8B-B14F-4D97-AF65-F5344CB8AC3E}">
        <p14:creationId xmlns:p14="http://schemas.microsoft.com/office/powerpoint/2010/main" val="358924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27DB-BF98-F465-51AB-CD3E493D110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9E223E6-225D-2321-E434-EF9CF9545201}"/>
              </a:ext>
            </a:extLst>
          </p:cNvPr>
          <p:cNvSpPr>
            <a:spLocks noGrp="1"/>
          </p:cNvSpPr>
          <p:nvPr>
            <p:ph type="title"/>
          </p:nvPr>
        </p:nvSpPr>
        <p:spPr>
          <a:xfrm>
            <a:off x="850491" y="157303"/>
            <a:ext cx="8814620" cy="452297"/>
          </a:xfrm>
        </p:spPr>
        <p:txBody>
          <a:bodyPr>
            <a:normAutofit fontScale="90000"/>
          </a:bodyPr>
          <a:lstStyle/>
          <a:p>
            <a:pPr algn="ctr"/>
            <a:r>
              <a:rPr lang="tr-TR" sz="2400" b="1" noProof="0" dirty="0"/>
              <a:t>ÖNERİLER</a:t>
            </a:r>
          </a:p>
        </p:txBody>
      </p:sp>
      <p:sp>
        <p:nvSpPr>
          <p:cNvPr id="3" name="İçerik Yer Tutucusu 2">
            <a:extLst>
              <a:ext uri="{FF2B5EF4-FFF2-40B4-BE49-F238E27FC236}">
                <a16:creationId xmlns:a16="http://schemas.microsoft.com/office/drawing/2014/main" id="{37F18F79-15D8-FEE1-712E-FD8A6FB38E1B}"/>
              </a:ext>
            </a:extLst>
          </p:cNvPr>
          <p:cNvSpPr>
            <a:spLocks noGrp="1"/>
          </p:cNvSpPr>
          <p:nvPr>
            <p:ph idx="1"/>
          </p:nvPr>
        </p:nvSpPr>
        <p:spPr>
          <a:xfrm>
            <a:off x="600729" y="791483"/>
            <a:ext cx="9438005" cy="5545407"/>
          </a:xfrm>
        </p:spPr>
        <p:txBody>
          <a:bodyPr>
            <a:noAutofit/>
          </a:bodyPr>
          <a:lstStyle/>
          <a:p>
            <a:pPr algn="just"/>
            <a:r>
              <a:rPr lang="tr-TR" sz="1500" b="1" noProof="0" dirty="0"/>
              <a:t>Siyahların, azınlıkların ve farklı grupların halk kütüphanelerinde ve diğer sektörlerde görevlendirilmesinin, kültürel değişim ve ırkçılıkla mücadelede önemli olduğu anlaşılmalıdır belirtmektedir (</a:t>
            </a:r>
            <a:r>
              <a:rPr lang="tr-TR" sz="1500" b="1" noProof="0" dirty="0" err="1"/>
              <a:t>Durrani</a:t>
            </a:r>
            <a:r>
              <a:rPr lang="tr-TR" sz="1500" b="1" noProof="0" dirty="0"/>
              <a:t>, 2000, s. 255-256).  </a:t>
            </a:r>
          </a:p>
          <a:p>
            <a:pPr algn="just"/>
            <a:r>
              <a:rPr lang="tr-TR" sz="1500" b="1" noProof="0" dirty="0"/>
              <a:t>Kütüphaneler, toplumdaki güç ve refah dağılımını etkileyen kurumlar olduğundan dışlanmış grupların hizmetlere erişiminin sağlanmasının önemi fark edilmelidir (</a:t>
            </a:r>
            <a:r>
              <a:rPr lang="tr-TR" sz="1500" b="1" noProof="0" dirty="0" err="1"/>
              <a:t>Durrani</a:t>
            </a:r>
            <a:r>
              <a:rPr lang="tr-TR" sz="1500" b="1" noProof="0" dirty="0"/>
              <a:t>, 2000, s. 260).  </a:t>
            </a:r>
          </a:p>
          <a:p>
            <a:pPr algn="just"/>
            <a:r>
              <a:rPr lang="tr-TR" sz="1500" b="1" noProof="0" dirty="0"/>
              <a:t>Halk kütüphanelerinin toplumsal kapsayıcılığı artırmak için proaktif ve eğitimsel kurumlara dönüşmesi gereklidir; bu doğrultuda çeşitli stratejiler geliştirilmelidir (</a:t>
            </a:r>
            <a:r>
              <a:rPr lang="tr-TR" sz="1500" b="1" noProof="0" dirty="0" err="1"/>
              <a:t>Muddiman</a:t>
            </a:r>
            <a:r>
              <a:rPr lang="tr-TR" sz="1500" b="1" noProof="0" dirty="0"/>
              <a:t> vd., 2000, s. x-</a:t>
            </a:r>
            <a:r>
              <a:rPr lang="tr-TR" sz="1500" b="1" noProof="0" dirty="0" err="1"/>
              <a:t>xı</a:t>
            </a:r>
            <a:r>
              <a:rPr lang="tr-TR" sz="1500" b="1" noProof="0" dirty="0"/>
              <a:t>).</a:t>
            </a:r>
          </a:p>
          <a:p>
            <a:pPr algn="just"/>
            <a:r>
              <a:rPr lang="tr-TR" sz="1500" b="1" noProof="0" dirty="0"/>
              <a:t>Toplumsal dışlanmış grupların kaynaştırılması için hizmet standartları belirlenmeli, kaynak ve insan gücü yatırımları yapılmalı, personel eğitimi toplumsal kapsayıcı yaklaşımlarla yeniden yapılandırılmalıdır.  </a:t>
            </a:r>
          </a:p>
          <a:p>
            <a:pPr algn="just"/>
            <a:r>
              <a:rPr lang="tr-TR" sz="1500" b="1" noProof="0" dirty="0"/>
              <a:t>Ötekileştirme, ayrımcılık ve önyargı ile mücadele politikaları geliştirilmelidir.  </a:t>
            </a:r>
          </a:p>
          <a:p>
            <a:pPr algn="just"/>
            <a:r>
              <a:rPr lang="tr-TR" sz="1500" b="1" noProof="0" dirty="0"/>
              <a:t>Yerel topluluklar ve kuruluşlarla iş birliği yapılarak, toplum temelli yaklaşımlar benimsenmelidir.  </a:t>
            </a:r>
          </a:p>
          <a:p>
            <a:pPr algn="just"/>
            <a:r>
              <a:rPr lang="tr-TR" sz="1500" b="1" noProof="0" dirty="0"/>
              <a:t>Dışlanmış bireylerin gereksinimlerine uygun bilgi teknolojileri ve iletişim altyapısı geliştirilmelidir.  </a:t>
            </a:r>
          </a:p>
          <a:p>
            <a:pPr algn="just"/>
            <a:r>
              <a:rPr lang="tr-TR" sz="1500" b="1" noProof="0" dirty="0"/>
              <a:t>Halk kütüphanelerinin imajı ve kimliği, kültürel farklılıklarla uyumlu hale getirilmelidir.</a:t>
            </a:r>
          </a:p>
          <a:p>
            <a:pPr algn="just"/>
            <a:r>
              <a:rPr lang="tr-TR" sz="1500" b="1" noProof="0" dirty="0"/>
              <a:t>Ayrıca, bu alanda daha fazla araştırma, analiz ve istatistiklere ihtiyaç duyulmakta; engellerin belirlenmesi ve çözüm yollarının geliştirilmesi için ulusal bütçeler ayrılmalıdır. Eğitim programları ve </a:t>
            </a:r>
            <a:r>
              <a:rPr lang="tr-TR" sz="1500" b="1" dirty="0"/>
              <a:t>kılavuzlar hazırlanmalıdır (</a:t>
            </a:r>
            <a:r>
              <a:rPr lang="tr-TR" sz="1500" b="1" dirty="0" err="1"/>
              <a:t>Muddiman</a:t>
            </a:r>
            <a:r>
              <a:rPr lang="tr-TR" sz="1500" b="1" dirty="0"/>
              <a:t> vd., 2000, s. x-</a:t>
            </a:r>
            <a:r>
              <a:rPr lang="tr-TR" sz="1500" b="1" dirty="0" err="1"/>
              <a:t>xı</a:t>
            </a:r>
            <a:r>
              <a:rPr lang="tr-TR" sz="1500" b="1" dirty="0"/>
              <a:t>).  </a:t>
            </a:r>
            <a:endParaRPr lang="tr-TR" sz="1600" b="1" noProof="0" dirty="0"/>
          </a:p>
        </p:txBody>
      </p:sp>
    </p:spTree>
    <p:extLst>
      <p:ext uri="{BB962C8B-B14F-4D97-AF65-F5344CB8AC3E}">
        <p14:creationId xmlns:p14="http://schemas.microsoft.com/office/powerpoint/2010/main" val="98177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CE6CF0-78BB-1467-3536-498A071690F3}"/>
              </a:ext>
            </a:extLst>
          </p:cNvPr>
          <p:cNvSpPr>
            <a:spLocks noGrp="1"/>
          </p:cNvSpPr>
          <p:nvPr>
            <p:ph type="title"/>
          </p:nvPr>
        </p:nvSpPr>
        <p:spPr>
          <a:xfrm>
            <a:off x="765824" y="324465"/>
            <a:ext cx="8596668" cy="575188"/>
          </a:xfrm>
        </p:spPr>
        <p:txBody>
          <a:bodyPr>
            <a:normAutofit/>
          </a:bodyPr>
          <a:lstStyle/>
          <a:p>
            <a:pPr algn="ctr"/>
            <a:r>
              <a:rPr lang="tr-TR" sz="2800" b="1" dirty="0"/>
              <a:t>SONUÇ VE DEĞERLENDİRME</a:t>
            </a:r>
          </a:p>
        </p:txBody>
      </p:sp>
      <p:sp>
        <p:nvSpPr>
          <p:cNvPr id="3" name="İçerik Yer Tutucusu 2">
            <a:extLst>
              <a:ext uri="{FF2B5EF4-FFF2-40B4-BE49-F238E27FC236}">
                <a16:creationId xmlns:a16="http://schemas.microsoft.com/office/drawing/2014/main" id="{1B637851-F669-AF54-275D-E5F7E4E955B2}"/>
              </a:ext>
            </a:extLst>
          </p:cNvPr>
          <p:cNvSpPr>
            <a:spLocks noGrp="1"/>
          </p:cNvSpPr>
          <p:nvPr>
            <p:ph idx="1"/>
          </p:nvPr>
        </p:nvSpPr>
        <p:spPr>
          <a:xfrm>
            <a:off x="505270" y="997975"/>
            <a:ext cx="9823518" cy="4989870"/>
          </a:xfrm>
        </p:spPr>
        <p:txBody>
          <a:bodyPr>
            <a:normAutofit lnSpcReduction="10000"/>
          </a:bodyPr>
          <a:lstStyle/>
          <a:p>
            <a:pPr marL="0" indent="0" algn="just">
              <a:buNone/>
            </a:pPr>
            <a:r>
              <a:rPr lang="tr-TR" sz="1700" b="1" dirty="0"/>
              <a:t>Bu derste elde edilen bilgiler, Birleşik Krallık’ın coğrafi ve tarihsel bağlamının, göç politikalarının ve sosyal dönüşüm süreçlerinin toplum üzerindeki etkilerinin kapsamlı şekilde kavranmasını sağlamıştır. </a:t>
            </a:r>
          </a:p>
          <a:p>
            <a:pPr marL="0" indent="0" algn="just">
              <a:buNone/>
            </a:pPr>
            <a:r>
              <a:rPr lang="tr-TR" sz="1700" b="1" dirty="0"/>
              <a:t>Halk kütüphanelerinin çok kültürlü toplum yapısında oynadığı rol, tasarım ilkeleri ve uygulama örnekleri üzerinden analiz edilmiştir. </a:t>
            </a:r>
          </a:p>
          <a:p>
            <a:pPr marL="0" indent="0" algn="just">
              <a:buNone/>
            </a:pPr>
            <a:r>
              <a:rPr lang="tr-TR" sz="1700" b="1" dirty="0"/>
              <a:t>Öğrencilerin, özellikle çok kültürlü hizmetlerde karşılaşılan sorunlar ve bu sorunlara ilişkin çözüm önerileri konusunda eleştirel düşünme ve pratik uygulama becerilerinin geliştirilmesi amaçlanmıştır. </a:t>
            </a:r>
          </a:p>
          <a:p>
            <a:pPr marL="0" indent="0" algn="just">
              <a:buNone/>
            </a:pPr>
            <a:r>
              <a:rPr lang="tr-TR" sz="1700" b="1" dirty="0"/>
              <a:t>Farklı toplumsal grupların gereksinimlerine uygun, kapsayıcı ve sürdürülebilir kütüphane hizmetleri tasarlama ve uygulama konusunda farkındalık oluşumunu geliştirmek, dersin temel hedefini oluşturmaktadır.</a:t>
            </a:r>
          </a:p>
          <a:p>
            <a:pPr marL="0" indent="0" algn="just">
              <a:buNone/>
            </a:pPr>
            <a:r>
              <a:rPr lang="tr-TR" sz="1700" b="1" dirty="0"/>
              <a:t>Ders kapsamında ortaya çıkan bilgiler, çok kültürlü toplumların gelişimi ve sosyal uyumun sağlanması açısından halk kütüphanelerinin stratejik öneminin altını çizmekte, kuramsal/akademik bilgi ile uygulamalı çözüm önerilerini bütünleştiren bir bakış açısı kazandırmaktadır.</a:t>
            </a:r>
          </a:p>
          <a:p>
            <a:pPr marL="0" indent="0" algn="just">
              <a:buNone/>
            </a:pPr>
            <a:r>
              <a:rPr lang="tr-TR" sz="1700" b="1" dirty="0"/>
              <a:t>Böylece, sadece yerel değil, uluslararası düzeyde de toplumsal kapsayıcılığı artıracak politikaların ve uygulamaların geliştirilmesine katkı sağlayacak bilgilere yer verilmiştir.</a:t>
            </a:r>
          </a:p>
        </p:txBody>
      </p:sp>
    </p:spTree>
    <p:extLst>
      <p:ext uri="{BB962C8B-B14F-4D97-AF65-F5344CB8AC3E}">
        <p14:creationId xmlns:p14="http://schemas.microsoft.com/office/powerpoint/2010/main" val="331629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491614" y="609600"/>
            <a:ext cx="10530347" cy="5781368"/>
          </a:xfrm>
        </p:spPr>
        <p:txBody>
          <a:bodyPr>
            <a:noAutofit/>
          </a:bodyPr>
          <a:lstStyle/>
          <a:p>
            <a:pPr marL="0" indent="-457200">
              <a:buNone/>
            </a:pPr>
            <a:r>
              <a:rPr lang="tr-TR" sz="1300" b="1" dirty="0"/>
              <a:t>IFLA (2009). </a:t>
            </a:r>
            <a:r>
              <a:rPr lang="tr-TR" sz="1300" b="1" i="1" dirty="0"/>
              <a:t>Çok kültürlü Topluluklar: Kütüphane Hizmetleri Kılavuzu</a:t>
            </a:r>
            <a:r>
              <a:rPr lang="tr-TR" sz="1300" b="1" dirty="0"/>
              <a:t>. 3.bs. (G. Demir, Çev.) </a:t>
            </a:r>
            <a:r>
              <a:rPr lang="tr-TR" sz="1300" b="1" dirty="0">
                <a:hlinkClick r:id="rId2"/>
              </a:rPr>
              <a:t>http://www.ifla.org/files/assets/library-ser </a:t>
            </a:r>
            <a:r>
              <a:rPr lang="tr-TR" sz="1300" b="1" dirty="0" err="1">
                <a:hlinkClick r:id="rId2"/>
              </a:rPr>
              <a:t>vices-to-multicultural-populations</a:t>
            </a:r>
            <a:r>
              <a:rPr lang="tr-TR" sz="1300" b="1" dirty="0">
                <a:hlinkClick r:id="rId2"/>
              </a:rPr>
              <a:t>/</a:t>
            </a:r>
            <a:r>
              <a:rPr lang="tr-TR" sz="1300" b="1" dirty="0" err="1">
                <a:hlinkClick r:id="rId2"/>
              </a:rPr>
              <a:t>publications</a:t>
            </a:r>
            <a:r>
              <a:rPr lang="tr-TR" sz="1300" b="1" dirty="0">
                <a:hlinkClick r:id="rId2"/>
              </a:rPr>
              <a:t>/</a:t>
            </a:r>
            <a:r>
              <a:rPr lang="tr-TR" sz="1300" b="1" dirty="0" err="1">
                <a:hlinkClick r:id="rId2"/>
              </a:rPr>
              <a:t>multicultural-communi</a:t>
            </a:r>
            <a:r>
              <a:rPr lang="tr-TR" sz="1300" b="1" dirty="0">
                <a:hlinkClick r:id="rId2"/>
              </a:rPr>
              <a:t> ties-tr.pdf</a:t>
            </a:r>
            <a:endParaRPr lang="tr-TR" sz="1300" b="1" dirty="0"/>
          </a:p>
          <a:p>
            <a:pPr marL="0" indent="-457200">
              <a:buNone/>
            </a:pPr>
            <a:r>
              <a:rPr lang="en-US" sz="1300" b="1" dirty="0"/>
              <a:t>Abdullahi, I. (Ed.) (2009). </a:t>
            </a:r>
            <a:r>
              <a:rPr lang="en-US" sz="1300" b="1" i="1" dirty="0"/>
              <a:t>Global Library and Information Science: </a:t>
            </a:r>
            <a:r>
              <a:rPr lang="tr-TR" sz="1300" b="1" i="1" dirty="0"/>
              <a:t>A </a:t>
            </a:r>
            <a:r>
              <a:rPr lang="en-US" sz="1300" b="1" i="1" dirty="0"/>
              <a:t>textbook for students and educators</a:t>
            </a:r>
            <a:r>
              <a:rPr lang="en-US" sz="1300" b="1" dirty="0"/>
              <a:t>. IFLA.</a:t>
            </a:r>
            <a:endParaRPr lang="tr-TR" sz="1300" b="1" dirty="0"/>
          </a:p>
          <a:p>
            <a:pPr marL="0" indent="-457200">
              <a:buNone/>
            </a:pPr>
            <a:r>
              <a:rPr lang="tr-TR" sz="1300" b="1" dirty="0"/>
              <a:t>Alpay, M. (1973). </a:t>
            </a:r>
            <a:r>
              <a:rPr lang="tr-TR" sz="1300" b="1" i="1" dirty="0"/>
              <a:t>Kütüphanecilik terimleri</a:t>
            </a:r>
            <a:r>
              <a:rPr lang="tr-TR" sz="1300" b="1" dirty="0"/>
              <a:t>. İ. Ü. Edebiyat Fakültesi.</a:t>
            </a:r>
          </a:p>
          <a:p>
            <a:pPr marL="0" indent="-457200">
              <a:buNone/>
            </a:pPr>
            <a:r>
              <a:rPr lang="en-US" sz="1300" b="1" dirty="0"/>
              <a:t>Beattie</a:t>
            </a:r>
            <a:r>
              <a:rPr lang="tr-TR" sz="1300" b="1" dirty="0"/>
              <a:t>, A.</a:t>
            </a:r>
            <a:r>
              <a:rPr lang="en-US" sz="1300" b="1" dirty="0"/>
              <a:t> </a:t>
            </a:r>
            <a:r>
              <a:rPr lang="tr-TR" sz="1300" b="1" dirty="0"/>
              <a:t>(2024, 4 Ekim). </a:t>
            </a:r>
            <a:r>
              <a:rPr lang="en-US" sz="1300" b="1" i="1" dirty="0"/>
              <a:t>Who </a:t>
            </a:r>
            <a:r>
              <a:rPr lang="tr-TR" sz="1300" b="1" i="1" dirty="0"/>
              <a:t>w</a:t>
            </a:r>
            <a:r>
              <a:rPr lang="en-US" sz="1300" b="1" i="1" dirty="0"/>
              <a:t>as Andrew Carnegie? What was he known for?</a:t>
            </a:r>
            <a:r>
              <a:rPr lang="tr-TR" sz="1300" b="1" i="1" dirty="0"/>
              <a:t> </a:t>
            </a:r>
            <a:r>
              <a:rPr lang="tr-TR" sz="1300" b="1" dirty="0">
                <a:hlinkClick r:id="rId3"/>
              </a:rPr>
              <a:t>https://www.investopedia.com/articles/financial-theory/09/andrew-carnegie.asp</a:t>
            </a:r>
            <a:endParaRPr lang="tr-TR" sz="1300" b="1" dirty="0"/>
          </a:p>
          <a:p>
            <a:pPr marL="0" indent="-457200">
              <a:buNone/>
            </a:pPr>
            <a:r>
              <a:rPr lang="tr-TR" sz="1300" b="1" dirty="0" err="1"/>
              <a:t>Brixtonbuzz</a:t>
            </a:r>
            <a:r>
              <a:rPr lang="tr-TR" sz="1300" b="1" dirty="0"/>
              <a:t> (2025, 29 Mayıs). </a:t>
            </a:r>
            <a:r>
              <a:rPr lang="en-US" sz="1300" b="1" i="1" dirty="0"/>
              <a:t>Lambeth Libraries announces its events, talks and listings for June 2025</a:t>
            </a:r>
            <a:r>
              <a:rPr lang="tr-TR" sz="1300" b="1" i="1" dirty="0"/>
              <a:t>. </a:t>
            </a:r>
            <a:r>
              <a:rPr lang="tr-TR" sz="1300" b="1" dirty="0">
                <a:hlinkClick r:id="rId4"/>
              </a:rPr>
              <a:t>https://www.brixtonbuzz.com/2025/05/lambeth-libraries-announces-its-events-talks-and-listings-for-june-2025/</a:t>
            </a:r>
            <a:endParaRPr lang="tr-TR" sz="1300" b="1" dirty="0"/>
          </a:p>
          <a:p>
            <a:pPr marL="0" indent="-457200">
              <a:buNone/>
            </a:pPr>
            <a:r>
              <a:rPr lang="en-US" sz="1300" b="1" dirty="0"/>
              <a:t>Burns, W. E. (2010). </a:t>
            </a:r>
            <a:r>
              <a:rPr lang="en-US" sz="1300" b="1" i="1" dirty="0"/>
              <a:t>A brief history of Great Britain</a:t>
            </a:r>
            <a:r>
              <a:rPr lang="en-US" sz="1300" b="1" dirty="0"/>
              <a:t>. Facts On File,</a:t>
            </a:r>
            <a:r>
              <a:rPr lang="tr-TR" sz="1300" b="1" dirty="0"/>
              <a:t> </a:t>
            </a:r>
            <a:r>
              <a:rPr lang="en-US" sz="1300" b="1" dirty="0"/>
              <a:t>Inc.</a:t>
            </a:r>
            <a:endParaRPr lang="tr-TR" sz="1300" b="1" dirty="0"/>
          </a:p>
          <a:p>
            <a:pPr marL="0" indent="-457200">
              <a:buNone/>
            </a:pPr>
            <a:r>
              <a:rPr lang="en-US" sz="1300" b="1" dirty="0"/>
              <a:t>Choudhury, T. (2011). Evolving Models of Multiculturalism in the United Kingdom. In M. Emerson (Ed</a:t>
            </a:r>
            <a:r>
              <a:rPr lang="en-US" sz="1300" b="1" i="1" dirty="0"/>
              <a:t>.), Interculturalism: Europe and its Muslims: in search of sound societal models</a:t>
            </a:r>
            <a:r>
              <a:rPr lang="en-US" sz="1300" b="1" dirty="0"/>
              <a:t> (107-133). Centre for European Policy Studies</a:t>
            </a:r>
            <a:endParaRPr lang="tr-TR" sz="1300" b="1" dirty="0"/>
          </a:p>
          <a:p>
            <a:pPr marL="0" indent="-457200">
              <a:buNone/>
            </a:pPr>
            <a:r>
              <a:rPr lang="tr-TR" sz="1300" b="1" dirty="0"/>
              <a:t>Country Profile (2007</a:t>
            </a:r>
            <a:r>
              <a:rPr lang="tr-TR" sz="1300" b="1" i="1" dirty="0"/>
              <a:t>). United </a:t>
            </a:r>
            <a:r>
              <a:rPr lang="tr-TR" sz="1300" b="1" i="1" dirty="0" err="1"/>
              <a:t>Kingdom</a:t>
            </a:r>
            <a:r>
              <a:rPr lang="tr-TR" sz="1300" b="1" i="1" dirty="0"/>
              <a:t>, </a:t>
            </a:r>
            <a:r>
              <a:rPr lang="tr-TR" sz="1300" b="1" i="1" dirty="0" err="1"/>
              <a:t>Focus</a:t>
            </a:r>
            <a:r>
              <a:rPr lang="tr-TR" sz="1300" b="1" i="1" dirty="0"/>
              <a:t> Migration</a:t>
            </a:r>
            <a:r>
              <a:rPr lang="tr-TR" sz="1300" b="1" dirty="0"/>
              <a:t>.(12). </a:t>
            </a:r>
            <a:r>
              <a:rPr lang="tr-TR" sz="1300" b="1" dirty="0">
                <a:hlinkClick r:id="rId5"/>
              </a:rPr>
              <a:t>https://www.bpb.de/system/files/pdf/H15H4Y.pdf</a:t>
            </a:r>
            <a:endParaRPr lang="tr-TR" sz="1300" b="1" dirty="0"/>
          </a:p>
          <a:p>
            <a:pPr marL="0" indent="-457200">
              <a:buNone/>
            </a:pPr>
            <a:r>
              <a:rPr lang="tr-TR" sz="1300" b="1" dirty="0" err="1"/>
              <a:t>Designing</a:t>
            </a:r>
            <a:r>
              <a:rPr lang="tr-TR" sz="1300" b="1" dirty="0"/>
              <a:t> Libraries (</a:t>
            </a:r>
            <a:r>
              <a:rPr lang="tr-TR" sz="1300" b="1" dirty="0" err="1"/>
              <a:t>t.y</a:t>
            </a:r>
            <a:r>
              <a:rPr lang="tr-TR" sz="1300" b="1" dirty="0"/>
              <a:t>.). </a:t>
            </a:r>
            <a:r>
              <a:rPr lang="en-US" sz="1300" b="1" i="1" dirty="0"/>
              <a:t>The Library of Birmingham: </a:t>
            </a:r>
            <a:r>
              <a:rPr lang="tr-TR" sz="1300" b="1" i="1" dirty="0"/>
              <a:t>E</a:t>
            </a:r>
            <a:r>
              <a:rPr lang="en-US" sz="1300" b="1" i="1" dirty="0" err="1"/>
              <a:t>ngaging</a:t>
            </a:r>
            <a:r>
              <a:rPr lang="en-US" sz="1300" b="1" i="1" dirty="0"/>
              <a:t> the community</a:t>
            </a:r>
            <a:r>
              <a:rPr lang="tr-TR" sz="1300" b="1" dirty="0"/>
              <a:t>. </a:t>
            </a:r>
            <a:r>
              <a:rPr lang="tr-TR" sz="1300" b="1" dirty="0">
                <a:hlinkClick r:id="rId6"/>
              </a:rPr>
              <a:t>https://designinglibraries.org.uk/resources/reimagining-the-library/the-library-of-birmingham_-engaging-the-community/</a:t>
            </a:r>
            <a:endParaRPr lang="tr-TR" sz="1300" b="1" dirty="0"/>
          </a:p>
          <a:p>
            <a:pPr marL="0" indent="-457200">
              <a:buNone/>
            </a:pPr>
            <a:r>
              <a:rPr lang="en-US" sz="1300" b="1" dirty="0"/>
              <a:t>Durrani, S. (2000). Struggle against racial exclusion in public libraries: </a:t>
            </a:r>
            <a:r>
              <a:rPr lang="tr-TR" sz="1300" b="1" dirty="0"/>
              <a:t>A</a:t>
            </a:r>
            <a:r>
              <a:rPr lang="en-US" sz="1300" b="1" dirty="0"/>
              <a:t> fight for the rights of the people. In</a:t>
            </a:r>
            <a:r>
              <a:rPr lang="tr-TR" sz="1300" b="1" dirty="0"/>
              <a:t> </a:t>
            </a:r>
            <a:r>
              <a:rPr lang="en-US" sz="1300" b="1" i="1" dirty="0"/>
              <a:t>Open to All?: the Public Library and Social Exclusion</a:t>
            </a:r>
            <a:r>
              <a:rPr lang="en-US" sz="1300" b="1" dirty="0"/>
              <a:t>. London: Resource: The Council for Museums, Archives and Libraries, 250-350.</a:t>
            </a:r>
            <a:endParaRPr lang="tr-TR" sz="1300" b="1" dirty="0"/>
          </a:p>
          <a:p>
            <a:pPr marL="0" indent="-457200">
              <a:buNone/>
            </a:pPr>
            <a:r>
              <a:rPr lang="en-US" sz="1300" b="1" dirty="0"/>
              <a:t>Harris, M. H. (1999). </a:t>
            </a:r>
            <a:r>
              <a:rPr lang="en-US" sz="1300" b="1" i="1" dirty="0"/>
              <a:t>History of libraries of the western World</a:t>
            </a:r>
            <a:r>
              <a:rPr lang="en-US" sz="1300" b="1" dirty="0"/>
              <a:t>. 4. ed.</a:t>
            </a:r>
            <a:r>
              <a:rPr lang="tr-TR" sz="1300" b="1" dirty="0"/>
              <a:t> </a:t>
            </a:r>
            <a:r>
              <a:rPr lang="en-US" sz="1300" b="1" dirty="0"/>
              <a:t>The Scarecrow Press, Inc. </a:t>
            </a:r>
            <a:endParaRPr lang="tr-TR" sz="1300" b="1" dirty="0"/>
          </a:p>
          <a:p>
            <a:pPr marL="0" indent="-457200">
              <a:buNone/>
            </a:pPr>
            <a:r>
              <a:rPr lang="tr-TR" sz="1300" b="1" dirty="0"/>
              <a:t>Karlıtepe, B. B. (2008). </a:t>
            </a:r>
            <a:r>
              <a:rPr lang="tr-TR" sz="1300" b="1" i="1" dirty="0" err="1"/>
              <a:t>Identıty</a:t>
            </a:r>
            <a:r>
              <a:rPr lang="tr-TR" sz="1300" b="1" i="1" dirty="0"/>
              <a:t> </a:t>
            </a:r>
            <a:r>
              <a:rPr lang="tr-TR" sz="1300" b="1" i="1" dirty="0" err="1"/>
              <a:t>problems</a:t>
            </a:r>
            <a:r>
              <a:rPr lang="tr-TR" sz="1300" b="1" i="1" dirty="0"/>
              <a:t> </a:t>
            </a:r>
            <a:r>
              <a:rPr lang="tr-TR" sz="1300" b="1" i="1" dirty="0" err="1"/>
              <a:t>among</a:t>
            </a:r>
            <a:r>
              <a:rPr lang="tr-TR" sz="1300" b="1" i="1" dirty="0"/>
              <a:t> </a:t>
            </a:r>
            <a:r>
              <a:rPr lang="tr-TR" sz="1300" b="1" i="1" dirty="0" err="1"/>
              <a:t>minority</a:t>
            </a:r>
            <a:r>
              <a:rPr lang="tr-TR" sz="1300" b="1" i="1" dirty="0"/>
              <a:t> </a:t>
            </a:r>
            <a:r>
              <a:rPr lang="tr-TR" sz="1300" b="1" i="1" dirty="0" err="1"/>
              <a:t>groups</a:t>
            </a:r>
            <a:r>
              <a:rPr lang="tr-TR" sz="1300" b="1" i="1" dirty="0"/>
              <a:t> in </a:t>
            </a:r>
            <a:r>
              <a:rPr lang="tr-TR" sz="1300" b="1" i="1" dirty="0" err="1"/>
              <a:t>twentieth-century</a:t>
            </a:r>
            <a:r>
              <a:rPr lang="tr-TR" sz="1300" b="1" i="1" dirty="0"/>
              <a:t> </a:t>
            </a:r>
            <a:r>
              <a:rPr lang="tr-TR" sz="1300" b="1" i="1" dirty="0" err="1"/>
              <a:t>England</a:t>
            </a:r>
            <a:r>
              <a:rPr lang="tr-TR" sz="1300" b="1" dirty="0"/>
              <a:t>. (Yayınlanmamış Yüksek Lisans Tezi). Atılım Üniversitesi.</a:t>
            </a:r>
          </a:p>
          <a:p>
            <a:pPr marL="0" indent="-457200">
              <a:buNone/>
            </a:pPr>
            <a:r>
              <a:rPr lang="tr-TR" sz="1300" b="1" dirty="0"/>
              <a:t>Kelly, T. (1977). </a:t>
            </a:r>
            <a:r>
              <a:rPr lang="tr-TR" sz="1300" b="1" i="1" dirty="0"/>
              <a:t>A </a:t>
            </a:r>
            <a:r>
              <a:rPr lang="en-US" sz="1300" b="1" i="1" dirty="0"/>
              <a:t>history of public</a:t>
            </a:r>
            <a:r>
              <a:rPr lang="tr-TR" sz="1300" b="1" i="1" dirty="0"/>
              <a:t> </a:t>
            </a:r>
            <a:r>
              <a:rPr lang="en-US" sz="1300" b="1" i="1" dirty="0"/>
              <a:t>libraries in Great Britain</a:t>
            </a:r>
            <a:r>
              <a:rPr lang="tr-TR" sz="1300" b="1" i="1" dirty="0"/>
              <a:t> </a:t>
            </a:r>
            <a:r>
              <a:rPr lang="en-US" sz="1300" b="1" i="1" dirty="0"/>
              <a:t>1845-1975</a:t>
            </a:r>
            <a:r>
              <a:rPr lang="tr-TR" sz="1300" b="1" dirty="0"/>
              <a:t>. Library </a:t>
            </a:r>
            <a:r>
              <a:rPr lang="tr-TR" sz="1300" b="1" dirty="0" err="1"/>
              <a:t>Association</a:t>
            </a:r>
            <a:r>
              <a:rPr lang="tr-TR" sz="1300" b="1" dirty="0"/>
              <a:t>.</a:t>
            </a:r>
            <a:endParaRPr lang="en-US" sz="1300" b="1" dirty="0"/>
          </a:p>
          <a:p>
            <a:pPr marL="0" indent="-457200">
              <a:buNone/>
            </a:pPr>
            <a:endParaRPr lang="tr-TR" sz="1100" b="1" dirty="0"/>
          </a:p>
        </p:txBody>
      </p:sp>
    </p:spTree>
    <p:extLst>
      <p:ext uri="{BB962C8B-B14F-4D97-AF65-F5344CB8AC3E}">
        <p14:creationId xmlns:p14="http://schemas.microsoft.com/office/powerpoint/2010/main" val="209648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3A60-D233-D98B-180A-BCBA5920A80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BE149B9-50E9-C131-DF7B-3A5DDC4D6A10}"/>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E2C87214-A650-BB04-6A86-1E77BAC2F465}"/>
              </a:ext>
            </a:extLst>
          </p:cNvPr>
          <p:cNvSpPr>
            <a:spLocks noGrp="1"/>
          </p:cNvSpPr>
          <p:nvPr>
            <p:ph idx="1"/>
          </p:nvPr>
        </p:nvSpPr>
        <p:spPr>
          <a:xfrm>
            <a:off x="491614" y="609601"/>
            <a:ext cx="10530347" cy="4970206"/>
          </a:xfrm>
        </p:spPr>
        <p:txBody>
          <a:bodyPr>
            <a:noAutofit/>
          </a:bodyPr>
          <a:lstStyle/>
          <a:p>
            <a:pPr marL="0" indent="-457200">
              <a:buNone/>
            </a:pPr>
            <a:r>
              <a:rPr lang="en-US" sz="1400" b="1" dirty="0"/>
              <a:t>Lambeth Council</a:t>
            </a:r>
            <a:r>
              <a:rPr lang="tr-TR" sz="1400" b="1" dirty="0"/>
              <a:t> (2025, 18 Haziran). </a:t>
            </a:r>
            <a:r>
              <a:rPr lang="en-US" sz="1400" b="1" i="1" dirty="0"/>
              <a:t>Lambeth libraries receive ‘Library of Sanctuary’ recognition for helping UK newcomers</a:t>
            </a:r>
            <a:r>
              <a:rPr lang="tr-TR" sz="1400" b="1" dirty="0"/>
              <a:t>. </a:t>
            </a:r>
            <a:r>
              <a:rPr lang="tr-TR" sz="1400" b="1" dirty="0">
                <a:hlinkClick r:id="rId2"/>
              </a:rPr>
              <a:t>https://love.lambeth.gov.uk/lambeth-wins-recognition-for-helping-uk-newcomers/</a:t>
            </a:r>
            <a:endParaRPr lang="tr-TR" sz="1400" b="1" dirty="0"/>
          </a:p>
          <a:p>
            <a:pPr marL="0" indent="-457200">
              <a:buNone/>
            </a:pPr>
            <a:r>
              <a:rPr lang="tr-TR" sz="1400" b="1" dirty="0" err="1"/>
              <a:t>Lambeth</a:t>
            </a:r>
            <a:r>
              <a:rPr lang="tr-TR" sz="1400" b="1" dirty="0"/>
              <a:t> (</a:t>
            </a:r>
            <a:r>
              <a:rPr lang="tr-TR" sz="1400" b="1" dirty="0" err="1"/>
              <a:t>t.y</a:t>
            </a:r>
            <a:r>
              <a:rPr lang="tr-TR" sz="1400" b="1" dirty="0"/>
              <a:t>.). </a:t>
            </a:r>
            <a:r>
              <a:rPr lang="tr-TR" sz="1400" b="1" i="1" dirty="0" err="1"/>
              <a:t>Lambeth</a:t>
            </a:r>
            <a:r>
              <a:rPr lang="tr-TR" sz="1400" b="1" i="1" dirty="0"/>
              <a:t> Libraries </a:t>
            </a:r>
            <a:r>
              <a:rPr lang="tr-TR" sz="1400" b="1" i="1" dirty="0" err="1"/>
              <a:t>welcomes</a:t>
            </a:r>
            <a:r>
              <a:rPr lang="tr-TR" sz="1400" b="1" i="1" dirty="0"/>
              <a:t> </a:t>
            </a:r>
            <a:r>
              <a:rPr lang="tr-TR" sz="1400" b="1" i="1" dirty="0" err="1"/>
              <a:t>sanctuary</a:t>
            </a:r>
            <a:r>
              <a:rPr lang="tr-TR" sz="1400" b="1" i="1" dirty="0"/>
              <a:t> </a:t>
            </a:r>
            <a:r>
              <a:rPr lang="tr-TR" sz="1400" b="1" i="1" dirty="0" err="1"/>
              <a:t>seekers</a:t>
            </a:r>
            <a:r>
              <a:rPr lang="tr-TR" sz="1400" b="1" dirty="0"/>
              <a:t>. </a:t>
            </a:r>
            <a:r>
              <a:rPr lang="tr-TR" sz="1400" b="1" dirty="0">
                <a:hlinkClick r:id="rId3"/>
              </a:rPr>
              <a:t>https://libraries.lambeth.gov.uk/sanctuary-seekers</a:t>
            </a:r>
            <a:endParaRPr lang="tr-TR" sz="1400" b="1" dirty="0"/>
          </a:p>
          <a:p>
            <a:pPr marL="0" indent="-457200">
              <a:buNone/>
            </a:pPr>
            <a:r>
              <a:rPr lang="tr-TR" sz="1400" b="1" dirty="0"/>
              <a:t>Libraries </a:t>
            </a:r>
            <a:r>
              <a:rPr lang="tr-TR" sz="1400" b="1" dirty="0" err="1"/>
              <a:t>Connected</a:t>
            </a:r>
            <a:r>
              <a:rPr lang="tr-TR" sz="1400" b="1" dirty="0"/>
              <a:t> (</a:t>
            </a:r>
            <a:r>
              <a:rPr lang="tr-TR" sz="1400" b="1" dirty="0" err="1"/>
              <a:t>t.y</a:t>
            </a:r>
            <a:r>
              <a:rPr lang="tr-TR" sz="1400" b="1" dirty="0"/>
              <a:t>.). </a:t>
            </a:r>
            <a:r>
              <a:rPr lang="en-US" sz="1400" b="1" i="1" dirty="0"/>
              <a:t>Facts and figures</a:t>
            </a:r>
            <a:r>
              <a:rPr lang="tr-TR" sz="1400" b="1" i="1" dirty="0"/>
              <a:t>: </a:t>
            </a:r>
            <a:r>
              <a:rPr lang="en-US" sz="1400" b="1" i="1" dirty="0"/>
              <a:t>Public library use</a:t>
            </a:r>
            <a:r>
              <a:rPr lang="tr-TR" sz="1400" b="1" dirty="0"/>
              <a:t>. </a:t>
            </a:r>
            <a:r>
              <a:rPr lang="tr-TR" sz="1400" b="1" dirty="0">
                <a:hlinkClick r:id="rId4"/>
              </a:rPr>
              <a:t>https://www.librariesconnected.org.uk/facts-and-figures</a:t>
            </a:r>
            <a:endParaRPr lang="tr-TR" sz="1400" b="1" dirty="0"/>
          </a:p>
          <a:p>
            <a:pPr marL="0" indent="-457200">
              <a:buNone/>
            </a:pPr>
            <a:r>
              <a:rPr lang="en-US" sz="1400" b="1" dirty="0"/>
              <a:t>Mansoor, S. (2006). An investigation into the provision of ethnic minority library</a:t>
            </a:r>
            <a:r>
              <a:rPr lang="tr-TR" sz="1400" b="1" dirty="0"/>
              <a:t> </a:t>
            </a:r>
            <a:r>
              <a:rPr lang="en-US" sz="1400" b="1" dirty="0"/>
              <a:t>services in predominantly white areas. (</a:t>
            </a:r>
            <a:r>
              <a:rPr lang="en-US" sz="1400" b="1" dirty="0" err="1"/>
              <a:t>Yayı</a:t>
            </a:r>
            <a:r>
              <a:rPr lang="tr-TR" sz="1400" b="1" dirty="0"/>
              <a:t>m</a:t>
            </a:r>
            <a:r>
              <a:rPr lang="en-US" sz="1400" b="1" dirty="0" err="1"/>
              <a:t>lanmamış</a:t>
            </a:r>
            <a:r>
              <a:rPr lang="en-US" sz="1400" b="1" dirty="0"/>
              <a:t> Yüksek </a:t>
            </a:r>
            <a:r>
              <a:rPr lang="en-US" sz="1400" b="1" dirty="0" err="1"/>
              <a:t>Lisans</a:t>
            </a:r>
            <a:r>
              <a:rPr lang="tr-TR" sz="1400" b="1" dirty="0"/>
              <a:t> </a:t>
            </a:r>
            <a:r>
              <a:rPr lang="en-US" sz="1400" b="1" dirty="0" err="1"/>
              <a:t>Tezi</a:t>
            </a:r>
            <a:r>
              <a:rPr lang="en-US" sz="1400" b="1" dirty="0"/>
              <a:t>). University Of Sheffield, Sheffield. https://www.shef.ac.uk/polopoly_fs/1.128130!/file/Mansoor_Sami_MALib.pdf</a:t>
            </a:r>
            <a:endParaRPr lang="tr-TR" sz="1400" b="1" dirty="0"/>
          </a:p>
          <a:p>
            <a:pPr marL="0" indent="-457200">
              <a:buNone/>
            </a:pPr>
            <a:r>
              <a:rPr lang="en-US" sz="1400" b="1" dirty="0"/>
              <a:t>Muddiman, D., Durrani, S., Dutch, M., Linley, R., Pateman, J. </a:t>
            </a:r>
            <a:r>
              <a:rPr lang="tr-TR" sz="1400" b="1" dirty="0"/>
              <a:t>ve</a:t>
            </a:r>
            <a:r>
              <a:rPr lang="en-US" sz="1400" b="1" dirty="0"/>
              <a:t> Vincent, J. (2000). </a:t>
            </a:r>
            <a:r>
              <a:rPr lang="en-US" sz="1400" b="1" i="1" dirty="0"/>
              <a:t>Open to all? The public library and social exclusion</a:t>
            </a:r>
            <a:r>
              <a:rPr lang="en-US" sz="1400" b="1" dirty="0"/>
              <a:t>.</a:t>
            </a:r>
            <a:r>
              <a:rPr lang="tr-TR" sz="1400" b="1" dirty="0"/>
              <a:t> </a:t>
            </a:r>
            <a:r>
              <a:rPr lang="en-US" sz="1400" b="1" i="1" dirty="0"/>
              <a:t>Volume one: Over</a:t>
            </a:r>
            <a:r>
              <a:rPr lang="tr-TR" sz="1400" b="1" i="1" dirty="0"/>
              <a:t> </a:t>
            </a:r>
            <a:r>
              <a:rPr lang="en-US" sz="1400" b="1" i="1" dirty="0"/>
              <a:t>view and conclusions</a:t>
            </a:r>
            <a:r>
              <a:rPr lang="en-US" sz="1400" b="1" dirty="0"/>
              <a:t>. Library and Information Commission Research Report 84. The Council for Museums, Archives and</a:t>
            </a:r>
            <a:r>
              <a:rPr lang="tr-TR" sz="1400" b="1" dirty="0"/>
              <a:t> </a:t>
            </a:r>
            <a:r>
              <a:rPr lang="en-US" sz="1400" b="1" dirty="0"/>
              <a:t>Libraries.</a:t>
            </a:r>
            <a:r>
              <a:rPr lang="tr-TR" sz="1400" b="1" dirty="0"/>
              <a:t> </a:t>
            </a:r>
            <a:r>
              <a:rPr lang="en-US" sz="1400" b="1" dirty="0">
                <a:hlinkClick r:id="rId5"/>
              </a:rPr>
              <a:t>http://eprints.rclis.org/6283/1/lic084.pdf</a:t>
            </a:r>
            <a:endParaRPr lang="tr-TR" sz="1400" b="1" dirty="0"/>
          </a:p>
          <a:p>
            <a:pPr marL="0" indent="-457200">
              <a:buNone/>
            </a:pPr>
            <a:r>
              <a:rPr lang="en-US" sz="1400" b="1" dirty="0"/>
              <a:t>Perisic, B. (2010). </a:t>
            </a:r>
            <a:r>
              <a:rPr lang="en-US" sz="1400" b="1" i="1" dirty="0"/>
              <a:t>Britain and Europe: </a:t>
            </a:r>
            <a:r>
              <a:rPr lang="tr-TR" sz="1400" b="1" i="1" dirty="0"/>
              <a:t>A</a:t>
            </a:r>
            <a:r>
              <a:rPr lang="en-US" sz="1400" b="1" i="1" dirty="0"/>
              <a:t> history of difficult relations. Institute</a:t>
            </a:r>
            <a:r>
              <a:rPr lang="tr-TR" sz="1400" b="1" i="1" dirty="0"/>
              <a:t> </a:t>
            </a:r>
            <a:r>
              <a:rPr lang="en-US" sz="1400" b="1" i="1" dirty="0"/>
              <a:t>for Cultural Diplomacy</a:t>
            </a:r>
            <a:r>
              <a:rPr lang="tr-TR" sz="1400" b="1" dirty="0"/>
              <a:t>. </a:t>
            </a:r>
            <a:r>
              <a:rPr lang="tr-TR" sz="1400" b="1" dirty="0">
                <a:hlinkClick r:id="rId6"/>
              </a:rPr>
              <a:t>https://www.culturaldiplomacy.org/pdf/case-studies/cs-bojana-perisic.pdf</a:t>
            </a:r>
            <a:endParaRPr lang="tr-TR" sz="1400" b="1" dirty="0"/>
          </a:p>
          <a:p>
            <a:pPr marL="0" indent="-457200">
              <a:buNone/>
            </a:pPr>
            <a:r>
              <a:rPr lang="en-US" sz="1400" b="1" dirty="0"/>
              <a:t>Roach, P. &amp; Morrison, M. (1999). Pursuing the wind of change public library services in a multicultural Britain. </a:t>
            </a:r>
            <a:r>
              <a:rPr lang="en-US" sz="1400" b="1" i="1" dirty="0"/>
              <a:t>Asian Libraries</a:t>
            </a:r>
            <a:r>
              <a:rPr lang="en-US" sz="1400" b="1" dirty="0"/>
              <a:t>, 8 (4), 112.</a:t>
            </a:r>
            <a:endParaRPr lang="tr-TR" sz="1400" b="1" dirty="0"/>
          </a:p>
          <a:p>
            <a:pPr marL="0" indent="-457200">
              <a:buNone/>
            </a:pPr>
            <a:r>
              <a:rPr lang="tr-TR" sz="1400" b="1" dirty="0" err="1"/>
              <a:t>VectorStock</a:t>
            </a:r>
            <a:r>
              <a:rPr lang="tr-TR" sz="1400" b="1" dirty="0"/>
              <a:t> (2025). </a:t>
            </a:r>
            <a:r>
              <a:rPr lang="en-US" sz="1400" b="1" i="1" dirty="0"/>
              <a:t>Cartoon United Kingdom map national symbols</a:t>
            </a:r>
            <a:r>
              <a:rPr lang="tr-TR" sz="1400" b="1" dirty="0"/>
              <a:t>. </a:t>
            </a:r>
            <a:r>
              <a:rPr lang="tr-TR" sz="1400" b="1" dirty="0">
                <a:hlinkClick r:id="rId7"/>
              </a:rPr>
              <a:t>https://www.vectorstock.com/royalty-free-vector/cartoon-united-kingdom-map-national-symbols-vector-20548343</a:t>
            </a:r>
            <a:r>
              <a:rPr lang="en-US" sz="1400" b="1" dirty="0"/>
              <a:t> </a:t>
            </a:r>
            <a:endParaRPr lang="tr-TR" sz="1400" b="1" dirty="0"/>
          </a:p>
          <a:p>
            <a:pPr marL="0" indent="-457200">
              <a:buNone/>
            </a:pPr>
            <a:endParaRPr lang="tr-TR" sz="1200" b="1" dirty="0"/>
          </a:p>
          <a:p>
            <a:pPr marL="0" indent="-457200">
              <a:buNone/>
            </a:pPr>
            <a:endParaRPr lang="tr-TR" sz="1200" b="1" dirty="0"/>
          </a:p>
          <a:p>
            <a:pPr marL="0" indent="-457200">
              <a:buNone/>
            </a:pPr>
            <a:endParaRPr lang="tr-TR" sz="1200" b="1" dirty="0"/>
          </a:p>
          <a:p>
            <a:pPr marL="0" indent="-457200">
              <a:buNone/>
            </a:pPr>
            <a:endParaRPr lang="tr-TR" sz="1200" b="1" dirty="0"/>
          </a:p>
        </p:txBody>
      </p:sp>
    </p:spTree>
    <p:extLst>
      <p:ext uri="{BB962C8B-B14F-4D97-AF65-F5344CB8AC3E}">
        <p14:creationId xmlns:p14="http://schemas.microsoft.com/office/powerpoint/2010/main" val="117778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157303"/>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00729" y="791483"/>
            <a:ext cx="9438005" cy="5456917"/>
          </a:xfrm>
        </p:spPr>
        <p:txBody>
          <a:bodyPr>
            <a:noAutofit/>
          </a:bodyPr>
          <a:lstStyle/>
          <a:p>
            <a:pPr marL="0" indent="0" algn="just">
              <a:buNone/>
            </a:pPr>
            <a:r>
              <a:rPr lang="tr-TR" sz="1600" b="1" noProof="0" dirty="0"/>
              <a:t>Bu dersin temel amacı, Birleşik Krallık’ın coğrafi sınırlarından tarihsel gelişimine, </a:t>
            </a:r>
            <a:r>
              <a:rPr lang="tr-TR" sz="1600" b="1" noProof="0" dirty="0" err="1"/>
              <a:t>sosyo</a:t>
            </a:r>
            <a:r>
              <a:rPr lang="tr-TR" sz="1600" b="1" noProof="0" dirty="0"/>
              <a:t>-kültürel yapısından günümüzdeki toplumsal dinamiklerine kadar geniş bir perspektiften ülkeyi tanıtmaktır.</a:t>
            </a:r>
          </a:p>
          <a:p>
            <a:pPr marL="0" indent="0" algn="just">
              <a:buNone/>
            </a:pPr>
            <a:r>
              <a:rPr lang="tr-TR" sz="1600" b="1" noProof="0" dirty="0"/>
              <a:t>Özellikle, ülkenin göç politikaları, etnik çeşitlilik ve çok kültürlü toplum yapısının halk kütüphaneleri üzerindeki etkileri detaylı biçimde incelenerek, bu kurumların toplumsal entegrasyon ve sosyal uyumdaki rolü ortaya konacaktır. </a:t>
            </a:r>
          </a:p>
          <a:p>
            <a:pPr marL="0" indent="0" algn="just">
              <a:buNone/>
            </a:pPr>
            <a:r>
              <a:rPr lang="tr-TR" sz="1600" b="1" noProof="0" dirty="0"/>
              <a:t>Ders boyunca, Birleşik Krallık’ın tarihsel süreçteki sömürgecilik deneyimleri, bağımsızlık hareketleri ve bunların günümüz toplumsal yapısına yansımaları ele alınacaktır. </a:t>
            </a:r>
          </a:p>
          <a:p>
            <a:pPr marL="0" indent="0" algn="just">
              <a:buNone/>
            </a:pPr>
            <a:r>
              <a:rPr lang="tr-TR" sz="1600" b="1" noProof="0" dirty="0"/>
              <a:t>Aynı zamanda, halk kütüphanelerinin tarihsel gelişimi, sosyal reformlar ve devlet politikaları çerçevesinde nasıl şekillendiği; çok kültürlü hizmetlerin tasarımı ve uygulamasında karşılaşılan sorunlar ile bu sorunlara getirilen çözüm önerileri tartışılacaktır. </a:t>
            </a:r>
          </a:p>
          <a:p>
            <a:pPr marL="0" indent="0" algn="just">
              <a:buNone/>
            </a:pPr>
            <a:r>
              <a:rPr lang="tr-TR" sz="1600" b="1" noProof="0" dirty="0"/>
              <a:t>Ders, sadece bilgi aktarımı yapmakla kalmayıp, öğrencilerin çok kültürlü toplumların gereksinimlerine  uygun, kapsayıcı ve sürdürülebilir kütüphane hizmetleri geliştirilmesine ilişkin vizyon kazanmasını amaçlamaktadır. </a:t>
            </a:r>
          </a:p>
          <a:p>
            <a:pPr marL="0" indent="0" algn="just">
              <a:buNone/>
            </a:pPr>
            <a:r>
              <a:rPr lang="tr-TR" sz="1600" b="1" noProof="0" dirty="0"/>
              <a:t>Böylece, sosyal çeşitliliğin yönetimi ve toplumsal uyumun sağlanması noktasında akademik ve uygulamaya yönelik derin bir farkındalık ve beceri kazandırılması hedeflenmektedir.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C1B9-0978-6C92-AEE2-BBA2C0FC1EA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BA34D2-18B7-14EA-4A8C-0BDDE316213A}"/>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BİRLEŞİK KRALLIK: GENEL BİLGİLER</a:t>
            </a:r>
          </a:p>
        </p:txBody>
      </p:sp>
      <p:sp>
        <p:nvSpPr>
          <p:cNvPr id="3" name="İçerik Yer Tutucusu 2">
            <a:extLst>
              <a:ext uri="{FF2B5EF4-FFF2-40B4-BE49-F238E27FC236}">
                <a16:creationId xmlns:a16="http://schemas.microsoft.com/office/drawing/2014/main" id="{6893298D-18D9-CD55-1AAE-5918BF7D2A75}"/>
              </a:ext>
            </a:extLst>
          </p:cNvPr>
          <p:cNvSpPr>
            <a:spLocks noGrp="1"/>
          </p:cNvSpPr>
          <p:nvPr>
            <p:ph idx="1"/>
          </p:nvPr>
        </p:nvSpPr>
        <p:spPr>
          <a:xfrm>
            <a:off x="600729" y="791484"/>
            <a:ext cx="9438005" cy="5098040"/>
          </a:xfrm>
        </p:spPr>
        <p:txBody>
          <a:bodyPr>
            <a:noAutofit/>
          </a:bodyPr>
          <a:lstStyle/>
          <a:p>
            <a:pPr algn="just"/>
            <a:r>
              <a:rPr lang="tr-TR" b="1" noProof="0" dirty="0"/>
              <a:t>İngiltere, </a:t>
            </a:r>
            <a:r>
              <a:rPr lang="tr-TR" b="1" noProof="0" dirty="0" err="1"/>
              <a:t>Wales</a:t>
            </a:r>
            <a:r>
              <a:rPr lang="tr-TR" b="1" noProof="0" dirty="0"/>
              <a:t> ve İskoçya’yı içeren Büyük Britanya, dünyanın dokuzuncu büyük adasıdır ve yaklaşık 80,823 mil kare (209,331 km2) alana sahiptir. </a:t>
            </a:r>
          </a:p>
          <a:p>
            <a:pPr algn="just"/>
            <a:r>
              <a:rPr lang="tr-TR" b="1" noProof="0" dirty="0"/>
              <a:t>Kuzeyden güneye 600 mil (966 km), doğudan batıya ise 300 mil (483 km) uzanır (</a:t>
            </a:r>
            <a:r>
              <a:rPr lang="tr-TR" b="1" noProof="0" dirty="0" err="1"/>
              <a:t>Burns</a:t>
            </a:r>
            <a:r>
              <a:rPr lang="tr-TR" b="1" noProof="0" dirty="0"/>
              <a:t>, 2010, s. xiii). </a:t>
            </a:r>
          </a:p>
          <a:p>
            <a:pPr algn="just"/>
            <a:r>
              <a:rPr lang="tr-TR" b="1" noProof="0" dirty="0"/>
              <a:t>En geniş ve nüfus yoğunluğu en fazla olan İngiliz adasıdır. </a:t>
            </a:r>
          </a:p>
          <a:p>
            <a:pPr algn="just"/>
            <a:r>
              <a:rPr lang="tr-TR" b="1" noProof="0" dirty="0"/>
              <a:t>İrlanda’nın tarihi Britanya ile bağlantılıdır; günümüzde bağımsız Güney İrlanda ve Kuzey İrlanda olarak ayrılmıştır. </a:t>
            </a:r>
          </a:p>
          <a:p>
            <a:pPr algn="just"/>
            <a:r>
              <a:rPr lang="tr-TR" b="1" noProof="0" dirty="0"/>
              <a:t>Bu bölge, “Büyük Britanya ve Kuzey İrlanda Birleşik </a:t>
            </a:r>
            <a:r>
              <a:rPr lang="tr-TR" b="1" noProof="0" dirty="0" err="1"/>
              <a:t>Krallığı”nı</a:t>
            </a:r>
            <a:r>
              <a:rPr lang="tr-TR" b="1" noProof="0" dirty="0"/>
              <a:t> oluşturur ve kısaca Birleşik Krallık olarak adlandırılır. </a:t>
            </a:r>
          </a:p>
          <a:p>
            <a:pPr algn="just"/>
            <a:r>
              <a:rPr lang="tr-TR" b="1" noProof="0" dirty="0"/>
              <a:t>Coğrafi olarak farklı olsa da, genellikle politik anlamda Britanya kast edilir (</a:t>
            </a:r>
            <a:r>
              <a:rPr lang="tr-TR" b="1" noProof="0" dirty="0" err="1"/>
              <a:t>Burns</a:t>
            </a:r>
            <a:r>
              <a:rPr lang="tr-TR" b="1" noProof="0" dirty="0"/>
              <a:t>, 2010, s. xvi).</a:t>
            </a:r>
          </a:p>
          <a:p>
            <a:pPr algn="just"/>
            <a:r>
              <a:rPr lang="tr-TR" b="1" noProof="0" dirty="0"/>
              <a:t>Britanya/İngiliz İmparatorluğu’nun ilk kolonileri 16. yüzyılın sonları ve 17. yüzyılın başlarında kurulmuştur ve zamanla tüm okyanuslara ve kıtalara yayılmıştır. </a:t>
            </a:r>
          </a:p>
        </p:txBody>
      </p:sp>
    </p:spTree>
    <p:extLst>
      <p:ext uri="{BB962C8B-B14F-4D97-AF65-F5344CB8AC3E}">
        <p14:creationId xmlns:p14="http://schemas.microsoft.com/office/powerpoint/2010/main" val="388076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DEB77-0AA9-CAC7-93EF-9564030626A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8B9DDB5-ED45-B39B-C448-EA2F9A6FE35A}"/>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BİRLEŞİK KRALLIK: GENEL BİLGİLER</a:t>
            </a:r>
          </a:p>
        </p:txBody>
      </p:sp>
      <p:sp>
        <p:nvSpPr>
          <p:cNvPr id="3" name="İçerik Yer Tutucusu 2">
            <a:extLst>
              <a:ext uri="{FF2B5EF4-FFF2-40B4-BE49-F238E27FC236}">
                <a16:creationId xmlns:a16="http://schemas.microsoft.com/office/drawing/2014/main" id="{FF2545FE-94B6-652D-39C4-5E8216DF6E78}"/>
              </a:ext>
            </a:extLst>
          </p:cNvPr>
          <p:cNvSpPr>
            <a:spLocks noGrp="1"/>
          </p:cNvSpPr>
          <p:nvPr>
            <p:ph idx="1"/>
          </p:nvPr>
        </p:nvSpPr>
        <p:spPr>
          <a:xfrm>
            <a:off x="600729" y="791484"/>
            <a:ext cx="9438005" cy="4817820"/>
          </a:xfrm>
        </p:spPr>
        <p:txBody>
          <a:bodyPr>
            <a:noAutofit/>
          </a:bodyPr>
          <a:lstStyle/>
          <a:p>
            <a:pPr algn="just"/>
            <a:r>
              <a:rPr lang="tr-TR" b="1" dirty="0"/>
              <a:t>20. yüzyılda gücünü kaybetmeye başlamış, Hong Kong’un Çin’e geri verilmesi ve önceki tüm kolonilerin de bağımsızlaşması söz konusu olmuştur.</a:t>
            </a:r>
          </a:p>
          <a:p>
            <a:pPr algn="just"/>
            <a:r>
              <a:rPr lang="tr-TR" b="1" noProof="0" dirty="0"/>
              <a:t>20. yüzyılın ilk yarısında, bağımlı eski kolonilerden oluşan İngiliz Milletler Topluluğu (British </a:t>
            </a:r>
            <a:r>
              <a:rPr lang="tr-TR" b="1" noProof="0" dirty="0" err="1"/>
              <a:t>Commonwealth</a:t>
            </a:r>
            <a:r>
              <a:rPr lang="tr-TR" b="1" noProof="0" dirty="0"/>
              <a:t>) kurulmuş ve bu bölgeler sembolik bağlılıklarını sürdürmüştür (</a:t>
            </a:r>
            <a:r>
              <a:rPr lang="tr-TR" b="1" noProof="0" dirty="0" err="1"/>
              <a:t>Perisic</a:t>
            </a:r>
            <a:r>
              <a:rPr lang="tr-TR" b="1" noProof="0" dirty="0"/>
              <a:t>, 2010, s. 5).</a:t>
            </a:r>
          </a:p>
          <a:p>
            <a:pPr algn="just"/>
            <a:r>
              <a:rPr lang="tr-TR" b="1" noProof="0" dirty="0"/>
              <a:t>İkinci Dünya Savaşı sonrası, savaşın tahribatını gidermek ve iş gücü sağlamak amacıyla göçmen kabulü başlamıştır. </a:t>
            </a:r>
          </a:p>
          <a:p>
            <a:pPr algn="just"/>
            <a:r>
              <a:rPr lang="tr-TR" b="1" noProof="0" dirty="0"/>
              <a:t>Süreçten </a:t>
            </a:r>
            <a:r>
              <a:rPr lang="tr-TR" b="1" dirty="0"/>
              <a:t>sonra göçmenler arasında ülkelerine dönmeyip kalanlar olmuştur. </a:t>
            </a:r>
          </a:p>
          <a:p>
            <a:pPr algn="just"/>
            <a:r>
              <a:rPr lang="tr-TR" b="1" dirty="0"/>
              <a:t>Bu dönemde, İngiltere’ye göç edenlerin çoğu</a:t>
            </a:r>
            <a:r>
              <a:rPr lang="tr-TR" b="1" noProof="0" dirty="0"/>
              <a:t>, işsizlik, yoksulluk, iç savaşlar ve etnik çatışmalardan kaçmakta idi. </a:t>
            </a:r>
          </a:p>
          <a:p>
            <a:pPr algn="just"/>
            <a:r>
              <a:rPr lang="tr-TR" b="1" noProof="0" dirty="0"/>
              <a:t>Göçmenlerin bir kısmı da eğitim amacıyla gelmiş ve kalıcı olmuştur (Karlıtepe, 2008, s. 1). </a:t>
            </a:r>
          </a:p>
        </p:txBody>
      </p:sp>
    </p:spTree>
    <p:extLst>
      <p:ext uri="{BB962C8B-B14F-4D97-AF65-F5344CB8AC3E}">
        <p14:creationId xmlns:p14="http://schemas.microsoft.com/office/powerpoint/2010/main" val="3183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C1B9-0978-6C92-AEE2-BBA2C0FC1EA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BA34D2-18B7-14EA-4A8C-0BDDE316213A}"/>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BİRLEŞİK KRALLIK: GENEL BİLGİLER</a:t>
            </a:r>
          </a:p>
        </p:txBody>
      </p:sp>
      <p:sp>
        <p:nvSpPr>
          <p:cNvPr id="3" name="İçerik Yer Tutucusu 2">
            <a:extLst>
              <a:ext uri="{FF2B5EF4-FFF2-40B4-BE49-F238E27FC236}">
                <a16:creationId xmlns:a16="http://schemas.microsoft.com/office/drawing/2014/main" id="{6893298D-18D9-CD55-1AAE-5918BF7D2A75}"/>
              </a:ext>
            </a:extLst>
          </p:cNvPr>
          <p:cNvSpPr>
            <a:spLocks noGrp="1"/>
          </p:cNvSpPr>
          <p:nvPr>
            <p:ph idx="1"/>
          </p:nvPr>
        </p:nvSpPr>
        <p:spPr>
          <a:xfrm>
            <a:off x="600729" y="791484"/>
            <a:ext cx="9438005" cy="4980052"/>
          </a:xfrm>
        </p:spPr>
        <p:txBody>
          <a:bodyPr>
            <a:noAutofit/>
          </a:bodyPr>
          <a:lstStyle/>
          <a:p>
            <a:pPr marL="0" indent="0" algn="just">
              <a:buNone/>
            </a:pPr>
            <a:r>
              <a:rPr lang="tr-TR" b="1" dirty="0"/>
              <a:t>Dolayısıyla, Birleşik Krallık, II. Dünya Savaşı'ndan sonra, çoğunlukla eski sömürgelerden gelen göçmenlerin geldiği bir ülke durumuna gelmiş; işgücü gereksinimlerinin odak olduğu etmenler göç politikalarını biçimlendirmiştir. </a:t>
            </a:r>
          </a:p>
          <a:p>
            <a:pPr marL="0" indent="0" algn="just">
              <a:buNone/>
            </a:pPr>
            <a:r>
              <a:rPr lang="tr-TR" b="1" dirty="0"/>
              <a:t>Ancak 1960'lardan itibaren denetimler artmış ve göç konusunda genellikle iş, toplumsal değişim ve sosyal uyum endişeleriyle bağlantılı kamuoyu tartışmaları artmıştır.</a:t>
            </a:r>
          </a:p>
          <a:p>
            <a:pPr marL="0" indent="0" algn="just">
              <a:buNone/>
            </a:pPr>
            <a:r>
              <a:rPr lang="tr-TR" b="1" dirty="0"/>
              <a:t>Güçlü ayrımcılık karşıtı yasalara ve çok kültürlülüğü destekleyen politikalara karşın sosyal eşitsizlik, ırk ayrımcılığı ve entegrasyon sorunları gibi zorluklar devam etmiştir. </a:t>
            </a:r>
          </a:p>
          <a:p>
            <a:pPr marL="0" indent="0" algn="just">
              <a:buNone/>
            </a:pPr>
            <a:r>
              <a:rPr lang="tr-TR" b="1" dirty="0"/>
              <a:t>Ayaklanmalar ve terör saldırıları gibi olaylar, çok kültürlülük ve ulusal kimlik üzerine tartışmalara yol açmıştır. </a:t>
            </a:r>
          </a:p>
          <a:p>
            <a:pPr marL="0" indent="0" algn="just">
              <a:buNone/>
            </a:pPr>
            <a:r>
              <a:rPr lang="tr-TR" b="1" dirty="0"/>
              <a:t>Genel olarak Birleşik Krallık, çeşitli kültürleri toplumunun bir parçası olarak kabul eder, ancak sadakati ve İngiliz değerlerine entegrasyonu vurgular (Country Profile, 2007</a:t>
            </a:r>
            <a:r>
              <a:rPr lang="tr-TR" b="1" i="1" dirty="0"/>
              <a:t>). </a:t>
            </a:r>
            <a:endParaRPr lang="tr-TR" b="1" dirty="0"/>
          </a:p>
        </p:txBody>
      </p:sp>
    </p:spTree>
    <p:extLst>
      <p:ext uri="{BB962C8B-B14F-4D97-AF65-F5344CB8AC3E}">
        <p14:creationId xmlns:p14="http://schemas.microsoft.com/office/powerpoint/2010/main" val="181246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E57B-8F4B-09EE-FD30-6D6E33D2ABD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BCF3CD8-D640-2B7E-E86E-669A3EC38380}"/>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BİRLEŞİK KRALLIK: GENEL BİLGİLER</a:t>
            </a:r>
          </a:p>
        </p:txBody>
      </p:sp>
      <p:sp>
        <p:nvSpPr>
          <p:cNvPr id="3" name="İçerik Yer Tutucusu 2">
            <a:extLst>
              <a:ext uri="{FF2B5EF4-FFF2-40B4-BE49-F238E27FC236}">
                <a16:creationId xmlns:a16="http://schemas.microsoft.com/office/drawing/2014/main" id="{B51AAFF6-8B8F-D654-7AE7-D5B0870C4918}"/>
              </a:ext>
            </a:extLst>
          </p:cNvPr>
          <p:cNvSpPr>
            <a:spLocks noGrp="1"/>
          </p:cNvSpPr>
          <p:nvPr>
            <p:ph idx="1"/>
          </p:nvPr>
        </p:nvSpPr>
        <p:spPr>
          <a:xfrm>
            <a:off x="600729" y="791483"/>
            <a:ext cx="9438005" cy="5683059"/>
          </a:xfrm>
        </p:spPr>
        <p:txBody>
          <a:bodyPr>
            <a:noAutofit/>
          </a:bodyPr>
          <a:lstStyle/>
          <a:p>
            <a:pPr marL="0" indent="0" algn="just">
              <a:buNone/>
            </a:pPr>
            <a:r>
              <a:rPr lang="tr-TR" b="1" noProof="0" dirty="0"/>
              <a:t>1960’lardan itibaren, İngiltere</a:t>
            </a:r>
            <a:r>
              <a:rPr lang="tr-TR" b="1" dirty="0"/>
              <a:t>, fırsat eşitliği ve kültürel çeşitlilik ilkeleriyle </a:t>
            </a:r>
            <a:r>
              <a:rPr lang="tr-TR" b="1" noProof="0" dirty="0"/>
              <a:t>kendi bütünleşme politikasını geliştirmiştir; ilkeleri 1968’de İçişleri Bakanı Roy Jenkins tarafından ifade edilmiştir. </a:t>
            </a:r>
          </a:p>
          <a:p>
            <a:pPr marL="0" indent="0" algn="just">
              <a:buNone/>
            </a:pPr>
            <a:r>
              <a:rPr lang="tr-TR" b="1" noProof="0" dirty="0"/>
              <a:t>Politika, ayrımcılığa karşı önlemler, veri toplama, göç denetimi ve toplumsal uyumu teşvik etmeyi amaçlar. </a:t>
            </a:r>
          </a:p>
          <a:p>
            <a:pPr marL="0" indent="0" algn="just">
              <a:buNone/>
            </a:pPr>
            <a:r>
              <a:rPr lang="tr-TR" b="1" noProof="0" dirty="0"/>
              <a:t>1980-90’larda yerel yönetimlerin sorumlulukları artırılmış ve 1997 sonrası, ırkçılık ve </a:t>
            </a:r>
            <a:r>
              <a:rPr lang="tr-TR" b="1" noProof="0" dirty="0" err="1"/>
              <a:t>apartheid’e</a:t>
            </a:r>
            <a:r>
              <a:rPr lang="tr-TR" b="1" noProof="0" dirty="0"/>
              <a:t> karşı daha güçlü yapılar kurulmuştur. </a:t>
            </a:r>
          </a:p>
          <a:p>
            <a:pPr marL="0" indent="0" algn="just">
              <a:buNone/>
            </a:pPr>
            <a:r>
              <a:rPr lang="tr-TR" b="1" noProof="0" dirty="0"/>
              <a:t>2001’de nüfusun %8’i (%4.5 milyon) farklı etnik gruplardan oluşmaktadır (</a:t>
            </a:r>
            <a:r>
              <a:rPr lang="tr-TR" b="1" noProof="0" dirty="0" err="1"/>
              <a:t>Choudhury</a:t>
            </a:r>
            <a:r>
              <a:rPr lang="tr-TR" b="1" noProof="0" dirty="0"/>
              <a:t>, 2011, s. 110-11). </a:t>
            </a:r>
          </a:p>
          <a:p>
            <a:pPr marL="0" indent="0" algn="just">
              <a:buNone/>
            </a:pPr>
            <a:r>
              <a:rPr lang="tr-TR" b="1" noProof="0" dirty="0"/>
              <a:t>2011’de Başbakan David Cameron, hoşgörü, anlayış, ifade özgürlüğü, eşit haklar gibi ögelere vurgu yapmıştır. </a:t>
            </a:r>
          </a:p>
          <a:p>
            <a:pPr marL="0" indent="0" algn="just">
              <a:buNone/>
            </a:pPr>
            <a:r>
              <a:rPr lang="tr-TR" b="1" noProof="0" dirty="0"/>
              <a:t>2010 İnsan Hakları ve Eşitlik Yasaları temel alınmıştır (</a:t>
            </a:r>
            <a:r>
              <a:rPr lang="tr-TR" b="1" noProof="0" dirty="0" err="1"/>
              <a:t>Choudhury</a:t>
            </a:r>
            <a:r>
              <a:rPr lang="tr-TR" b="1" noProof="0" dirty="0"/>
              <a:t>, 2011, s. 133).</a:t>
            </a:r>
          </a:p>
          <a:p>
            <a:pPr marL="0" indent="0" algn="just">
              <a:buNone/>
            </a:pPr>
            <a:r>
              <a:rPr lang="tr-TR" b="1" noProof="0" dirty="0"/>
              <a:t> Ayrıca, 1980-90’larda kütüphaneciler etnik azınlıklara hizmet ve kaynak sağlama konusunda aktif rol almıştır; çok kültürlülük, sistemin tamamlayıcı bir parçası olarak algılanmıştır (</a:t>
            </a:r>
            <a:r>
              <a:rPr lang="tr-TR" b="1" noProof="0" dirty="0" err="1"/>
              <a:t>Mansoor</a:t>
            </a:r>
            <a:r>
              <a:rPr lang="tr-TR" b="1" noProof="0" dirty="0"/>
              <a:t>, 2006, s. 16-17).</a:t>
            </a:r>
          </a:p>
        </p:txBody>
      </p:sp>
    </p:spTree>
    <p:extLst>
      <p:ext uri="{BB962C8B-B14F-4D97-AF65-F5344CB8AC3E}">
        <p14:creationId xmlns:p14="http://schemas.microsoft.com/office/powerpoint/2010/main" val="249895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DE8F7-25C2-8972-49AE-C739EE679AA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024943F-A94C-C45D-4448-7A8096993834}"/>
              </a:ext>
            </a:extLst>
          </p:cNvPr>
          <p:cNvSpPr>
            <a:spLocks noGrp="1"/>
          </p:cNvSpPr>
          <p:nvPr>
            <p:ph type="title"/>
          </p:nvPr>
        </p:nvSpPr>
        <p:spPr>
          <a:xfrm>
            <a:off x="2458064" y="157303"/>
            <a:ext cx="5454170" cy="452297"/>
          </a:xfrm>
        </p:spPr>
        <p:txBody>
          <a:bodyPr>
            <a:normAutofit fontScale="90000"/>
          </a:bodyPr>
          <a:lstStyle/>
          <a:p>
            <a:pPr algn="ctr"/>
            <a:r>
              <a:rPr lang="tr-TR" sz="2400" b="1" noProof="0" dirty="0"/>
              <a:t>BİRLEŞİK KRALLIK: GENEL BİLGİLER</a:t>
            </a:r>
          </a:p>
        </p:txBody>
      </p:sp>
      <p:pic>
        <p:nvPicPr>
          <p:cNvPr id="4" name="İçerik Yer Tutucusu 3">
            <a:extLst>
              <a:ext uri="{FF2B5EF4-FFF2-40B4-BE49-F238E27FC236}">
                <a16:creationId xmlns:a16="http://schemas.microsoft.com/office/drawing/2014/main" id="{599F24FF-E43D-F723-A5E4-945DCB9013EE}"/>
              </a:ext>
            </a:extLst>
          </p:cNvPr>
          <p:cNvPicPr>
            <a:picLocks noGrp="1" noChangeAspect="1"/>
          </p:cNvPicPr>
          <p:nvPr>
            <p:ph idx="1"/>
          </p:nvPr>
        </p:nvPicPr>
        <p:blipFill>
          <a:blip r:embed="rId2"/>
          <a:stretch>
            <a:fillRect/>
          </a:stretch>
        </p:blipFill>
        <p:spPr>
          <a:xfrm>
            <a:off x="1592826" y="672891"/>
            <a:ext cx="8141110" cy="5112108"/>
          </a:xfrm>
          <a:prstGeom prst="rect">
            <a:avLst/>
          </a:prstGeom>
        </p:spPr>
      </p:pic>
      <p:sp>
        <p:nvSpPr>
          <p:cNvPr id="6" name="Metin kutusu 5">
            <a:extLst>
              <a:ext uri="{FF2B5EF4-FFF2-40B4-BE49-F238E27FC236}">
                <a16:creationId xmlns:a16="http://schemas.microsoft.com/office/drawing/2014/main" id="{A7047041-C767-5587-F2A9-3DA7A449FB81}"/>
              </a:ext>
            </a:extLst>
          </p:cNvPr>
          <p:cNvSpPr txBox="1"/>
          <p:nvPr/>
        </p:nvSpPr>
        <p:spPr>
          <a:xfrm>
            <a:off x="3654866" y="5938888"/>
            <a:ext cx="4257368" cy="246221"/>
          </a:xfrm>
          <a:prstGeom prst="rect">
            <a:avLst/>
          </a:prstGeom>
          <a:noFill/>
        </p:spPr>
        <p:txBody>
          <a:bodyPr wrap="square">
            <a:spAutoFit/>
          </a:bodyPr>
          <a:lstStyle/>
          <a:p>
            <a:r>
              <a:rPr lang="en-US" sz="1000" b="1" dirty="0"/>
              <a:t>Cartoon United Kingdom map national symbols</a:t>
            </a:r>
            <a:r>
              <a:rPr lang="tr-TR" sz="1000" b="1" dirty="0"/>
              <a:t> (</a:t>
            </a:r>
            <a:r>
              <a:rPr lang="en-US" sz="1000" b="1" dirty="0" err="1"/>
              <a:t>VectorStock</a:t>
            </a:r>
            <a:r>
              <a:rPr lang="tr-TR" sz="1000" b="1" dirty="0"/>
              <a:t>, </a:t>
            </a:r>
            <a:r>
              <a:rPr lang="en-US" sz="1000" b="1" dirty="0"/>
              <a:t>2025). </a:t>
            </a:r>
            <a:endParaRPr lang="tr-TR" sz="1000" b="1" dirty="0"/>
          </a:p>
        </p:txBody>
      </p:sp>
    </p:spTree>
    <p:extLst>
      <p:ext uri="{BB962C8B-B14F-4D97-AF65-F5344CB8AC3E}">
        <p14:creationId xmlns:p14="http://schemas.microsoft.com/office/powerpoint/2010/main" val="283632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1A4F-3BBF-41BE-4C02-34472466D03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3F99C22-9642-7302-25DC-FDB4A702A4C7}"/>
              </a:ext>
            </a:extLst>
          </p:cNvPr>
          <p:cNvSpPr>
            <a:spLocks noGrp="1"/>
          </p:cNvSpPr>
          <p:nvPr>
            <p:ph type="title"/>
          </p:nvPr>
        </p:nvSpPr>
        <p:spPr>
          <a:xfrm>
            <a:off x="1268361" y="157303"/>
            <a:ext cx="8396749" cy="452297"/>
          </a:xfrm>
        </p:spPr>
        <p:txBody>
          <a:bodyPr>
            <a:normAutofit fontScale="90000"/>
          </a:bodyPr>
          <a:lstStyle/>
          <a:p>
            <a:pPr algn="ctr"/>
            <a:r>
              <a:rPr lang="tr-TR" sz="2400" b="1" noProof="0" dirty="0"/>
              <a:t>BİRLEŞİK KRALLIK: HALK KÜTÜPHANELERİ VE TARİHÇESİ</a:t>
            </a:r>
          </a:p>
        </p:txBody>
      </p:sp>
      <p:sp>
        <p:nvSpPr>
          <p:cNvPr id="3" name="İçerik Yer Tutucusu 2">
            <a:extLst>
              <a:ext uri="{FF2B5EF4-FFF2-40B4-BE49-F238E27FC236}">
                <a16:creationId xmlns:a16="http://schemas.microsoft.com/office/drawing/2014/main" id="{E23E8323-1B58-9026-24B8-C30B87AB5240}"/>
              </a:ext>
            </a:extLst>
          </p:cNvPr>
          <p:cNvSpPr>
            <a:spLocks noGrp="1"/>
          </p:cNvSpPr>
          <p:nvPr>
            <p:ph idx="1"/>
          </p:nvPr>
        </p:nvSpPr>
        <p:spPr>
          <a:xfrm>
            <a:off x="600729" y="791483"/>
            <a:ext cx="9438005" cy="5545407"/>
          </a:xfrm>
        </p:spPr>
        <p:txBody>
          <a:bodyPr>
            <a:noAutofit/>
          </a:bodyPr>
          <a:lstStyle/>
          <a:p>
            <a:pPr algn="just"/>
            <a:r>
              <a:rPr lang="tr-TR" sz="1600" b="1" noProof="0" dirty="0"/>
              <a:t>1830 yılında radikal aktivist William </a:t>
            </a:r>
            <a:r>
              <a:rPr lang="tr-TR" sz="1600" b="1" noProof="0" dirty="0" err="1"/>
              <a:t>Lovett'in</a:t>
            </a:r>
            <a:r>
              <a:rPr lang="tr-TR" sz="1600" b="1" noProof="0" dirty="0"/>
              <a:t> hareketi, çalışan yoksul halkın eğitimi için gerekli görülen Yazılı Belge </a:t>
            </a:r>
            <a:r>
              <a:rPr lang="tr-TR" sz="1600" b="1" noProof="0" dirty="0" err="1"/>
              <a:t>Eylemi’nin</a:t>
            </a:r>
            <a:r>
              <a:rPr lang="tr-TR" sz="1600" b="1" noProof="0" dirty="0"/>
              <a:t> (</a:t>
            </a:r>
            <a:r>
              <a:rPr lang="tr-TR" sz="1600" b="1" noProof="0" dirty="0" err="1"/>
              <a:t>Chartist</a:t>
            </a:r>
            <a:r>
              <a:rPr lang="tr-TR" sz="1600" b="1" noProof="0" dirty="0"/>
              <a:t> </a:t>
            </a:r>
            <a:r>
              <a:rPr lang="tr-TR" sz="1600" b="1" noProof="0" dirty="0" err="1"/>
              <a:t>Movement</a:t>
            </a:r>
            <a:r>
              <a:rPr lang="tr-TR" sz="1600" b="1" noProof="0" dirty="0"/>
              <a:t>) teşvik edilmesine neden olmuştur (</a:t>
            </a:r>
            <a:r>
              <a:rPr lang="tr-TR" sz="1600" b="1" noProof="0" dirty="0" err="1"/>
              <a:t>Abdullahi</a:t>
            </a:r>
            <a:r>
              <a:rPr lang="tr-TR" sz="1600" b="1" noProof="0" dirty="0"/>
              <a:t>, 2009, s. 496). </a:t>
            </a:r>
          </a:p>
          <a:p>
            <a:pPr algn="just"/>
            <a:r>
              <a:rPr lang="tr-TR" sz="1600" b="1" noProof="0" dirty="0"/>
              <a:t>Bu hareket, kitaplar ödünç veren ve “</a:t>
            </a:r>
            <a:r>
              <a:rPr lang="tr-TR" sz="1600" b="1" noProof="0" dirty="0" err="1"/>
              <a:t>Chartist</a:t>
            </a:r>
            <a:r>
              <a:rPr lang="tr-TR" sz="1600" b="1" noProof="0" dirty="0"/>
              <a:t>” olarak adlandırılan okuma odalarını ülke genelinde yaymış ve oldukça popüler duruma getirmiştir; bu odalar, o dönemde mevcut olan abonelik kütüphanelerine (</a:t>
            </a:r>
            <a:r>
              <a:rPr lang="tr-TR" sz="1600" b="1" noProof="0" dirty="0" err="1"/>
              <a:t>subscription</a:t>
            </a:r>
            <a:r>
              <a:rPr lang="tr-TR" sz="1600" b="1" noProof="0" dirty="0"/>
              <a:t> </a:t>
            </a:r>
            <a:r>
              <a:rPr lang="tr-TR" sz="1600" b="1" noProof="0" dirty="0" err="1"/>
              <a:t>libraries</a:t>
            </a:r>
            <a:r>
              <a:rPr lang="tr-TR" sz="1600" b="1" noProof="0" dirty="0"/>
              <a:t>) karşı rekabet oluşturmuştur (Alpay, 1973, s. 45).  </a:t>
            </a:r>
          </a:p>
          <a:p>
            <a:pPr algn="just"/>
            <a:r>
              <a:rPr lang="tr-TR" sz="1600" b="1" noProof="0" dirty="0"/>
              <a:t>Parlamento, bu gelişmeler üzerine 1847 yılında bir yasa çıkararak Halk Kütüphaneleri Komitesi’ni görevlendirmiş ve “Birleşik Krallık genelinde kütüphane kurma gerekliliğini” vurgulamıştır (</a:t>
            </a:r>
            <a:r>
              <a:rPr lang="tr-TR" sz="1600" b="1" noProof="0" dirty="0" err="1"/>
              <a:t>Abdullahi</a:t>
            </a:r>
            <a:r>
              <a:rPr lang="tr-TR" sz="1600" b="1" noProof="0" dirty="0"/>
              <a:t>, 2009, s. 496). </a:t>
            </a:r>
          </a:p>
          <a:p>
            <a:pPr algn="just"/>
            <a:r>
              <a:rPr lang="tr-TR" sz="1600" b="1" noProof="0" dirty="0"/>
              <a:t>William </a:t>
            </a:r>
            <a:r>
              <a:rPr lang="tr-TR" sz="1600" b="1" noProof="0" dirty="0" err="1"/>
              <a:t>Ewart’ın</a:t>
            </a:r>
            <a:r>
              <a:rPr lang="tr-TR" sz="1600" b="1" noProof="0" dirty="0"/>
              <a:t> öncülüğünde ve kütüphane geliştirme çalışmalarını destekleyen Edward Edwards’ın katkılarıyla, 1849 yılında hazırlanan raporda, ülkedeki kütüphanelerin yetersizliği dile getirilmiş ve herkese ücretsiz kütüphane hizmeti verilmesi önerilmiştir. Bu gelişmeler, 1850 Halk Kütüphaneleri Yasası’nın kabul edilmesine ve nüfusu 10.000’den fazla olan kentlerde vergi alınmasını öngören düzenlemelere </a:t>
            </a:r>
            <a:r>
              <a:rPr lang="tr-TR" sz="1600" b="1" dirty="0"/>
              <a:t>yol açmıştır. Bu yasa ve düzenlemeler İskoçya ve İrlanda’ya da uygulanmıştır </a:t>
            </a:r>
            <a:r>
              <a:rPr lang="tr-TR" sz="1600" b="1" noProof="0" dirty="0"/>
              <a:t>(</a:t>
            </a:r>
            <a:r>
              <a:rPr lang="tr-TR" sz="1600" b="1" noProof="0" dirty="0" err="1"/>
              <a:t>Abdullahi</a:t>
            </a:r>
            <a:r>
              <a:rPr lang="tr-TR" sz="1600" b="1" noProof="0" dirty="0"/>
              <a:t>, 2009, s. 496). </a:t>
            </a:r>
          </a:p>
          <a:p>
            <a:pPr algn="just"/>
            <a:r>
              <a:rPr lang="tr-TR" sz="1600" b="1" noProof="0" dirty="0"/>
              <a:t>Ayrıca, Birleşik Krallık, böylece, endüstri devrimiyle temelleri atılan halk kütüphanelerine ilişkin ilk yasa çıkaran ülke olarak tarih sahnesine geçmiştir (Alpay, 1973, s. 45). </a:t>
            </a:r>
          </a:p>
        </p:txBody>
      </p:sp>
    </p:spTree>
    <p:extLst>
      <p:ext uri="{BB962C8B-B14F-4D97-AF65-F5344CB8AC3E}">
        <p14:creationId xmlns:p14="http://schemas.microsoft.com/office/powerpoint/2010/main" val="2867277033"/>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9482</TotalTime>
  <Words>3957</Words>
  <Application>Microsoft Office PowerPoint</Application>
  <PresentationFormat>Geniş ekran</PresentationFormat>
  <Paragraphs>173</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Trebuchet MS</vt:lpstr>
      <vt:lpstr>Wingdings</vt:lpstr>
      <vt:lpstr>Wingdings 3</vt:lpstr>
      <vt:lpstr>Yüzeyler</vt:lpstr>
      <vt:lpstr>ÇOK KÜLTÜRLÜLÜK VE HİZMETLERİ 8. HAFTA ÇOK KÜLTÜRLÜ KÜTÜPHANELER:  BİRLEŞİK KRALLIK ÖRNEĞİ</vt:lpstr>
      <vt:lpstr>KAPSAM</vt:lpstr>
      <vt:lpstr>GİRİŞ</vt:lpstr>
      <vt:lpstr>BİRLEŞİK KRALLIK: GENEL BİLGİLER</vt:lpstr>
      <vt:lpstr>BİRLEŞİK KRALLIK: GENEL BİLGİLER</vt:lpstr>
      <vt:lpstr>BİRLEŞİK KRALLIK: GENEL BİLGİLER</vt:lpstr>
      <vt:lpstr>BİRLEŞİK KRALLIK: GENEL BİLGİLER</vt:lpstr>
      <vt:lpstr>BİRLEŞİK KRALLIK: GENEL BİLGİLER</vt:lpstr>
      <vt:lpstr>BİRLEŞİK KRALLIK: HALK KÜTÜPHANELERİ VE TARİHÇESİ</vt:lpstr>
      <vt:lpstr>BİRLEŞİK KRALLIK: HALK KÜTÜPHANELERİ VE TARİHÇESİ</vt:lpstr>
      <vt:lpstr>BİRLEŞİK KRALLIK: HALK KÜTÜPHANELERİ VE TARİHÇESİ</vt:lpstr>
      <vt:lpstr>BİRLEŞİK KRALLIK: HALK KÜTÜPHANELERİ VE MEVCUT DURUM</vt:lpstr>
      <vt:lpstr>BİRLEŞİK KRALLIK HALK KÜTÜPHANELERİ: ÇOK KÜLTÜRLÜLÜK</vt:lpstr>
      <vt:lpstr>BİRLEŞİK KRALLIK HALK KÜTÜPHANELERİ: ÇOK KÜLTÜRLÜLÜK</vt:lpstr>
      <vt:lpstr>BİRLEŞİK KRALLIK HALK KÜTÜPHANELERİ: ÇOK KÜLTÜRLÜLÜK</vt:lpstr>
      <vt:lpstr>Birleşik Krallık Çok Kültürlü Halk Kütüphaneleri: Birmingham Örneği</vt:lpstr>
      <vt:lpstr>Birleşik Krallık Çok Kültürlü Halk Kütüphaneleri: Birmingham Örneği</vt:lpstr>
      <vt:lpstr>Birleşik Krallık Çok Kültürlü Halk Kütüphaneleri: Lambeth Kütüphaneleri Örneği</vt:lpstr>
      <vt:lpstr>Birleşik Krallık Çok Kültürlü Halk Kütüphaneleri: Lambeth Kütüphaneleri Örneği</vt:lpstr>
      <vt:lpstr>Birleşik Krallık Çok Kültürlü Halk Kütüphaneleri: Lambeth Kütüphaneleri Örneği</vt:lpstr>
      <vt:lpstr>SORUNLAR</vt:lpstr>
      <vt:lpstr>ÖNERİLER</vt:lpstr>
      <vt:lpstr>SONUÇ VE DEĞERLENDİRME</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34</cp:revision>
  <dcterms:created xsi:type="dcterms:W3CDTF">2025-07-04T07:41:44Z</dcterms:created>
  <dcterms:modified xsi:type="dcterms:W3CDTF">2025-12-05T12:07:29Z</dcterms:modified>
</cp:coreProperties>
</file>