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3"/>
  </p:notesMasterIdLst>
  <p:sldIdLst>
    <p:sldId id="256" r:id="rId3"/>
    <p:sldId id="258" r:id="rId4"/>
    <p:sldId id="259" r:id="rId5"/>
    <p:sldId id="260" r:id="rId6"/>
    <p:sldId id="268" r:id="rId7"/>
    <p:sldId id="261" r:id="rId8"/>
    <p:sldId id="262" r:id="rId9"/>
    <p:sldId id="263" r:id="rId10"/>
    <p:sldId id="265"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0" autoAdjust="0"/>
  </p:normalViewPr>
  <p:slideViewPr>
    <p:cSldViewPr snapToGrid="0">
      <p:cViewPr varScale="1">
        <p:scale>
          <a:sx n="85" d="100"/>
          <a:sy n="85" d="100"/>
        </p:scale>
        <p:origin x="774" y="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2.07.2026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2.07.2026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2.07.2026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2.07.2026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2.07.2026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2.07.2026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2.07.2026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2.07.2026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2.07.2026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2.07.2026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2.07.2026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2.07.2026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t>BANKA VE SİGORTA HUKUKU</a:t>
            </a:r>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a:t>1.HAFTA</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dirty="0" err="1"/>
              <a:t>Öğr</a:t>
            </a:r>
            <a:r>
              <a:rPr lang="tr-TR" dirty="0"/>
              <a:t>. Gör. Edibe YİĞİT SELALMAZ</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lstStyle/>
          <a:p>
            <a:r>
              <a:rPr lang="tr-TR" dirty="0"/>
              <a:t>Bankacılık Kanunun amacı, finansal piyasalarda güven ve istikrarın sağlanmasına, kredi sisteminin etkin bir şekilde çalışmasına, tasarruf sahiplerinin hak ve menfaatlerinin korunmasına ilişkin </a:t>
            </a:r>
            <a:r>
              <a:rPr lang="tr-TR" dirty="0" err="1"/>
              <a:t>usûl</a:t>
            </a:r>
            <a:r>
              <a:rPr lang="tr-TR" dirty="0"/>
              <a:t> ve esasları düzenlemektir.</a:t>
            </a:r>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r>
              <a:rPr lang="tr-TR" dirty="0"/>
              <a:t>30.06.2026</a:t>
            </a: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dirty="0"/>
              <a:t>Öğr. Gör. Edibe YİĞİT SELALMAZ</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2</a:t>
            </a:fld>
            <a:endParaRPr lang="tr-TR"/>
          </a:p>
        </p:txBody>
      </p:sp>
      <p:sp>
        <p:nvSpPr>
          <p:cNvPr id="7" name="Başlık 1">
            <a:extLst>
              <a:ext uri="{FF2B5EF4-FFF2-40B4-BE49-F238E27FC236}">
                <a16:creationId xmlns:a16="http://schemas.microsoft.com/office/drawing/2014/main" id="{BD9F915D-D83D-4C74-ADE2-580EE153BADC}"/>
              </a:ext>
            </a:extLst>
          </p:cNvPr>
          <p:cNvSpPr>
            <a:spLocks noGrp="1"/>
          </p:cNvSpPr>
          <p:nvPr>
            <p:ph type="title"/>
          </p:nvPr>
        </p:nvSpPr>
        <p:spPr>
          <a:xfrm>
            <a:off x="1188720" y="365125"/>
            <a:ext cx="10165080" cy="1325563"/>
          </a:xfrm>
        </p:spPr>
        <p:txBody>
          <a:bodyPr/>
          <a:lstStyle/>
          <a:p>
            <a:r>
              <a:rPr lang="tr-TR" dirty="0"/>
              <a:t>Banka Hukuku</a:t>
            </a:r>
          </a:p>
        </p:txBody>
      </p:sp>
    </p:spTree>
    <p:extLst>
      <p:ext uri="{BB962C8B-B14F-4D97-AF65-F5344CB8AC3E}">
        <p14:creationId xmlns:p14="http://schemas.microsoft.com/office/powerpoint/2010/main" val="2042146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F21411-CC20-1EDC-B019-36002D366D1B}"/>
              </a:ext>
            </a:extLst>
          </p:cNvPr>
          <p:cNvSpPr>
            <a:spLocks noGrp="1"/>
          </p:cNvSpPr>
          <p:nvPr>
            <p:ph type="title"/>
          </p:nvPr>
        </p:nvSpPr>
        <p:spPr/>
        <p:txBody>
          <a:bodyPr/>
          <a:lstStyle/>
          <a:p>
            <a:r>
              <a:rPr lang="tr-TR" dirty="0"/>
              <a:t>Kanunun Kapsamı</a:t>
            </a:r>
          </a:p>
        </p:txBody>
      </p:sp>
      <p:sp>
        <p:nvSpPr>
          <p:cNvPr id="3" name="İçerik Yer Tutucusu 2">
            <a:extLst>
              <a:ext uri="{FF2B5EF4-FFF2-40B4-BE49-F238E27FC236}">
                <a16:creationId xmlns:a16="http://schemas.microsoft.com/office/drawing/2014/main" id="{57AF6EBC-B0AD-1BF7-A21E-BCA228DB5D2E}"/>
              </a:ext>
            </a:extLst>
          </p:cNvPr>
          <p:cNvSpPr>
            <a:spLocks noGrp="1"/>
          </p:cNvSpPr>
          <p:nvPr>
            <p:ph idx="1"/>
          </p:nvPr>
        </p:nvSpPr>
        <p:spPr/>
        <p:txBody>
          <a:bodyPr>
            <a:normAutofit fontScale="62500" lnSpcReduction="20000"/>
          </a:bodyPr>
          <a:lstStyle/>
          <a:p>
            <a:r>
              <a:rPr lang="tr-TR" dirty="0"/>
              <a:t>Türkiye'de kurulu mevduat bankaları,</a:t>
            </a:r>
          </a:p>
          <a:p>
            <a:r>
              <a:rPr lang="tr-TR" dirty="0"/>
              <a:t> katılım bankaları, </a:t>
            </a:r>
          </a:p>
          <a:p>
            <a:r>
              <a:rPr lang="tr-TR" dirty="0"/>
              <a:t>kalkınma ve yatırım bankaları, </a:t>
            </a:r>
          </a:p>
          <a:p>
            <a:r>
              <a:rPr lang="tr-TR" dirty="0"/>
              <a:t>yurt dışında kurulu bu nitelikteki kuruluşların Türkiye'deki şubeleri, </a:t>
            </a:r>
          </a:p>
          <a:p>
            <a:r>
              <a:rPr lang="tr-TR" dirty="0"/>
              <a:t>finansal holding şirketleri, </a:t>
            </a:r>
          </a:p>
          <a:p>
            <a:r>
              <a:rPr lang="tr-TR" dirty="0"/>
              <a:t>Türkiye Bankalar Birliği, </a:t>
            </a:r>
          </a:p>
          <a:p>
            <a:r>
              <a:rPr lang="tr-TR" dirty="0"/>
              <a:t>Türkiye Katılım Bankaları Birliği, </a:t>
            </a:r>
          </a:p>
          <a:p>
            <a:r>
              <a:rPr lang="tr-TR" dirty="0"/>
              <a:t>Bankacılık Düzenleme ve Denetleme Kurumu, </a:t>
            </a:r>
          </a:p>
          <a:p>
            <a:r>
              <a:rPr lang="tr-TR" dirty="0"/>
              <a:t>Tasarruf Mevduatı Sigorta Fonu ve bunların faaliyetleri bu Kanun hükümlerine tâbidir.</a:t>
            </a:r>
          </a:p>
        </p:txBody>
      </p:sp>
      <p:sp>
        <p:nvSpPr>
          <p:cNvPr id="4" name="Veri Yer Tutucusu 3">
            <a:extLst>
              <a:ext uri="{FF2B5EF4-FFF2-40B4-BE49-F238E27FC236}">
                <a16:creationId xmlns:a16="http://schemas.microsoft.com/office/drawing/2014/main" id="{48546322-2117-7BF5-3094-0B71443E67BE}"/>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DBEB0C19-6C6F-E1B5-0440-2BC194D0680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9654D836-DB8A-42C8-6B7E-8B682DC72605}"/>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56930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F9D6F7-22D0-6490-1F9D-BDCF64E73F97}"/>
              </a:ext>
            </a:extLst>
          </p:cNvPr>
          <p:cNvSpPr>
            <a:spLocks noGrp="1"/>
          </p:cNvSpPr>
          <p:nvPr>
            <p:ph type="title"/>
          </p:nvPr>
        </p:nvSpPr>
        <p:spPr/>
        <p:txBody>
          <a:bodyPr/>
          <a:lstStyle/>
          <a:p>
            <a:r>
              <a:rPr lang="tr-TR" b="1" dirty="0"/>
              <a:t>Tanımlar</a:t>
            </a:r>
            <a:endParaRPr lang="tr-TR" dirty="0"/>
          </a:p>
        </p:txBody>
      </p:sp>
      <p:sp>
        <p:nvSpPr>
          <p:cNvPr id="3" name="İçerik Yer Tutucusu 2">
            <a:extLst>
              <a:ext uri="{FF2B5EF4-FFF2-40B4-BE49-F238E27FC236}">
                <a16:creationId xmlns:a16="http://schemas.microsoft.com/office/drawing/2014/main" id="{6BFBBE60-3E43-3FF3-7E34-0BC74288A311}"/>
              </a:ext>
            </a:extLst>
          </p:cNvPr>
          <p:cNvSpPr>
            <a:spLocks noGrp="1"/>
          </p:cNvSpPr>
          <p:nvPr>
            <p:ph idx="1"/>
          </p:nvPr>
        </p:nvSpPr>
        <p:spPr/>
        <p:txBody>
          <a:bodyPr>
            <a:normAutofit fontScale="77500" lnSpcReduction="20000"/>
          </a:bodyPr>
          <a:lstStyle/>
          <a:p>
            <a:r>
              <a:rPr lang="tr-TR" dirty="0"/>
              <a:t>Kuruluş birlikleri: Türkiye Bankalar Birliği ve Türkiye Katılım Bankaları Birliğini,</a:t>
            </a:r>
          </a:p>
          <a:p>
            <a:r>
              <a:rPr lang="tr-TR" dirty="0"/>
              <a:t>Banka: Mevduat bankaları ve katılım bankaları ile kalkınma ve yatırım bankalarını,</a:t>
            </a:r>
          </a:p>
          <a:p>
            <a:r>
              <a:rPr lang="tr-TR" dirty="0"/>
              <a:t>Mevduat bankası: Bu Kanuna göre kendi nam ve hesabına mevduat kabul etmek ve kredi kullandırmak esas olmak üzere faaliyet gösteren kuruluşlar ile yurt dışında kurulu bu nitelikteki kuruluşların Türkiye'deki şubelerini,</a:t>
            </a:r>
          </a:p>
          <a:p>
            <a:r>
              <a:rPr lang="tr-TR" dirty="0"/>
              <a:t>Katılım bankası: Bu Kanuna göre özel cari ve katılma hesapları yoluyla fon toplamak ve kredi kullandırmak esas olmak üzere faaliyet gösteren kuruluşlar ile yurt dışında kurulu bu nitelikteki kuruluşların Türkiye'deki şubelerini,</a:t>
            </a:r>
          </a:p>
          <a:p>
            <a:endParaRPr lang="tr-TR" dirty="0"/>
          </a:p>
        </p:txBody>
      </p:sp>
      <p:sp>
        <p:nvSpPr>
          <p:cNvPr id="4" name="Veri Yer Tutucusu 3">
            <a:extLst>
              <a:ext uri="{FF2B5EF4-FFF2-40B4-BE49-F238E27FC236}">
                <a16:creationId xmlns:a16="http://schemas.microsoft.com/office/drawing/2014/main" id="{1F3EA28B-B8B6-8069-841D-D6691644CD01}"/>
              </a:ext>
            </a:extLst>
          </p:cNvPr>
          <p:cNvSpPr>
            <a:spLocks noGrp="1"/>
          </p:cNvSpPr>
          <p:nvPr>
            <p:ph type="dt" sz="half" idx="10"/>
          </p:nvPr>
        </p:nvSpPr>
        <p:spPr/>
        <p:txBody>
          <a:bodyPr/>
          <a:lstStyle/>
          <a:p>
            <a:r>
              <a:rPr lang="tr-TR"/>
              <a:t>30.06.2026</a:t>
            </a:r>
            <a:endParaRPr lang="tr-TR" dirty="0"/>
          </a:p>
        </p:txBody>
      </p:sp>
      <p:sp>
        <p:nvSpPr>
          <p:cNvPr id="5" name="Alt Bilgi Yer Tutucusu 4">
            <a:extLst>
              <a:ext uri="{FF2B5EF4-FFF2-40B4-BE49-F238E27FC236}">
                <a16:creationId xmlns:a16="http://schemas.microsoft.com/office/drawing/2014/main" id="{848C73EB-9D7D-A7E1-0C79-433EFE38DAA2}"/>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C9BD4906-54E6-C0E8-F2B1-EFCA88D15D7C}"/>
              </a:ext>
            </a:extLst>
          </p:cNvPr>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788982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628B21-739B-04B3-D4D6-041DF36A0AB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7CC1D03-B8AA-BA83-8E9D-8E9E9FB63028}"/>
              </a:ext>
            </a:extLst>
          </p:cNvPr>
          <p:cNvSpPr>
            <a:spLocks noGrp="1"/>
          </p:cNvSpPr>
          <p:nvPr>
            <p:ph idx="1"/>
          </p:nvPr>
        </p:nvSpPr>
        <p:spPr/>
        <p:txBody>
          <a:bodyPr>
            <a:normAutofit fontScale="92500" lnSpcReduction="20000"/>
          </a:bodyPr>
          <a:lstStyle/>
          <a:p>
            <a:r>
              <a:rPr lang="tr-TR" dirty="0"/>
              <a:t>Kalkınma ve yatırım bankası: Bu Kanuna göre mevduat veya katılım fonu kabul etme dışında; kredi kullandırmak esas olmak üzere faaliyet gösteren ve/veya özel kanunlarla kendilerine verilen görevleri yerine getiren kuruluşlar ile yurt dışında kurulu bu nitelikteki kuruluşların Türkiye'deki şubelerini,</a:t>
            </a:r>
          </a:p>
          <a:p>
            <a:r>
              <a:rPr lang="tr-TR" dirty="0"/>
              <a:t>Finansal holding şirketi: İçlerinden en az bir tanesi bir kredi kuruluşu olmak şartıyla bağlı ortaklıklarının tümü veya çoğunluğu kredi kuruluşu veya finansal kuruluş olan şirketi,</a:t>
            </a:r>
          </a:p>
          <a:p>
            <a:endParaRPr lang="tr-TR" dirty="0"/>
          </a:p>
          <a:p>
            <a:endParaRPr lang="tr-TR" dirty="0"/>
          </a:p>
        </p:txBody>
      </p:sp>
      <p:sp>
        <p:nvSpPr>
          <p:cNvPr id="4" name="Veri Yer Tutucusu 3">
            <a:extLst>
              <a:ext uri="{FF2B5EF4-FFF2-40B4-BE49-F238E27FC236}">
                <a16:creationId xmlns:a16="http://schemas.microsoft.com/office/drawing/2014/main" id="{2727FE88-5BEB-EFFD-C1B9-E0D8F98EAB57}"/>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49E4CD7C-93F6-70EE-B80C-118B738105D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CE34469B-E1C9-22F2-A332-C1BED495544E}"/>
              </a:ext>
            </a:extLst>
          </p:cNvPr>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1771604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FABAFA-E8FA-16C6-EC4D-08B59852950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4EA5FD5-E5B8-6F36-CDA4-73CF31892272}"/>
              </a:ext>
            </a:extLst>
          </p:cNvPr>
          <p:cNvSpPr>
            <a:spLocks noGrp="1"/>
          </p:cNvSpPr>
          <p:nvPr>
            <p:ph idx="1"/>
          </p:nvPr>
        </p:nvSpPr>
        <p:spPr/>
        <p:txBody>
          <a:bodyPr>
            <a:normAutofit fontScale="77500" lnSpcReduction="20000"/>
          </a:bodyPr>
          <a:lstStyle/>
          <a:p>
            <a:r>
              <a:rPr lang="tr-TR" dirty="0"/>
              <a:t>Şube: Elektronik işlem cihazlarından ibaret birimler hariç olmak üzere, bankaların bağımlı bir parçasını oluşturan ve bu kuruluşların faaliyetlerinin tamamını veya bir kısmını kendi başına yapan, sabit ya da seyyar bürolar gibi her türlü işyerini,</a:t>
            </a:r>
          </a:p>
          <a:p>
            <a:r>
              <a:rPr lang="tr-TR" dirty="0"/>
              <a:t>Merkez şube: Yurt dışında kurulu bir bankanın Türkiye'de açtığı şubeyi, birden fazla şubenin olması hâlinde ise Kuruma bildirilecek ve Kurulca onaylanacak şubeyi,</a:t>
            </a:r>
          </a:p>
          <a:p>
            <a:r>
              <a:rPr lang="tr-TR" dirty="0"/>
              <a:t>Finansal kuruluş: Kredi kuruluşları dışında kalan ve sigortacılık, bireysel emeklilik veya sermaye piyasası faaliyetlerinde bulunmak veya bu Kanunda yer alan faaliyet konularından en az birini yürütmek üzere kurulan kuruluşlar ile kalkınma ve yatırım bankaları ve finansal holding şirketlerini,</a:t>
            </a:r>
          </a:p>
          <a:p>
            <a:endParaRPr lang="tr-TR" dirty="0"/>
          </a:p>
        </p:txBody>
      </p:sp>
      <p:sp>
        <p:nvSpPr>
          <p:cNvPr id="4" name="Veri Yer Tutucusu 3">
            <a:extLst>
              <a:ext uri="{FF2B5EF4-FFF2-40B4-BE49-F238E27FC236}">
                <a16:creationId xmlns:a16="http://schemas.microsoft.com/office/drawing/2014/main" id="{E68C1D27-BA44-C66A-CE58-7C732EDC828B}"/>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AD49B225-9DAB-11F1-8D3A-BC84DE837571}"/>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F12BD71-D4A6-F666-16EF-273817045337}"/>
              </a:ext>
            </a:extLst>
          </p:cNvPr>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370880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46F82E-9A20-E9CF-9614-1D5400D37DB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934BB17-C4C1-88FD-91B6-02F9A18F0666}"/>
              </a:ext>
            </a:extLst>
          </p:cNvPr>
          <p:cNvSpPr>
            <a:spLocks noGrp="1"/>
          </p:cNvSpPr>
          <p:nvPr>
            <p:ph idx="1"/>
          </p:nvPr>
        </p:nvSpPr>
        <p:spPr/>
        <p:txBody>
          <a:bodyPr>
            <a:normAutofit/>
          </a:bodyPr>
          <a:lstStyle/>
          <a:p>
            <a:r>
              <a:rPr lang="tr-TR" dirty="0"/>
              <a:t>Mevduat: Yazılı ya da sözlü olarak veya herhangi bir şekilde halka duyurulmak suretiyle ivazsız veya bir ivaz karşılığında, istendiğinde ya da belli bir vadede geri ödenmek üzere kabul edilen parayı,</a:t>
            </a:r>
          </a:p>
          <a:p>
            <a:r>
              <a:rPr lang="tr-TR" dirty="0"/>
              <a:t>Tasarruf mevduatı: Mevduat bankaları nezdinde açtırılan, gerçek kişilere ait ve münhasıran çek keşide edilmesi dışında ticari işlemlere konu olmayan mevduat hesaplarını,</a:t>
            </a:r>
          </a:p>
          <a:p>
            <a:endParaRPr lang="tr-TR" dirty="0"/>
          </a:p>
        </p:txBody>
      </p:sp>
      <p:sp>
        <p:nvSpPr>
          <p:cNvPr id="4" name="Veri Yer Tutucusu 3">
            <a:extLst>
              <a:ext uri="{FF2B5EF4-FFF2-40B4-BE49-F238E27FC236}">
                <a16:creationId xmlns:a16="http://schemas.microsoft.com/office/drawing/2014/main" id="{76B70C00-5AF7-1338-9A71-2C4E4C221A27}"/>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94D7CA3E-AEF2-BDD4-5834-E699194E54FD}"/>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930383B3-9CB7-E608-C782-1356BD4352BE}"/>
              </a:ext>
            </a:extLst>
          </p:cNvPr>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22326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EFC2D-ECEC-8E8C-8D2D-1649C874BD8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9433753-07B5-CA08-ADA5-655D94AA434A}"/>
              </a:ext>
            </a:extLst>
          </p:cNvPr>
          <p:cNvSpPr>
            <a:spLocks noGrp="1"/>
          </p:cNvSpPr>
          <p:nvPr>
            <p:ph idx="1"/>
          </p:nvPr>
        </p:nvSpPr>
        <p:spPr/>
        <p:txBody>
          <a:bodyPr>
            <a:normAutofit fontScale="77500" lnSpcReduction="20000"/>
          </a:bodyPr>
          <a:lstStyle/>
          <a:p>
            <a:r>
              <a:rPr lang="tr-TR" dirty="0"/>
              <a:t>Özel cari hesap: Katılım bankalarında açılabilen ve istenildiğinde kısmen veya tamamen her an geri çekilebilme özelliği taşıyan ve karşılığında hesap sahibine herhangi bir getiri ödenmeyen fonların oluşturduğu hesapları,</a:t>
            </a:r>
          </a:p>
          <a:p>
            <a:r>
              <a:rPr lang="tr-TR" dirty="0"/>
              <a:t>Katılma hesabı: Katılım bankalarına yatırılan fonların bu kurumlarca kullandırılmasından doğacak kâr veya zarara katılma sonucunu veren, karşılığında hesap sahibine önceden belirlenmiş herhangi bir getiri ödenmeyen ve anaparanın aynen geri ödenmesi garanti edilmeyen fonların oluşturduğu hesapları,</a:t>
            </a:r>
          </a:p>
          <a:p>
            <a:r>
              <a:rPr lang="tr-TR" dirty="0"/>
              <a:t>Katılım fonu: Katılım bankaları nezdinde açtırılan gerçek ve tüzel kişilere ait özel cari hesap ve katılma hesaplarında yer alan parayı ifade etmektedir.</a:t>
            </a:r>
          </a:p>
        </p:txBody>
      </p:sp>
      <p:sp>
        <p:nvSpPr>
          <p:cNvPr id="4" name="Veri Yer Tutucusu 3">
            <a:extLst>
              <a:ext uri="{FF2B5EF4-FFF2-40B4-BE49-F238E27FC236}">
                <a16:creationId xmlns:a16="http://schemas.microsoft.com/office/drawing/2014/main" id="{AEED18E0-8B04-7B6E-647C-0102D04C8752}"/>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C25FBC83-A75A-8DD8-7ECD-1B98DCD208B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8CB0AF24-5300-0626-F40D-F423BBD3F57B}"/>
              </a:ext>
            </a:extLst>
          </p:cNvPr>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1194423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E2AC4610-C018-DEF8-B0E1-91A61AAB7D2E}"/>
              </a:ext>
            </a:extLst>
          </p:cNvPr>
          <p:cNvSpPr>
            <a:spLocks noGrp="1"/>
          </p:cNvSpPr>
          <p:nvPr>
            <p:ph idx="1"/>
          </p:nvPr>
        </p:nvSpPr>
        <p:spPr/>
        <p:txBody>
          <a:bodyPr/>
          <a:lstStyle/>
          <a:p>
            <a:r>
              <a:rPr lang="tr-TR" dirty="0"/>
              <a:t>5411 sayılı </a:t>
            </a:r>
            <a:r>
              <a:rPr lang="tr-TR"/>
              <a:t>Bankacılık Kanunu</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28317258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TotalTime>
  <Words>560</Words>
  <Application>Microsoft Office PowerPoint</Application>
  <PresentationFormat>Geniş ekran</PresentationFormat>
  <Paragraphs>57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10</vt:i4>
      </vt:variant>
    </vt:vector>
  </HeadingPairs>
  <TitlesOfParts>
    <vt:vector size="15" baseType="lpstr">
      <vt:lpstr>Aptos</vt:lpstr>
      <vt:lpstr>Aptos Display</vt:lpstr>
      <vt:lpstr>Arial</vt:lpstr>
      <vt:lpstr>Office Teması</vt:lpstr>
      <vt:lpstr>Özel Tasarım</vt:lpstr>
      <vt:lpstr>BANKA VE SİGORTA HUKUKU</vt:lpstr>
      <vt:lpstr>Banka Hukuku</vt:lpstr>
      <vt:lpstr>Kanunun Kapsamı</vt:lpstr>
      <vt:lpstr>Tanımlar</vt:lpstr>
      <vt:lpstr>PowerPoint Sunusu</vt:lpstr>
      <vt:lpstr>PowerPoint Sunusu</vt:lpstr>
      <vt:lpstr>PowerPoint Sunusu</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BANKA VE SİGORTA HUKUKU</dc:title>
  <dc:creator>EÖ</dc:creator>
  <cp:lastModifiedBy>EDIBE YIGIT</cp:lastModifiedBy>
  <cp:revision>7</cp:revision>
  <dcterms:created xsi:type="dcterms:W3CDTF">2026-04-02T07:47:59Z</dcterms:created>
  <dcterms:modified xsi:type="dcterms:W3CDTF">2026-07-02T10:26:02Z</dcterms:modified>
</cp:coreProperties>
</file>