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64" r:id="rId5"/>
    <p:sldId id="265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6" r:id="rId14"/>
    <p:sldId id="287" r:id="rId15"/>
    <p:sldId id="291" r:id="rId16"/>
    <p:sldId id="294" r:id="rId17"/>
    <p:sldId id="298" r:id="rId18"/>
    <p:sldId id="299" r:id="rId19"/>
    <p:sldId id="301" r:id="rId20"/>
    <p:sldId id="308" r:id="rId21"/>
    <p:sldId id="310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E913B-FA55-4FCE-93D9-C1CA03E04912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0D16B-1448-4115-A2E5-DD830937A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730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B619A-9D85-459F-87F5-AAF45A2325E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67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41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17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53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296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71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2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74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37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07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63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08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9B688-3596-4454-A434-8C2AEE442CA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BD56F-734C-48D9-A6FC-61399CD2E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5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50195" y="1024748"/>
            <a:ext cx="11116333" cy="2387600"/>
          </a:xfrm>
        </p:spPr>
        <p:txBody>
          <a:bodyPr>
            <a:noAutofit/>
          </a:bodyPr>
          <a:lstStyle/>
          <a:p>
            <a:r>
              <a:rPr lang="tr-TR" sz="4800" b="1" dirty="0" smtClean="0"/>
              <a:t>YENİDOĞANIN EKSTRAUTERİN HAYATA</a:t>
            </a:r>
            <a:br>
              <a:rPr lang="tr-TR" sz="4800" b="1" dirty="0" smtClean="0"/>
            </a:br>
            <a:r>
              <a:rPr lang="es-ES" sz="4800" b="1" dirty="0" smtClean="0"/>
              <a:t>UYUMU</a:t>
            </a:r>
            <a:r>
              <a:rPr lang="tr-TR" sz="4800" b="1" dirty="0" smtClean="0"/>
              <a:t>,</a:t>
            </a:r>
            <a:r>
              <a:rPr lang="es-ES" sz="4800" b="1" dirty="0" smtClean="0"/>
              <a:t> DOĞUM ODASINDA BAKIM</a:t>
            </a:r>
            <a:r>
              <a:rPr lang="tr-TR" sz="4800" b="1" dirty="0" smtClean="0"/>
              <a:t>I VE FİZİK MUAYENESİ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976994" y="3936253"/>
            <a:ext cx="5862734" cy="750693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3140485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5902" y="587829"/>
            <a:ext cx="11392677" cy="5589134"/>
          </a:xfrm>
        </p:spPr>
        <p:txBody>
          <a:bodyPr/>
          <a:lstStyle/>
          <a:p>
            <a:pPr marL="0" indent="0" algn="just">
              <a:buNone/>
            </a:pPr>
            <a:r>
              <a:rPr lang="tr-TR" i="1" dirty="0">
                <a:solidFill>
                  <a:srgbClr val="00B050"/>
                </a:solidFill>
              </a:rPr>
              <a:t>Ailenin Tıbbi Geçmişi</a:t>
            </a:r>
          </a:p>
          <a:p>
            <a:pPr algn="just"/>
            <a:r>
              <a:rPr lang="tr-TR" dirty="0"/>
              <a:t>Ailede kronik sağlık sorunları, engellilik durumları, bilinen </a:t>
            </a:r>
            <a:r>
              <a:rPr lang="tr-TR" dirty="0" smtClean="0"/>
              <a:t>kalıtsal hastalıklar </a:t>
            </a:r>
            <a:r>
              <a:rPr lang="tr-TR" dirty="0"/>
              <a:t>veya akrabalık ile ilgili ö</a:t>
            </a:r>
            <a:r>
              <a:rPr lang="tr-TR" dirty="0" smtClean="0"/>
              <a:t>nemli </a:t>
            </a:r>
            <a:r>
              <a:rPr lang="tr-TR" dirty="0"/>
              <a:t>tıbbi </a:t>
            </a:r>
            <a:r>
              <a:rPr lang="tr-TR" dirty="0" smtClean="0"/>
              <a:t>geçmiş sorgulanır.</a:t>
            </a:r>
          </a:p>
          <a:p>
            <a:pPr marL="0" indent="0" algn="just">
              <a:buNone/>
            </a:pPr>
            <a:r>
              <a:rPr lang="tr-TR" i="1" dirty="0">
                <a:solidFill>
                  <a:srgbClr val="00B050"/>
                </a:solidFill>
              </a:rPr>
              <a:t>Sosyal Öykü</a:t>
            </a:r>
          </a:p>
          <a:p>
            <a:pPr algn="just"/>
            <a:r>
              <a:rPr lang="tr-TR" dirty="0"/>
              <a:t>Ebeveynlerin medeni durumu, baba katılımı, ebeveynlerin </a:t>
            </a:r>
            <a:r>
              <a:rPr lang="tr-TR" dirty="0" smtClean="0"/>
              <a:t>meslekleri ve </a:t>
            </a:r>
            <a:r>
              <a:rPr lang="tr-TR" dirty="0"/>
              <a:t>eğitim </a:t>
            </a:r>
            <a:r>
              <a:rPr lang="tr-TR" dirty="0" smtClean="0"/>
              <a:t>düzeyi</a:t>
            </a:r>
            <a:r>
              <a:rPr lang="tr-TR" dirty="0"/>
              <a:t>, mali destek kaynakları, konut </a:t>
            </a:r>
            <a:r>
              <a:rPr lang="tr-TR" dirty="0" smtClean="0"/>
              <a:t>koşulları ve </a:t>
            </a:r>
            <a:r>
              <a:rPr lang="tr-TR" dirty="0"/>
              <a:t>sosyal </a:t>
            </a:r>
            <a:r>
              <a:rPr lang="tr-TR" dirty="0" smtClean="0"/>
              <a:t>güvence </a:t>
            </a:r>
            <a:r>
              <a:rPr lang="tr-TR" dirty="0"/>
              <a:t>varlığı ve diğer sosyal destekler </a:t>
            </a:r>
            <a:r>
              <a:rPr lang="tr-TR" dirty="0" smtClean="0"/>
              <a:t>belirtilmelidir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7612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391886"/>
            <a:ext cx="11681926" cy="5785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>
                <a:solidFill>
                  <a:srgbClr val="00B050"/>
                </a:solidFill>
              </a:rPr>
              <a:t>Bebeğin Öyküsü İle İlgili Gerekli Bilgiler</a:t>
            </a:r>
          </a:p>
          <a:p>
            <a:r>
              <a:rPr lang="tr-TR" dirty="0"/>
              <a:t>Bebeğin adı, ebeveynlerin isimleri, ebeveynlerin telefon </a:t>
            </a:r>
            <a:r>
              <a:rPr lang="tr-TR" dirty="0" smtClean="0"/>
              <a:t>numaraları, bebeğin </a:t>
            </a:r>
            <a:r>
              <a:rPr lang="tr-TR" dirty="0"/>
              <a:t>ağırlığı, doğum tarihi, cinsiyeti, ırkı ve varsa sevk </a:t>
            </a:r>
            <a:r>
              <a:rPr lang="tr-TR" dirty="0" smtClean="0"/>
              <a:t>eden birim</a:t>
            </a:r>
            <a:r>
              <a:rPr lang="tr-TR" dirty="0"/>
              <a:t>, yaş, cinsiyet, doğum ve şu anki ağırlıklar ve tarihlere ve </a:t>
            </a:r>
            <a:r>
              <a:rPr lang="tr-TR" dirty="0" smtClean="0"/>
              <a:t>muayeneye göre </a:t>
            </a:r>
            <a:r>
              <a:rPr lang="tr-TR" dirty="0" err="1"/>
              <a:t>gestasyonel</a:t>
            </a:r>
            <a:r>
              <a:rPr lang="tr-TR" dirty="0"/>
              <a:t> yaş belirtilmelidir. </a:t>
            </a:r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doğan veya </a:t>
            </a:r>
            <a:r>
              <a:rPr lang="tr-TR" dirty="0" smtClean="0"/>
              <a:t>sağlıklı bebek </a:t>
            </a:r>
            <a:r>
              <a:rPr lang="tr-TR" dirty="0"/>
              <a:t>muayenesinde, ifade yalnızca mevcut sağlık </a:t>
            </a:r>
            <a:r>
              <a:rPr lang="tr-TR" dirty="0" smtClean="0"/>
              <a:t>durumunu yansıtır (</a:t>
            </a:r>
            <a:r>
              <a:rPr lang="tr-TR" dirty="0"/>
              <a:t>Ö</a:t>
            </a:r>
            <a:r>
              <a:rPr lang="tr-TR" dirty="0" smtClean="0"/>
              <a:t>r</a:t>
            </a:r>
            <a:r>
              <a:rPr lang="tr-TR" dirty="0"/>
              <a:t>: </a:t>
            </a:r>
            <a:r>
              <a:rPr lang="tr-TR" dirty="0" err="1"/>
              <a:t>term</a:t>
            </a:r>
            <a:r>
              <a:rPr lang="tr-TR" dirty="0"/>
              <a:t> erkek bebek, 1 haftalık, sağlıklı vb.). </a:t>
            </a:r>
            <a:endParaRPr lang="tr-TR" dirty="0" smtClean="0"/>
          </a:p>
          <a:p>
            <a:r>
              <a:rPr lang="tr-TR" dirty="0" smtClean="0"/>
              <a:t>Doğumda anestezi </a:t>
            </a:r>
            <a:r>
              <a:rPr lang="tr-TR" dirty="0"/>
              <a:t>kullanılıp kullanılmadığı ve anestezi kullanıldı ise </a:t>
            </a:r>
            <a:r>
              <a:rPr lang="tr-TR" dirty="0" smtClean="0"/>
              <a:t>türü kaydedilir. </a:t>
            </a:r>
          </a:p>
          <a:p>
            <a:r>
              <a:rPr lang="tr-TR" dirty="0" err="1" smtClean="0"/>
              <a:t>Yenidoğanın</a:t>
            </a:r>
            <a:r>
              <a:rPr lang="tr-TR" dirty="0" smtClean="0"/>
              <a:t> geçmiş öyküsü </a:t>
            </a:r>
            <a:r>
              <a:rPr lang="tr-TR" dirty="0"/>
              <a:t>sorgulanır. </a:t>
            </a:r>
            <a:r>
              <a:rPr lang="tr-TR" dirty="0" err="1"/>
              <a:t>Yenidoğanın</a:t>
            </a:r>
            <a:r>
              <a:rPr lang="tr-TR" dirty="0"/>
              <a:t> doğum </a:t>
            </a:r>
            <a:r>
              <a:rPr lang="tr-TR" dirty="0" smtClean="0"/>
              <a:t>anından günümüze </a:t>
            </a:r>
            <a:r>
              <a:rPr lang="tr-TR" dirty="0"/>
              <a:t>kadar olan </a:t>
            </a:r>
            <a:r>
              <a:rPr lang="tr-TR" dirty="0" smtClean="0"/>
              <a:t>geçmişinin </a:t>
            </a:r>
            <a:r>
              <a:rPr lang="tr-TR" dirty="0"/>
              <a:t>kronolojik kaydı veya </a:t>
            </a:r>
            <a:r>
              <a:rPr lang="tr-TR" dirty="0" smtClean="0"/>
              <a:t>büyük bebek </a:t>
            </a:r>
            <a:r>
              <a:rPr lang="tr-TR" dirty="0"/>
              <a:t>ise, ana şikayetin kronolojik </a:t>
            </a:r>
            <a:r>
              <a:rPr lang="tr-TR" dirty="0" smtClean="0"/>
              <a:t>öyküsü </a:t>
            </a:r>
            <a:r>
              <a:rPr lang="tr-TR" dirty="0"/>
              <a:t>kaydedilir.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42418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dirty="0" err="1" smtClean="0"/>
              <a:t>Apgar</a:t>
            </a:r>
            <a:r>
              <a:rPr lang="tr-TR" dirty="0" smtClean="0"/>
              <a:t> Değerlendirmesi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4306" y="1830647"/>
            <a:ext cx="11243388" cy="4756765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APGAR </a:t>
            </a:r>
            <a:r>
              <a:rPr lang="tr-TR" dirty="0"/>
              <a:t>Skoru, Virginia </a:t>
            </a:r>
            <a:r>
              <a:rPr lang="tr-TR" dirty="0" err="1"/>
              <a:t>Apgar</a:t>
            </a:r>
            <a:r>
              <a:rPr lang="tr-TR" dirty="0"/>
              <a:t> tarafından 1952 yılında, </a:t>
            </a:r>
            <a:r>
              <a:rPr lang="tr-TR" dirty="0" err="1"/>
              <a:t>yenidoğ</a:t>
            </a:r>
            <a:r>
              <a:rPr lang="tr-TR" dirty="0" err="1" smtClean="0"/>
              <a:t>anın</a:t>
            </a:r>
            <a:r>
              <a:rPr lang="tr-TR" dirty="0" smtClean="0"/>
              <a:t> ilk </a:t>
            </a:r>
            <a:r>
              <a:rPr lang="tr-TR" dirty="0"/>
              <a:t>dakikalarda klinik durumunun değerlendirilebilmesi ve </a:t>
            </a:r>
            <a:r>
              <a:rPr lang="tr-TR" dirty="0" smtClean="0"/>
              <a:t>ihtiyaç halinde </a:t>
            </a:r>
            <a:r>
              <a:rPr lang="tr-TR" dirty="0"/>
              <a:t>solunum desteğinin sağlanabilmesi </a:t>
            </a:r>
            <a:r>
              <a:rPr lang="tr-TR" dirty="0" smtClean="0"/>
              <a:t>için </a:t>
            </a:r>
            <a:r>
              <a:rPr lang="tr-TR" dirty="0"/>
              <a:t>geliştirilen </a:t>
            </a:r>
            <a:r>
              <a:rPr lang="tr-TR" dirty="0" smtClean="0"/>
              <a:t>bir </a:t>
            </a:r>
            <a:r>
              <a:rPr lang="tr-TR" dirty="0" err="1" smtClean="0"/>
              <a:t>skorlama</a:t>
            </a:r>
            <a:r>
              <a:rPr lang="tr-TR" dirty="0" smtClean="0"/>
              <a:t> </a:t>
            </a:r>
            <a:r>
              <a:rPr lang="tr-TR" dirty="0"/>
              <a:t>sistemidir.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 err="1"/>
              <a:t>skorlama</a:t>
            </a:r>
            <a:r>
              <a:rPr lang="tr-TR" dirty="0"/>
              <a:t> sistem </a:t>
            </a:r>
            <a:r>
              <a:rPr lang="tr-TR" dirty="0" err="1"/>
              <a:t>yenidoğanların</a:t>
            </a:r>
            <a:r>
              <a:rPr lang="tr-TR" dirty="0"/>
              <a:t> </a:t>
            </a:r>
            <a:r>
              <a:rPr lang="tr-TR" dirty="0" smtClean="0"/>
              <a:t>standart </a:t>
            </a:r>
            <a:r>
              <a:rPr lang="nn-NO" dirty="0" smtClean="0"/>
              <a:t>bir bi</a:t>
            </a:r>
            <a:r>
              <a:rPr lang="tr-TR" dirty="0" smtClean="0"/>
              <a:t>ç</a:t>
            </a:r>
            <a:r>
              <a:rPr lang="nn-NO" dirty="0" smtClean="0"/>
              <a:t>imde </a:t>
            </a:r>
            <a:r>
              <a:rPr lang="nn-NO" dirty="0"/>
              <a:t>değerlendirilmesine imkan tanımıştır. </a:t>
            </a:r>
            <a:endParaRPr lang="tr-TR" dirty="0" smtClean="0"/>
          </a:p>
          <a:p>
            <a:pPr algn="just"/>
            <a:r>
              <a:rPr lang="nn-NO" dirty="0" smtClean="0"/>
              <a:t>APGAR Skoru,</a:t>
            </a:r>
            <a:r>
              <a:rPr lang="tr-TR" dirty="0" smtClean="0"/>
              <a:t> bebeğin </a:t>
            </a:r>
            <a:r>
              <a:rPr lang="tr-TR" dirty="0"/>
              <a:t>durumunu belirleyen objektif bir değerlendirme </a:t>
            </a:r>
            <a:r>
              <a:rPr lang="tr-TR" dirty="0" smtClean="0"/>
              <a:t>yöntemidir. </a:t>
            </a:r>
          </a:p>
          <a:p>
            <a:pPr algn="just"/>
            <a:r>
              <a:rPr lang="tr-TR" dirty="0" smtClean="0"/>
              <a:t>Tüm </a:t>
            </a:r>
            <a:r>
              <a:rPr lang="tr-TR" dirty="0"/>
              <a:t>bebeklerde 1. ve 5. dakikalarda bakılması ö</a:t>
            </a:r>
            <a:r>
              <a:rPr lang="tr-TR" dirty="0" smtClean="0"/>
              <a:t>nerilmektedir. </a:t>
            </a:r>
          </a:p>
          <a:p>
            <a:pPr algn="just"/>
            <a:r>
              <a:rPr lang="tr-TR" dirty="0" smtClean="0"/>
              <a:t>İlk </a:t>
            </a:r>
            <a:r>
              <a:rPr lang="tr-TR" dirty="0"/>
              <a:t>değerlendirme 1. </a:t>
            </a:r>
            <a:r>
              <a:rPr lang="tr-TR" dirty="0" err="1"/>
              <a:t>dk’da</a:t>
            </a:r>
            <a:r>
              <a:rPr lang="tr-TR" dirty="0"/>
              <a:t> yapıldığı </a:t>
            </a:r>
            <a:r>
              <a:rPr lang="tr-TR" dirty="0" smtClean="0"/>
              <a:t>için </a:t>
            </a:r>
            <a:r>
              <a:rPr lang="tr-TR" dirty="0"/>
              <a:t>canlandırmaya </a:t>
            </a:r>
            <a:r>
              <a:rPr lang="tr-TR" dirty="0" smtClean="0"/>
              <a:t>başlamak için kullanılmaz.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8909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tr-TR" dirty="0" err="1"/>
              <a:t>Yenidoğanın</a:t>
            </a:r>
            <a:r>
              <a:rPr lang="tr-TR" dirty="0"/>
              <a:t> Fiziksel Özelliklerinin</a:t>
            </a:r>
            <a:br>
              <a:rPr lang="tr-TR" dirty="0"/>
            </a:br>
            <a:r>
              <a:rPr lang="tr-TR" dirty="0"/>
              <a:t>Değerlendirilmesi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1825624"/>
            <a:ext cx="11607281" cy="4696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Yenidoğanın</a:t>
            </a:r>
            <a:r>
              <a:rPr lang="tr-TR" b="1" dirty="0" smtClean="0"/>
              <a:t> </a:t>
            </a:r>
            <a:r>
              <a:rPr lang="tr-TR" b="1" dirty="0"/>
              <a:t>Doğum Odasındaki İlk Muayenesi</a:t>
            </a:r>
          </a:p>
          <a:p>
            <a:r>
              <a:rPr lang="tr-TR" dirty="0" err="1"/>
              <a:t>Yenidoğan</a:t>
            </a:r>
            <a:r>
              <a:rPr lang="tr-TR" dirty="0"/>
              <a:t> değerlendirmesindeki en ö</a:t>
            </a:r>
            <a:r>
              <a:rPr lang="tr-TR" dirty="0" smtClean="0"/>
              <a:t>nemli </a:t>
            </a:r>
            <a:r>
              <a:rPr lang="tr-TR" dirty="0"/>
              <a:t>basamak, doğum </a:t>
            </a:r>
            <a:r>
              <a:rPr lang="tr-TR" dirty="0" smtClean="0"/>
              <a:t>salonunda yapılan </a:t>
            </a:r>
            <a:r>
              <a:rPr lang="tr-TR" dirty="0">
                <a:solidFill>
                  <a:srgbClr val="00B050"/>
                </a:solidFill>
              </a:rPr>
              <a:t>ilk ve acil değerlendirmedir. 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tr-TR" dirty="0" smtClean="0"/>
              <a:t>Doğumdan hemen </a:t>
            </a:r>
            <a:r>
              <a:rPr lang="es-ES" dirty="0" smtClean="0"/>
              <a:t>sonra </a:t>
            </a:r>
            <a:r>
              <a:rPr lang="es-ES" dirty="0"/>
              <a:t>yapılır. İyi bir değerlendirme icin doğumdan </a:t>
            </a:r>
            <a:r>
              <a:rPr lang="tr-TR" dirty="0" smtClean="0"/>
              <a:t>ö</a:t>
            </a:r>
            <a:r>
              <a:rPr lang="es-ES" dirty="0" smtClean="0"/>
              <a:t>nce antenatal</a:t>
            </a:r>
            <a:r>
              <a:rPr lang="tr-TR" dirty="0" smtClean="0"/>
              <a:t> öykü </a:t>
            </a:r>
            <a:r>
              <a:rPr lang="tr-TR" dirty="0"/>
              <a:t>iyi bilinmelidir. </a:t>
            </a:r>
            <a:endParaRPr lang="tr-TR" dirty="0" smtClean="0"/>
          </a:p>
          <a:p>
            <a:r>
              <a:rPr lang="tr-TR" dirty="0" smtClean="0"/>
              <a:t>Risk faktörleri </a:t>
            </a:r>
            <a:r>
              <a:rPr lang="tr-TR" dirty="0"/>
              <a:t>bilindiğinde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canlandırması </a:t>
            </a:r>
            <a:r>
              <a:rPr lang="tr-TR" dirty="0"/>
              <a:t>ö</a:t>
            </a:r>
            <a:r>
              <a:rPr lang="tr-TR" dirty="0" smtClean="0"/>
              <a:t>n görülebilir </a:t>
            </a:r>
            <a:r>
              <a:rPr lang="tr-TR" dirty="0"/>
              <a:t>ve </a:t>
            </a:r>
            <a:r>
              <a:rPr lang="tr-TR" dirty="0" smtClean="0"/>
              <a:t>uygun </a:t>
            </a:r>
            <a:r>
              <a:rPr lang="tr-TR" dirty="0"/>
              <a:t>ekipmanlar </a:t>
            </a:r>
            <a:r>
              <a:rPr lang="tr-TR" dirty="0" smtClean="0"/>
              <a:t>hazır bulundurulur. </a:t>
            </a:r>
          </a:p>
          <a:p>
            <a:r>
              <a:rPr lang="tr-TR" dirty="0" smtClean="0"/>
              <a:t>İlk </a:t>
            </a:r>
            <a:r>
              <a:rPr lang="tr-TR" dirty="0"/>
              <a:t>muayenede bebeğin yaşam bulguları, rengi (her yanı pembe</a:t>
            </a:r>
            <a:r>
              <a:rPr lang="tr-TR" dirty="0" smtClean="0"/>
              <a:t>), solunumu </a:t>
            </a:r>
            <a:r>
              <a:rPr lang="tr-TR" dirty="0"/>
              <a:t>(</a:t>
            </a:r>
            <a:r>
              <a:rPr lang="tr-TR" dirty="0" smtClean="0"/>
              <a:t>düzenli</a:t>
            </a:r>
            <a:r>
              <a:rPr lang="tr-TR" dirty="0"/>
              <a:t>, ağlıyor, 40-60/</a:t>
            </a:r>
            <a:r>
              <a:rPr lang="tr-TR" dirty="0" err="1"/>
              <a:t>dk</a:t>
            </a:r>
            <a:r>
              <a:rPr lang="tr-TR" dirty="0"/>
              <a:t>), kalp atım hızı (100/</a:t>
            </a:r>
            <a:r>
              <a:rPr lang="tr-TR" dirty="0" err="1"/>
              <a:t>dk</a:t>
            </a:r>
            <a:r>
              <a:rPr lang="tr-TR" dirty="0"/>
              <a:t> ü</a:t>
            </a:r>
            <a:r>
              <a:rPr lang="tr-TR" dirty="0" smtClean="0"/>
              <a:t>zerinde), cinsiyeti</a:t>
            </a:r>
            <a:r>
              <a:rPr lang="tr-TR" dirty="0"/>
              <a:t>, </a:t>
            </a:r>
            <a:r>
              <a:rPr lang="tr-TR" dirty="0" smtClean="0"/>
              <a:t>vücut </a:t>
            </a:r>
            <a:r>
              <a:rPr lang="tr-TR" dirty="0"/>
              <a:t>ağırlığı, doğumsal </a:t>
            </a:r>
            <a:r>
              <a:rPr lang="tr-TR" dirty="0" smtClean="0"/>
              <a:t>görülür </a:t>
            </a:r>
            <a:r>
              <a:rPr lang="tr-TR" dirty="0"/>
              <a:t>anomali </a:t>
            </a:r>
            <a:r>
              <a:rPr lang="tr-TR" dirty="0" smtClean="0"/>
              <a:t>varlığı değerlendirilir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686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9" y="466531"/>
            <a:ext cx="11980506" cy="6139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Doğumda ö</a:t>
            </a:r>
            <a:r>
              <a:rPr lang="tr-TR" dirty="0" smtClean="0"/>
              <a:t>ncelikle </a:t>
            </a:r>
            <a:r>
              <a:rPr lang="tr-TR" dirty="0" err="1"/>
              <a:t>yenidoğanın</a:t>
            </a:r>
            <a:r>
              <a:rPr lang="tr-TR" dirty="0"/>
              <a:t> canlandırma </a:t>
            </a:r>
            <a:r>
              <a:rPr lang="tr-TR" dirty="0" smtClean="0"/>
              <a:t>gereksinimi olup olmadığı </a:t>
            </a:r>
            <a:r>
              <a:rPr lang="tr-TR" dirty="0"/>
              <a:t>belirlenir. Bu değerlendirme </a:t>
            </a:r>
            <a:r>
              <a:rPr lang="tr-TR" dirty="0" smtClean="0"/>
              <a:t>için </a:t>
            </a:r>
            <a:r>
              <a:rPr lang="tr-TR" dirty="0" err="1"/>
              <a:t>üc</a:t>
            </a:r>
            <a:r>
              <a:rPr lang="tr-TR" dirty="0"/>
              <a:t>̧ temel soru sorulur:</a:t>
            </a:r>
          </a:p>
          <a:p>
            <a:r>
              <a:rPr lang="tr-TR" dirty="0"/>
              <a:t>1. Bebek </a:t>
            </a:r>
            <a:r>
              <a:rPr lang="tr-TR" dirty="0" err="1"/>
              <a:t>term</a:t>
            </a:r>
            <a:r>
              <a:rPr lang="tr-TR" dirty="0"/>
              <a:t> mi?</a:t>
            </a:r>
          </a:p>
          <a:p>
            <a:r>
              <a:rPr lang="fi-FI" dirty="0"/>
              <a:t>2. Kas tonusu iyi mi?</a:t>
            </a:r>
          </a:p>
          <a:p>
            <a:r>
              <a:rPr lang="tr-TR" dirty="0"/>
              <a:t>3. </a:t>
            </a:r>
            <a:r>
              <a:rPr lang="tr-TR" dirty="0" err="1"/>
              <a:t>Spontan</a:t>
            </a:r>
            <a:r>
              <a:rPr lang="tr-TR" dirty="0"/>
              <a:t> solunum var mı veya uyuyor mu?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Eğer bu sorulardan en az birinin yanıtı hayır ise, bebeğin </a:t>
            </a:r>
            <a:r>
              <a:rPr lang="tr-TR" dirty="0" smtClean="0"/>
              <a:t>canlandırma gereksinimi </a:t>
            </a:r>
            <a:r>
              <a:rPr lang="tr-TR" dirty="0"/>
              <a:t>olabilir.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Bebek </a:t>
            </a:r>
            <a:r>
              <a:rPr lang="tr-TR" dirty="0"/>
              <a:t>doğduğunda ö</a:t>
            </a:r>
            <a:r>
              <a:rPr lang="tr-TR" dirty="0" smtClean="0"/>
              <a:t>nceden ısıtılmış </a:t>
            </a:r>
            <a:r>
              <a:rPr lang="tr-TR" dirty="0" err="1" smtClean="0"/>
              <a:t>radyant</a:t>
            </a:r>
            <a:r>
              <a:rPr lang="tr-TR" dirty="0" smtClean="0"/>
              <a:t> </a:t>
            </a:r>
            <a:r>
              <a:rPr lang="tr-TR" dirty="0"/>
              <a:t>ısıtıcılı </a:t>
            </a:r>
            <a:r>
              <a:rPr lang="tr-TR" dirty="0" smtClean="0"/>
              <a:t>açık </a:t>
            </a:r>
            <a:r>
              <a:rPr lang="tr-TR" dirty="0"/>
              <a:t>yatakta steril </a:t>
            </a:r>
            <a:r>
              <a:rPr lang="tr-TR" dirty="0" smtClean="0"/>
              <a:t>örtü </a:t>
            </a:r>
            <a:r>
              <a:rPr lang="tr-TR" dirty="0"/>
              <a:t>ü</a:t>
            </a:r>
            <a:r>
              <a:rPr lang="tr-TR" dirty="0" smtClean="0"/>
              <a:t>zerine </a:t>
            </a:r>
            <a:r>
              <a:rPr lang="tr-TR" dirty="0"/>
              <a:t>alınır ve </a:t>
            </a:r>
            <a:r>
              <a:rPr lang="tr-TR" dirty="0" err="1" smtClean="0"/>
              <a:t>yenidoğan</a:t>
            </a:r>
            <a:r>
              <a:rPr lang="tr-TR" dirty="0" smtClean="0"/>
              <a:t> canlandırma başlangıç </a:t>
            </a:r>
            <a:r>
              <a:rPr lang="tr-TR" dirty="0"/>
              <a:t>basamakları uygulanır.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Soruların tamamına yanıt </a:t>
            </a:r>
            <a:r>
              <a:rPr lang="tr-TR" dirty="0"/>
              <a:t>evet ise, bebeğin canlandırma gereksinimi olmadığı </a:t>
            </a:r>
            <a:r>
              <a:rPr lang="tr-TR" dirty="0" smtClean="0"/>
              <a:t>anlamına gelir </a:t>
            </a:r>
            <a:r>
              <a:rPr lang="tr-TR" dirty="0"/>
              <a:t>ve olağan bakım uygulanır.</a:t>
            </a:r>
          </a:p>
        </p:txBody>
      </p:sp>
    </p:spTree>
    <p:extLst>
      <p:ext uri="{BB962C8B-B14F-4D97-AF65-F5344CB8AC3E}">
        <p14:creationId xmlns:p14="http://schemas.microsoft.com/office/powerpoint/2010/main" val="3302274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6820" y="113199"/>
            <a:ext cx="10515600" cy="1325563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tr-TR" dirty="0"/>
              <a:t>Baştan Ayağa Fiziksel Değerlendirme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2593911"/>
            <a:ext cx="11644604" cy="4096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>
                <a:solidFill>
                  <a:srgbClr val="C00000"/>
                </a:solidFill>
              </a:rPr>
              <a:t>Baş</a:t>
            </a:r>
          </a:p>
          <a:p>
            <a:r>
              <a:rPr lang="tr-TR" dirty="0"/>
              <a:t>Baş çevresinin değerlendirilmesi, normalden sapmaların erken fark edilmesi açısından </a:t>
            </a:r>
            <a:r>
              <a:rPr lang="tr-TR" dirty="0" smtClean="0"/>
              <a:t>önemlidir. </a:t>
            </a:r>
            <a:r>
              <a:rPr lang="tr-TR" dirty="0"/>
              <a:t>Ölçüm, bebeğin başının en geniş kısmı olan </a:t>
            </a:r>
            <a:r>
              <a:rPr lang="tr-TR" dirty="0" smtClean="0"/>
              <a:t>arkada </a:t>
            </a:r>
            <a:r>
              <a:rPr lang="tr-TR" dirty="0" err="1" smtClean="0">
                <a:solidFill>
                  <a:srgbClr val="00B050"/>
                </a:solidFill>
              </a:rPr>
              <a:t>oksiput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ile alın çıkıntısı hizasından mezura ile yapılır</a:t>
            </a:r>
            <a:r>
              <a:rPr lang="tr-TR" dirty="0"/>
              <a:t>. </a:t>
            </a:r>
            <a:r>
              <a:rPr lang="tr-TR" dirty="0" err="1"/>
              <a:t>Term</a:t>
            </a:r>
            <a:r>
              <a:rPr lang="tr-TR" dirty="0"/>
              <a:t> bir </a:t>
            </a:r>
            <a:r>
              <a:rPr lang="tr-TR" dirty="0" err="1"/>
              <a:t>yenidoğanda</a:t>
            </a:r>
            <a:r>
              <a:rPr lang="tr-TR" dirty="0"/>
              <a:t> baş çevresi ortalama 32–37 cm arasında olmalıdır. </a:t>
            </a:r>
            <a:r>
              <a:rPr lang="tr-TR" dirty="0" smtClean="0"/>
              <a:t>32 </a:t>
            </a:r>
            <a:r>
              <a:rPr lang="tr-TR" dirty="0"/>
              <a:t>cm’den küçük veya 37 cm’den büyük olması </a:t>
            </a:r>
            <a:r>
              <a:rPr lang="tr-TR" dirty="0" smtClean="0"/>
              <a:t>durumunda olası </a:t>
            </a:r>
            <a:r>
              <a:rPr lang="tr-TR" dirty="0"/>
              <a:t>nörolojik sorunlar açısından </a:t>
            </a:r>
            <a:r>
              <a:rPr lang="tr-TR" dirty="0" err="1"/>
              <a:t>yenidoğanın</a:t>
            </a:r>
            <a:r>
              <a:rPr lang="tr-TR" dirty="0"/>
              <a:t> dikkatle değerlendirilmesi gerekir</a:t>
            </a:r>
            <a:r>
              <a:rPr lang="tr-TR" dirty="0" smtClean="0"/>
              <a:t>.</a:t>
            </a:r>
          </a:p>
          <a:p>
            <a:r>
              <a:rPr lang="tr-TR" dirty="0"/>
              <a:t>Sezaryenle </a:t>
            </a:r>
            <a:r>
              <a:rPr lang="tr-TR" dirty="0" smtClean="0"/>
              <a:t>dünyaya </a:t>
            </a:r>
            <a:r>
              <a:rPr lang="tr-TR" dirty="0"/>
              <a:t>gelen </a:t>
            </a:r>
            <a:r>
              <a:rPr lang="tr-TR" dirty="0" err="1"/>
              <a:t>yenidoğanın</a:t>
            </a:r>
            <a:r>
              <a:rPr lang="tr-TR" dirty="0"/>
              <a:t> başı genellikle yuvarlaktır. </a:t>
            </a:r>
          </a:p>
          <a:p>
            <a:r>
              <a:rPr lang="tr-TR" dirty="0"/>
              <a:t>Vajinal olarak doğan bebekte ise genellikle bir miktar </a:t>
            </a:r>
            <a:r>
              <a:rPr lang="tr-TR" dirty="0" err="1"/>
              <a:t>molding</a:t>
            </a:r>
            <a:r>
              <a:rPr lang="tr-TR" dirty="0"/>
              <a:t> </a:t>
            </a:r>
            <a:r>
              <a:rPr lang="tr-TR" dirty="0" smtClean="0"/>
              <a:t>vardır.</a:t>
            </a:r>
          </a:p>
        </p:txBody>
      </p:sp>
    </p:spTree>
    <p:extLst>
      <p:ext uri="{BB962C8B-B14F-4D97-AF65-F5344CB8AC3E}">
        <p14:creationId xmlns:p14="http://schemas.microsoft.com/office/powerpoint/2010/main" val="4189330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446" y="177475"/>
            <a:ext cx="11964124" cy="64233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C00000"/>
                </a:solidFill>
              </a:rPr>
              <a:t>Yüz</a:t>
            </a:r>
          </a:p>
          <a:p>
            <a:pPr marL="0" indent="0">
              <a:buNone/>
            </a:pPr>
            <a:r>
              <a:rPr lang="tr-TR" dirty="0" err="1"/>
              <a:t>Yenidoğanın</a:t>
            </a:r>
            <a:r>
              <a:rPr lang="tr-TR" dirty="0"/>
              <a:t> yüz değerlendirmesinde; </a:t>
            </a:r>
            <a:r>
              <a:rPr lang="tr-TR" b="1" dirty="0"/>
              <a:t>ağız, burun ve gözler</a:t>
            </a:r>
            <a:r>
              <a:rPr lang="tr-TR" dirty="0"/>
              <a:t> gibi yüz organlarının </a:t>
            </a:r>
            <a:r>
              <a:rPr lang="tr-TR" b="1" dirty="0"/>
              <a:t>konumu ve simetrisi</a:t>
            </a:r>
            <a:r>
              <a:rPr lang="tr-TR" dirty="0"/>
              <a:t> dikkate alınır. Bu değerlendirme sırasında aşağıdaki durumlarla karşılaşılabilir:</a:t>
            </a:r>
          </a:p>
          <a:p>
            <a:r>
              <a:rPr lang="tr-TR" b="1" dirty="0" err="1"/>
              <a:t>Fasiyal</a:t>
            </a:r>
            <a:r>
              <a:rPr lang="tr-TR" b="1" dirty="0"/>
              <a:t> paralizi:</a:t>
            </a:r>
            <a:r>
              <a:rPr lang="tr-TR" dirty="0"/>
              <a:t> Ağlama sırasında ağız kenarında kayma gözlenmesi, yüz sinir </a:t>
            </a:r>
            <a:r>
              <a:rPr lang="tr-TR" dirty="0" smtClean="0"/>
              <a:t>felcini </a:t>
            </a:r>
            <a:r>
              <a:rPr lang="tr-TR" dirty="0"/>
              <a:t>düşündürür.</a:t>
            </a:r>
          </a:p>
          <a:p>
            <a:r>
              <a:rPr lang="tr-TR" b="1" dirty="0" err="1"/>
              <a:t>Apatik</a:t>
            </a:r>
            <a:r>
              <a:rPr lang="tr-TR" b="1" dirty="0"/>
              <a:t> görünüm:</a:t>
            </a:r>
            <a:r>
              <a:rPr lang="tr-TR" dirty="0"/>
              <a:t> Şiddetli </a:t>
            </a:r>
            <a:r>
              <a:rPr lang="tr-TR" dirty="0" smtClean="0"/>
              <a:t>PEM olan </a:t>
            </a:r>
            <a:r>
              <a:rPr lang="tr-TR" dirty="0" err="1"/>
              <a:t>yenidoğanlarda</a:t>
            </a:r>
            <a:r>
              <a:rPr lang="tr-TR" dirty="0"/>
              <a:t> </a:t>
            </a:r>
            <a:r>
              <a:rPr lang="tr-TR" b="1" dirty="0"/>
              <a:t>duygusuz ve tepkisiz yüz </a:t>
            </a:r>
            <a:r>
              <a:rPr lang="tr-TR" b="1" dirty="0" smtClean="0"/>
              <a:t>ifadesi</a:t>
            </a:r>
            <a:r>
              <a:rPr lang="tr-TR" dirty="0" smtClean="0"/>
              <a:t> </a:t>
            </a:r>
            <a:r>
              <a:rPr lang="tr-TR" dirty="0"/>
              <a:t>görülebilir.</a:t>
            </a:r>
          </a:p>
          <a:p>
            <a:r>
              <a:rPr lang="tr-TR" b="1" dirty="0"/>
              <a:t>Diyabetik anne bebeği:</a:t>
            </a:r>
            <a:r>
              <a:rPr lang="tr-TR" dirty="0"/>
              <a:t> </a:t>
            </a:r>
            <a:r>
              <a:rPr lang="tr-TR" dirty="0" smtClean="0"/>
              <a:t>IU </a:t>
            </a:r>
            <a:r>
              <a:rPr lang="tr-TR" dirty="0"/>
              <a:t>dönemde artan büyüme hormonu etkisiyle, bu bebeklerde </a:t>
            </a:r>
            <a:r>
              <a:rPr lang="tr-TR" b="1" dirty="0"/>
              <a:t>iri yüz yapısı</a:t>
            </a:r>
            <a:r>
              <a:rPr lang="tr-TR" dirty="0"/>
              <a:t> ve sıklıkla </a:t>
            </a:r>
            <a:r>
              <a:rPr lang="tr-TR" b="1" dirty="0" err="1"/>
              <a:t>makrozomi</a:t>
            </a:r>
            <a:r>
              <a:rPr lang="tr-TR" dirty="0"/>
              <a:t> saptanır.</a:t>
            </a:r>
          </a:p>
          <a:p>
            <a:r>
              <a:rPr lang="tr-TR" b="1" dirty="0" err="1"/>
              <a:t>Mongoloid</a:t>
            </a:r>
            <a:r>
              <a:rPr lang="tr-TR" b="1" dirty="0"/>
              <a:t> yüz: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sendromlu bebeklerde görülen bu tipik yüz yapısında </a:t>
            </a:r>
            <a:r>
              <a:rPr lang="tr-TR" b="1" dirty="0"/>
              <a:t>basık burun kökü</a:t>
            </a:r>
            <a:r>
              <a:rPr lang="tr-TR" dirty="0"/>
              <a:t> ve </a:t>
            </a:r>
            <a:r>
              <a:rPr lang="tr-TR" b="1" dirty="0"/>
              <a:t>karakteristik yüz hatları</a:t>
            </a:r>
            <a:r>
              <a:rPr lang="tr-TR" dirty="0"/>
              <a:t> bulunur.</a:t>
            </a:r>
          </a:p>
          <a:p>
            <a:r>
              <a:rPr lang="tr-TR" b="1" dirty="0" err="1"/>
              <a:t>Fetal</a:t>
            </a:r>
            <a:r>
              <a:rPr lang="tr-TR" b="1" dirty="0"/>
              <a:t> alkol sendromu:</a:t>
            </a:r>
            <a:r>
              <a:rPr lang="tr-TR" dirty="0"/>
              <a:t> Bu bebeklerde; </a:t>
            </a:r>
            <a:r>
              <a:rPr lang="tr-TR" b="1" dirty="0"/>
              <a:t>ince üst dudak</a:t>
            </a:r>
            <a:r>
              <a:rPr lang="tr-TR" dirty="0"/>
              <a:t>, </a:t>
            </a:r>
            <a:r>
              <a:rPr lang="tr-TR" b="1" dirty="0"/>
              <a:t>çökük burun kökü</a:t>
            </a:r>
            <a:r>
              <a:rPr lang="tr-TR" dirty="0"/>
              <a:t>, </a:t>
            </a:r>
            <a:r>
              <a:rPr lang="tr-TR" b="1" dirty="0"/>
              <a:t>kalkık burun</a:t>
            </a:r>
            <a:r>
              <a:rPr lang="tr-TR" dirty="0"/>
              <a:t>, </a:t>
            </a:r>
            <a:r>
              <a:rPr lang="tr-TR" b="1" dirty="0" err="1"/>
              <a:t>epikantal</a:t>
            </a:r>
            <a:r>
              <a:rPr lang="tr-TR" b="1" dirty="0"/>
              <a:t> kıvrımlar</a:t>
            </a:r>
            <a:r>
              <a:rPr lang="tr-TR" dirty="0"/>
              <a:t>, </a:t>
            </a:r>
            <a:r>
              <a:rPr lang="tr-TR" b="1" dirty="0"/>
              <a:t>küçük göz açıklıkları (</a:t>
            </a:r>
            <a:r>
              <a:rPr lang="tr-TR" b="1" dirty="0" err="1"/>
              <a:t>palpebral</a:t>
            </a:r>
            <a:r>
              <a:rPr lang="tr-TR" b="1" dirty="0"/>
              <a:t> </a:t>
            </a:r>
            <a:r>
              <a:rPr lang="tr-TR" b="1" dirty="0" err="1"/>
              <a:t>fissür</a:t>
            </a:r>
            <a:r>
              <a:rPr lang="tr-TR" b="1" dirty="0"/>
              <a:t>)</a:t>
            </a:r>
            <a:r>
              <a:rPr lang="tr-TR" dirty="0"/>
              <a:t> ve </a:t>
            </a:r>
            <a:r>
              <a:rPr lang="tr-TR" b="1" dirty="0"/>
              <a:t>küçük baş çevresi</a:t>
            </a:r>
            <a:r>
              <a:rPr lang="tr-TR" dirty="0"/>
              <a:t> gibi ayırt edici yüz özellikleri görülür.</a:t>
            </a:r>
          </a:p>
        </p:txBody>
      </p:sp>
    </p:spTree>
    <p:extLst>
      <p:ext uri="{BB962C8B-B14F-4D97-AF65-F5344CB8AC3E}">
        <p14:creationId xmlns:p14="http://schemas.microsoft.com/office/powerpoint/2010/main" val="2400539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03853"/>
            <a:ext cx="10896600" cy="56731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rgbClr val="C00000"/>
                </a:solidFill>
              </a:rPr>
              <a:t>Boyun</a:t>
            </a:r>
          </a:p>
          <a:p>
            <a:pPr algn="just"/>
            <a:r>
              <a:rPr lang="tr-TR" dirty="0"/>
              <a:t>Şekil, simetri ve şişlik acısından değerlendirilmelidir. </a:t>
            </a:r>
            <a:r>
              <a:rPr lang="tr-TR" dirty="0" err="1" smtClean="0"/>
              <a:t>Tortikolis</a:t>
            </a:r>
            <a:r>
              <a:rPr lang="tr-TR" dirty="0" smtClean="0"/>
              <a:t>, </a:t>
            </a:r>
            <a:r>
              <a:rPr lang="tr-TR" dirty="0" err="1" smtClean="0"/>
              <a:t>klavikula</a:t>
            </a:r>
            <a:r>
              <a:rPr lang="tr-TR" dirty="0" smtClean="0"/>
              <a:t> </a:t>
            </a:r>
            <a:r>
              <a:rPr lang="tr-TR" dirty="0"/>
              <a:t>kırığı gibi patolojiler </a:t>
            </a:r>
            <a:r>
              <a:rPr lang="tr-TR" dirty="0" smtClean="0"/>
              <a:t>yönünden incelenmelidir.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C00000"/>
                </a:solidFill>
              </a:rPr>
              <a:t>Göğüs</a:t>
            </a:r>
            <a:endParaRPr lang="tr-TR" b="1" dirty="0">
              <a:solidFill>
                <a:srgbClr val="C00000"/>
              </a:solidFill>
            </a:endParaRPr>
          </a:p>
          <a:p>
            <a:pPr algn="just"/>
            <a:r>
              <a:rPr lang="tr-TR" dirty="0"/>
              <a:t>Dolaşımı değerlendirmek </a:t>
            </a:r>
            <a:r>
              <a:rPr lang="tr-TR" dirty="0" smtClean="0"/>
              <a:t>için </a:t>
            </a:r>
            <a:r>
              <a:rPr lang="tr-TR" dirty="0"/>
              <a:t>en az bir kez </a:t>
            </a:r>
            <a:r>
              <a:rPr lang="tr-TR" dirty="0" err="1"/>
              <a:t>pulse</a:t>
            </a:r>
            <a:r>
              <a:rPr lang="tr-TR" dirty="0"/>
              <a:t> </a:t>
            </a:r>
            <a:r>
              <a:rPr lang="tr-TR" dirty="0" err="1" smtClean="0"/>
              <a:t>oksimetreyle</a:t>
            </a:r>
            <a:r>
              <a:rPr lang="tr-TR" dirty="0" smtClean="0"/>
              <a:t> </a:t>
            </a:r>
            <a:r>
              <a:rPr lang="tr-TR" dirty="0" err="1" smtClean="0"/>
              <a:t>saturasyon</a:t>
            </a:r>
            <a:r>
              <a:rPr lang="tr-TR" dirty="0" smtClean="0"/>
              <a:t> ölçümü </a:t>
            </a:r>
            <a:r>
              <a:rPr lang="tr-TR" dirty="0"/>
              <a:t>yapılmalıdır. Doğum anında </a:t>
            </a:r>
            <a:r>
              <a:rPr lang="tr-TR" dirty="0" err="1" smtClean="0"/>
              <a:t>akrosiyanotik</a:t>
            </a:r>
            <a:r>
              <a:rPr lang="tr-TR" dirty="0" smtClean="0"/>
              <a:t> </a:t>
            </a:r>
            <a:r>
              <a:rPr lang="tr-TR" dirty="0" err="1" smtClean="0"/>
              <a:t>görunum</a:t>
            </a:r>
            <a:r>
              <a:rPr lang="tr-TR" dirty="0" smtClean="0"/>
              <a:t> </a:t>
            </a:r>
            <a:r>
              <a:rPr lang="tr-TR" dirty="0"/>
              <a:t>(ellerin, ayakların ve </a:t>
            </a:r>
            <a:r>
              <a:rPr lang="tr-TR" dirty="0" err="1"/>
              <a:t>perioral</a:t>
            </a:r>
            <a:r>
              <a:rPr lang="tr-TR" dirty="0"/>
              <a:t> </a:t>
            </a:r>
            <a:r>
              <a:rPr lang="tr-TR" dirty="0" smtClean="0"/>
              <a:t>bölgenin </a:t>
            </a:r>
            <a:r>
              <a:rPr lang="tr-TR" dirty="0"/>
              <a:t>mavi renk </a:t>
            </a:r>
            <a:r>
              <a:rPr lang="tr-TR" dirty="0" smtClean="0"/>
              <a:t>değişikliği) normaldir</a:t>
            </a:r>
            <a:r>
              <a:rPr lang="tr-TR" dirty="0"/>
              <a:t>. Devam etmesi durumunda dolaşım </a:t>
            </a:r>
            <a:r>
              <a:rPr lang="tr-TR" dirty="0" smtClean="0"/>
              <a:t>bozukluğu düşünülür </a:t>
            </a:r>
            <a:r>
              <a:rPr lang="tr-TR" dirty="0"/>
              <a:t>ve nedeni araştırılmalıdır. </a:t>
            </a:r>
            <a:r>
              <a:rPr lang="tr-TR" dirty="0" err="1"/>
              <a:t>Femoral</a:t>
            </a:r>
            <a:r>
              <a:rPr lang="tr-TR" dirty="0"/>
              <a:t> nabız kontrol edilir.</a:t>
            </a:r>
          </a:p>
          <a:p>
            <a:pPr algn="just"/>
            <a:r>
              <a:rPr lang="tr-TR" dirty="0" err="1"/>
              <a:t>Yenidoğanın</a:t>
            </a:r>
            <a:r>
              <a:rPr lang="tr-TR" dirty="0"/>
              <a:t> taşikardi, </a:t>
            </a:r>
            <a:r>
              <a:rPr lang="tr-TR" dirty="0" err="1"/>
              <a:t>bradikardi</a:t>
            </a:r>
            <a:r>
              <a:rPr lang="tr-TR" dirty="0"/>
              <a:t> ve aritmi </a:t>
            </a:r>
            <a:r>
              <a:rPr lang="tr-TR" dirty="0" smtClean="0"/>
              <a:t>yönünden değerlendirilebilmesi </a:t>
            </a:r>
            <a:r>
              <a:rPr lang="tr-TR" dirty="0" err="1" smtClean="0"/>
              <a:t>icin</a:t>
            </a:r>
            <a:r>
              <a:rPr lang="tr-TR" dirty="0" smtClean="0"/>
              <a:t> </a:t>
            </a:r>
            <a:r>
              <a:rPr lang="tr-TR" dirty="0"/>
              <a:t>kalp tepe atımı </a:t>
            </a:r>
            <a:r>
              <a:rPr lang="tr-TR" dirty="0" smtClean="0"/>
              <a:t>belirlenir.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33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0797" y="401215"/>
            <a:ext cx="11483484" cy="577574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rgbClr val="C00000"/>
                </a:solidFill>
              </a:rPr>
              <a:t>Karın</a:t>
            </a:r>
          </a:p>
          <a:p>
            <a:pPr algn="just"/>
            <a:r>
              <a:rPr lang="tr-TR" dirty="0" err="1"/>
              <a:t>Yenidoğanda</a:t>
            </a:r>
            <a:r>
              <a:rPr lang="tr-TR" dirty="0"/>
              <a:t> karın yuvarlak ve yumuşak </a:t>
            </a:r>
            <a:r>
              <a:rPr lang="tr-TR" dirty="0" smtClean="0"/>
              <a:t>olmalıdır. </a:t>
            </a:r>
            <a:r>
              <a:rPr lang="tr-TR" dirty="0" err="1"/>
              <a:t>Distansiyon</a:t>
            </a:r>
            <a:r>
              <a:rPr lang="tr-TR" dirty="0"/>
              <a:t> </a:t>
            </a:r>
            <a:r>
              <a:rPr lang="tr-TR" dirty="0" smtClean="0"/>
              <a:t>görülebilmektedir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Sindirim sisteminin değerlendirilmesinde </a:t>
            </a:r>
            <a:r>
              <a:rPr lang="tr-TR" b="1" dirty="0"/>
              <a:t>karşılaşılabilen durumlar:</a:t>
            </a:r>
          </a:p>
          <a:p>
            <a:pPr marL="0" indent="0" algn="just">
              <a:buNone/>
            </a:pPr>
            <a:r>
              <a:rPr lang="tr-TR" dirty="0"/>
              <a:t>• </a:t>
            </a:r>
            <a:r>
              <a:rPr lang="tr-TR" b="1" dirty="0"/>
              <a:t>Göbek ve göbek bağı: </a:t>
            </a:r>
            <a:r>
              <a:rPr lang="tr-TR" dirty="0"/>
              <a:t>Anomali </a:t>
            </a:r>
            <a:r>
              <a:rPr lang="tr-TR" dirty="0" smtClean="0"/>
              <a:t>yönünden </a:t>
            </a:r>
            <a:r>
              <a:rPr lang="tr-TR" dirty="0"/>
              <a:t>incelenir. 2 arter </a:t>
            </a:r>
            <a:r>
              <a:rPr lang="tr-TR" dirty="0" smtClean="0"/>
              <a:t>ve 1 </a:t>
            </a:r>
            <a:r>
              <a:rPr lang="tr-TR" dirty="0" err="1"/>
              <a:t>ven</a:t>
            </a:r>
            <a:r>
              <a:rPr lang="tr-TR" dirty="0"/>
              <a:t> bulunmalıdır.</a:t>
            </a:r>
          </a:p>
          <a:p>
            <a:pPr marL="0" indent="0" algn="just">
              <a:buNone/>
            </a:pPr>
            <a:r>
              <a:rPr lang="tr-TR" dirty="0"/>
              <a:t>• </a:t>
            </a:r>
            <a:r>
              <a:rPr lang="tr-TR" b="1" dirty="0"/>
              <a:t>Göbek fıtığı: </a:t>
            </a:r>
            <a:r>
              <a:rPr lang="tr-TR" dirty="0" smtClean="0"/>
              <a:t>Göbek </a:t>
            </a:r>
            <a:r>
              <a:rPr lang="tr-TR" dirty="0"/>
              <a:t>kordonunun ç</a:t>
            </a:r>
            <a:r>
              <a:rPr lang="tr-TR" dirty="0" smtClean="0"/>
              <a:t>ıkış </a:t>
            </a:r>
            <a:r>
              <a:rPr lang="tr-TR" dirty="0"/>
              <a:t>yerindeki halkanın </a:t>
            </a:r>
            <a:r>
              <a:rPr lang="tr-TR" dirty="0" smtClean="0"/>
              <a:t>kapanmaması ile </a:t>
            </a:r>
            <a:r>
              <a:rPr lang="tr-TR" dirty="0"/>
              <a:t>oluşur.</a:t>
            </a:r>
          </a:p>
          <a:p>
            <a:pPr marL="0" indent="0" algn="just">
              <a:buNone/>
            </a:pPr>
            <a:r>
              <a:rPr lang="tr-TR" b="1" dirty="0"/>
              <a:t>• </a:t>
            </a:r>
            <a:r>
              <a:rPr lang="tr-TR" b="1" dirty="0" err="1"/>
              <a:t>Omfalit</a:t>
            </a:r>
            <a:r>
              <a:rPr lang="tr-TR" b="1" dirty="0"/>
              <a:t>: </a:t>
            </a:r>
            <a:r>
              <a:rPr lang="tr-TR" dirty="0" smtClean="0"/>
              <a:t>Göbek </a:t>
            </a:r>
            <a:r>
              <a:rPr lang="tr-TR" dirty="0"/>
              <a:t>kordonunun enfeksiyonudur.</a:t>
            </a:r>
          </a:p>
          <a:p>
            <a:pPr marL="0" indent="0" algn="just">
              <a:buNone/>
            </a:pPr>
            <a:r>
              <a:rPr lang="tr-TR" b="1" dirty="0"/>
              <a:t>• </a:t>
            </a:r>
            <a:r>
              <a:rPr lang="tr-TR" b="1" dirty="0" err="1"/>
              <a:t>Omfalosel</a:t>
            </a:r>
            <a:r>
              <a:rPr lang="tr-TR" b="1" dirty="0"/>
              <a:t>: </a:t>
            </a:r>
            <a:r>
              <a:rPr lang="tr-TR" dirty="0" err="1"/>
              <a:t>Umblikal</a:t>
            </a:r>
            <a:r>
              <a:rPr lang="tr-TR" dirty="0"/>
              <a:t> kordun bir </a:t>
            </a:r>
            <a:r>
              <a:rPr lang="tr-TR" dirty="0" err="1"/>
              <a:t>defektidir</a:t>
            </a:r>
            <a:r>
              <a:rPr lang="tr-TR" dirty="0"/>
              <a:t>. </a:t>
            </a:r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smtClean="0"/>
              <a:t>içerik </a:t>
            </a:r>
            <a:r>
              <a:rPr lang="tr-TR" dirty="0" err="1" smtClean="0"/>
              <a:t>peritoneal</a:t>
            </a:r>
            <a:r>
              <a:rPr lang="tr-TR" dirty="0" smtClean="0"/>
              <a:t> </a:t>
            </a:r>
            <a:r>
              <a:rPr lang="tr-TR" dirty="0"/>
              <a:t>bir kese </a:t>
            </a:r>
            <a:r>
              <a:rPr lang="tr-TR" dirty="0" smtClean="0"/>
              <a:t>içinde </a:t>
            </a:r>
            <a:r>
              <a:rPr lang="tr-TR" dirty="0"/>
              <a:t>yer alır.</a:t>
            </a:r>
          </a:p>
          <a:p>
            <a:pPr marL="0" indent="0" algn="just">
              <a:buNone/>
            </a:pPr>
            <a:r>
              <a:rPr lang="tr-TR" b="1" dirty="0"/>
              <a:t>• </a:t>
            </a:r>
            <a:r>
              <a:rPr lang="tr-TR" b="1" dirty="0" err="1"/>
              <a:t>Gastroşizis</a:t>
            </a:r>
            <a:r>
              <a:rPr lang="tr-TR" b="1" dirty="0"/>
              <a:t>: </a:t>
            </a:r>
            <a:r>
              <a:rPr lang="tr-TR" dirty="0"/>
              <a:t>Karın </a:t>
            </a:r>
            <a:r>
              <a:rPr lang="tr-TR" dirty="0" smtClean="0"/>
              <a:t>içi </a:t>
            </a:r>
            <a:r>
              <a:rPr lang="tr-TR" dirty="0"/>
              <a:t>organların ve bağırsakların abdomen </a:t>
            </a:r>
            <a:r>
              <a:rPr lang="tr-TR" dirty="0" smtClean="0"/>
              <a:t>zarının dışına </a:t>
            </a:r>
            <a:r>
              <a:rPr lang="tr-TR" dirty="0"/>
              <a:t>ç</a:t>
            </a:r>
            <a:r>
              <a:rPr lang="tr-TR" dirty="0" smtClean="0"/>
              <a:t>ıkmasıdır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523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21" y="1073021"/>
            <a:ext cx="11157858" cy="578498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err="1">
                <a:solidFill>
                  <a:srgbClr val="C00000"/>
                </a:solidFill>
              </a:rPr>
              <a:t>Ekstremiteler</a:t>
            </a:r>
            <a:endParaRPr lang="tr-TR" b="1" dirty="0">
              <a:solidFill>
                <a:srgbClr val="C00000"/>
              </a:solidFill>
            </a:endParaRPr>
          </a:p>
          <a:p>
            <a:pPr algn="just"/>
            <a:r>
              <a:rPr lang="tr-TR" dirty="0"/>
              <a:t>Normal </a:t>
            </a:r>
            <a:r>
              <a:rPr lang="tr-TR" dirty="0" err="1"/>
              <a:t>yenidoğanda</a:t>
            </a:r>
            <a:r>
              <a:rPr lang="tr-TR" dirty="0"/>
              <a:t> </a:t>
            </a:r>
            <a:r>
              <a:rPr lang="tr-TR" dirty="0" err="1"/>
              <a:t>ekstremiteler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pozisyonundadır.</a:t>
            </a:r>
          </a:p>
          <a:p>
            <a:pPr algn="just"/>
            <a:r>
              <a:rPr lang="tr-TR" dirty="0"/>
              <a:t>Kas </a:t>
            </a:r>
            <a:r>
              <a:rPr lang="tr-TR" dirty="0" err="1"/>
              <a:t>tonusu</a:t>
            </a:r>
            <a:r>
              <a:rPr lang="tr-TR" dirty="0"/>
              <a:t> orta </a:t>
            </a:r>
            <a:r>
              <a:rPr lang="tr-TR" dirty="0" smtClean="0"/>
              <a:t>düzeyde </a:t>
            </a:r>
            <a:r>
              <a:rPr lang="tr-TR" dirty="0"/>
              <a:t>olmalıdır. Kollar ve bacaklar simetrik </a:t>
            </a:r>
            <a:r>
              <a:rPr lang="tr-TR" dirty="0" smtClean="0"/>
              <a:t>ve eşit </a:t>
            </a:r>
            <a:r>
              <a:rPr lang="tr-TR" dirty="0"/>
              <a:t>uzunlukta olmalıdır. </a:t>
            </a:r>
            <a:endParaRPr lang="tr-TR" dirty="0" smtClean="0"/>
          </a:p>
          <a:p>
            <a:pPr algn="just"/>
            <a:r>
              <a:rPr lang="tr-TR" dirty="0" err="1" smtClean="0"/>
              <a:t>Ekstremiteler</a:t>
            </a:r>
            <a:r>
              <a:rPr lang="tr-TR" dirty="0" smtClean="0"/>
              <a:t> </a:t>
            </a:r>
            <a:r>
              <a:rPr lang="tr-TR" dirty="0"/>
              <a:t>hareket kısıtlılığı </a:t>
            </a:r>
            <a:r>
              <a:rPr lang="tr-TR" dirty="0" smtClean="0"/>
              <a:t>acısından incelenmelidir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Ekstremitelerin</a:t>
            </a:r>
            <a:r>
              <a:rPr lang="tr-TR" dirty="0" smtClean="0"/>
              <a:t> biçimi</a:t>
            </a:r>
            <a:r>
              <a:rPr lang="tr-TR" dirty="0"/>
              <a:t>, tırnaklar, </a:t>
            </a:r>
            <a:r>
              <a:rPr lang="tr-TR" dirty="0" smtClean="0"/>
              <a:t>parmaklar incelenmeli</a:t>
            </a:r>
            <a:r>
              <a:rPr lang="tr-TR" dirty="0"/>
              <a:t>, el ve ayak anomalileri </a:t>
            </a:r>
            <a:r>
              <a:rPr lang="tr-TR" dirty="0" smtClean="0"/>
              <a:t>açısından </a:t>
            </a:r>
            <a:r>
              <a:rPr lang="tr-TR" dirty="0"/>
              <a:t>değerlendirilmelidir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Avuç </a:t>
            </a:r>
            <a:r>
              <a:rPr lang="tr-TR" dirty="0" err="1"/>
              <a:t>icinde</a:t>
            </a:r>
            <a:r>
              <a:rPr lang="tr-TR" dirty="0"/>
              <a:t> normal dışı tek </a:t>
            </a:r>
            <a:r>
              <a:rPr lang="tr-TR" dirty="0" err="1"/>
              <a:t>cizgi</a:t>
            </a:r>
            <a:r>
              <a:rPr lang="tr-TR" dirty="0"/>
              <a:t> (</a:t>
            </a:r>
            <a:r>
              <a:rPr lang="tr-TR" dirty="0" err="1"/>
              <a:t>Simian</a:t>
            </a:r>
            <a:r>
              <a:rPr lang="tr-TR" dirty="0"/>
              <a:t>) </a:t>
            </a:r>
            <a:r>
              <a:rPr lang="tr-TR" dirty="0" err="1"/>
              <a:t>Down</a:t>
            </a:r>
            <a:r>
              <a:rPr lang="tr-TR" dirty="0"/>
              <a:t> sendromunun </a:t>
            </a:r>
            <a:r>
              <a:rPr lang="tr-TR" dirty="0" smtClean="0"/>
              <a:t>tipik bulgusudur.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493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4800" b="1" dirty="0" err="1"/>
              <a:t>Fetal</a:t>
            </a:r>
            <a:r>
              <a:rPr lang="tr-TR" sz="4800" b="1" dirty="0"/>
              <a:t> Dolaşım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876" y="2159341"/>
            <a:ext cx="12146124" cy="3359021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Fetal</a:t>
            </a:r>
            <a:r>
              <a:rPr lang="tr-TR" sz="2400" dirty="0" smtClean="0"/>
              <a:t> dolaşım yaklaşık 22. günde başlamaktadır. </a:t>
            </a:r>
          </a:p>
          <a:p>
            <a:r>
              <a:rPr lang="tr-TR" sz="2400" dirty="0" smtClean="0"/>
              <a:t>Gebeliğin erken dönemlerinde plasentadan gaz değişimi sağlanmaktadır.</a:t>
            </a:r>
          </a:p>
          <a:p>
            <a:r>
              <a:rPr lang="tr-TR" sz="2400" dirty="0" smtClean="0"/>
              <a:t>Gaz değişiminde, annenin oksijenli kanı ile </a:t>
            </a:r>
            <a:r>
              <a:rPr lang="tr-TR" sz="2400" dirty="0" err="1" smtClean="0"/>
              <a:t>plasental</a:t>
            </a:r>
            <a:r>
              <a:rPr lang="tr-TR" sz="2400" dirty="0" smtClean="0"/>
              <a:t> boşluktaki oksijensiz kan karşılaşmakta ve </a:t>
            </a:r>
            <a:r>
              <a:rPr lang="tr-TR" sz="2400" dirty="0" smtClean="0">
                <a:solidFill>
                  <a:srgbClr val="FF0000"/>
                </a:solidFill>
              </a:rPr>
              <a:t>fetüse O2 oranı düşük kan iletilmektedir</a:t>
            </a:r>
            <a:r>
              <a:rPr lang="tr-TR" sz="2400" dirty="0" smtClean="0"/>
              <a:t>. </a:t>
            </a:r>
          </a:p>
          <a:p>
            <a:r>
              <a:rPr lang="tr-TR" sz="2400" dirty="0" smtClean="0"/>
              <a:t>Bu nedenle fetüs SPO2 düşük bir ortamda büyümektedir. </a:t>
            </a:r>
            <a:r>
              <a:rPr lang="tr-TR" sz="2400" dirty="0" err="1" smtClean="0">
                <a:solidFill>
                  <a:srgbClr val="FF0000"/>
                </a:solidFill>
              </a:rPr>
              <a:t>Fetal</a:t>
            </a:r>
            <a:r>
              <a:rPr lang="tr-TR" sz="2400" dirty="0" smtClean="0">
                <a:solidFill>
                  <a:srgbClr val="FF0000"/>
                </a:solidFill>
              </a:rPr>
              <a:t> SPO2 oranı dolaşımda en fazla %70-80 arasındadır.</a:t>
            </a:r>
          </a:p>
          <a:p>
            <a:r>
              <a:rPr lang="tr-TR" sz="2400" dirty="0" smtClean="0"/>
              <a:t>Fetüsün akciğerleri </a:t>
            </a:r>
            <a:r>
              <a:rPr lang="tr-TR" sz="2400" dirty="0" err="1" smtClean="0"/>
              <a:t>oksijenizasyona</a:t>
            </a:r>
            <a:r>
              <a:rPr lang="tr-TR" sz="2400" dirty="0" smtClean="0"/>
              <a:t> katkı sağlamadığı için kan </a:t>
            </a:r>
            <a:r>
              <a:rPr lang="tr-TR" sz="2400" dirty="0" err="1" smtClean="0"/>
              <a:t>fetal</a:t>
            </a:r>
            <a:r>
              <a:rPr lang="tr-TR" sz="2400" dirty="0" smtClean="0"/>
              <a:t> akciğerlerden, </a:t>
            </a:r>
            <a:r>
              <a:rPr lang="tr-TR" sz="2400" dirty="0" err="1" smtClean="0"/>
              <a:t>şantlar</a:t>
            </a:r>
            <a:r>
              <a:rPr lang="tr-TR" sz="2400" dirty="0" smtClean="0"/>
              <a:t> yardımıyla uzaklaşmaktadır.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319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3225" y="438540"/>
            <a:ext cx="11290040" cy="6139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Solunum: </a:t>
            </a:r>
            <a:endParaRPr lang="tr-TR" b="1" dirty="0" smtClean="0"/>
          </a:p>
          <a:p>
            <a:r>
              <a:rPr lang="tr-TR" dirty="0" smtClean="0"/>
              <a:t>Doğumdan </a:t>
            </a:r>
            <a:r>
              <a:rPr lang="tr-TR" dirty="0"/>
              <a:t>hemen sonra solunum hızı dakikada </a:t>
            </a:r>
            <a:r>
              <a:rPr lang="tr-TR" dirty="0" smtClean="0"/>
              <a:t>80-90’dır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Solunum </a:t>
            </a:r>
            <a:r>
              <a:rPr lang="tr-TR" dirty="0"/>
              <a:t>stabil hale geldiğinde dakikada 30-60 </a:t>
            </a:r>
            <a:r>
              <a:rPr lang="tr-TR" dirty="0" smtClean="0"/>
              <a:t>arasındadır. </a:t>
            </a:r>
          </a:p>
          <a:p>
            <a:r>
              <a:rPr lang="tr-TR" dirty="0" smtClean="0"/>
              <a:t>Solunumun </a:t>
            </a:r>
            <a:r>
              <a:rPr lang="tr-TR" dirty="0"/>
              <a:t>dakikada 60’ın </a:t>
            </a:r>
            <a:r>
              <a:rPr lang="tr-TR" dirty="0" err="1"/>
              <a:t>ü</a:t>
            </a:r>
            <a:r>
              <a:rPr lang="tr-TR" dirty="0" err="1" smtClean="0"/>
              <a:t>stunde</a:t>
            </a:r>
            <a:r>
              <a:rPr lang="tr-TR" dirty="0" smtClean="0"/>
              <a:t> </a:t>
            </a:r>
            <a:r>
              <a:rPr lang="tr-TR" dirty="0"/>
              <a:t>olması </a:t>
            </a:r>
            <a:r>
              <a:rPr lang="tr-TR" dirty="0" err="1"/>
              <a:t>taşipne</a:t>
            </a:r>
            <a:r>
              <a:rPr lang="tr-TR" dirty="0"/>
              <a:t> olarak </a:t>
            </a:r>
            <a:r>
              <a:rPr lang="tr-TR" dirty="0" smtClean="0"/>
              <a:t>değerlendirilir. Solunum güçlüğü </a:t>
            </a:r>
            <a:r>
              <a:rPr lang="tr-TR" dirty="0"/>
              <a:t>olduğunu </a:t>
            </a:r>
            <a:r>
              <a:rPr lang="tr-TR" dirty="0" smtClean="0"/>
              <a:t>düşündürür.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Kan basıncı: </a:t>
            </a:r>
            <a:endParaRPr lang="tr-TR" b="1" dirty="0" smtClean="0"/>
          </a:p>
          <a:p>
            <a:r>
              <a:rPr lang="tr-TR" dirty="0" smtClean="0"/>
              <a:t>Doğumda </a:t>
            </a:r>
            <a:r>
              <a:rPr lang="tr-TR" dirty="0" err="1"/>
              <a:t>sistolik</a:t>
            </a:r>
            <a:r>
              <a:rPr lang="tr-TR" dirty="0"/>
              <a:t> kan basıncı yaklaşık 80+/-16 </a:t>
            </a:r>
            <a:r>
              <a:rPr lang="tr-TR" dirty="0" smtClean="0"/>
              <a:t>iken, </a:t>
            </a:r>
            <a:r>
              <a:rPr lang="tr-TR" dirty="0" err="1" smtClean="0"/>
              <a:t>diastolik</a:t>
            </a:r>
            <a:r>
              <a:rPr lang="tr-TR" dirty="0" smtClean="0"/>
              <a:t> </a:t>
            </a:r>
            <a:r>
              <a:rPr lang="tr-TR" dirty="0"/>
              <a:t>kan basıncı 46+/-16 </a:t>
            </a:r>
            <a:r>
              <a:rPr lang="tr-TR" dirty="0" err="1"/>
              <a:t>mmHg’dır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Sistolik</a:t>
            </a:r>
            <a:r>
              <a:rPr lang="tr-TR" dirty="0" smtClean="0"/>
              <a:t> </a:t>
            </a:r>
            <a:r>
              <a:rPr lang="tr-TR" dirty="0"/>
              <a:t>kan basıncı </a:t>
            </a:r>
            <a:r>
              <a:rPr lang="tr-TR" dirty="0" smtClean="0"/>
              <a:t>ortalama 60-80 </a:t>
            </a:r>
            <a:r>
              <a:rPr lang="tr-TR" dirty="0" err="1"/>
              <a:t>mmHg</a:t>
            </a:r>
            <a:r>
              <a:rPr lang="tr-TR" dirty="0"/>
              <a:t> ve </a:t>
            </a:r>
            <a:r>
              <a:rPr lang="tr-TR" dirty="0" err="1"/>
              <a:t>diastolik</a:t>
            </a:r>
            <a:r>
              <a:rPr lang="tr-TR" dirty="0"/>
              <a:t> kan basıncı ortalama 40-50 </a:t>
            </a:r>
            <a:r>
              <a:rPr lang="tr-TR" dirty="0" err="1" smtClean="0"/>
              <a:t>mmHg</a:t>
            </a:r>
            <a:r>
              <a:rPr lang="tr-TR" dirty="0" smtClean="0"/>
              <a:t> olarak </a:t>
            </a:r>
            <a:r>
              <a:rPr lang="tr-TR" dirty="0"/>
              <a:t>izlenir. </a:t>
            </a:r>
            <a:endParaRPr lang="tr-TR" dirty="0" smtClean="0"/>
          </a:p>
          <a:p>
            <a:r>
              <a:rPr lang="tr-TR" dirty="0" smtClean="0"/>
              <a:t>Doğumdan </a:t>
            </a:r>
            <a:r>
              <a:rPr lang="tr-TR" dirty="0"/>
              <a:t>sonra ilk 12 saatten itibaren </a:t>
            </a:r>
            <a:r>
              <a:rPr lang="tr-TR" dirty="0" err="1" smtClean="0"/>
              <a:t>görulen</a:t>
            </a:r>
            <a:r>
              <a:rPr lang="tr-TR" dirty="0" smtClean="0"/>
              <a:t> </a:t>
            </a:r>
            <a:r>
              <a:rPr lang="tr-TR" u="sng" dirty="0" smtClean="0"/>
              <a:t>hipotansiyon; </a:t>
            </a:r>
            <a:r>
              <a:rPr lang="tr-TR" u="sng" dirty="0" err="1" smtClean="0"/>
              <a:t>konjenital</a:t>
            </a:r>
            <a:r>
              <a:rPr lang="tr-TR" u="sng" dirty="0" smtClean="0"/>
              <a:t> </a:t>
            </a:r>
            <a:r>
              <a:rPr lang="tr-TR" u="sng" dirty="0"/>
              <a:t>kalp hastalığı, septik şok ve </a:t>
            </a:r>
            <a:r>
              <a:rPr lang="tr-TR" u="sng" dirty="0" err="1"/>
              <a:t>internal</a:t>
            </a:r>
            <a:r>
              <a:rPr lang="tr-TR" u="sng" dirty="0"/>
              <a:t> </a:t>
            </a:r>
            <a:r>
              <a:rPr lang="tr-TR" u="sng" dirty="0" smtClean="0"/>
              <a:t>kanama ile </a:t>
            </a:r>
            <a:r>
              <a:rPr lang="tr-TR" u="sng" dirty="0"/>
              <a:t>ilişkilendirilebilir.</a:t>
            </a:r>
          </a:p>
        </p:txBody>
      </p:sp>
    </p:spTree>
    <p:extLst>
      <p:ext uri="{BB962C8B-B14F-4D97-AF65-F5344CB8AC3E}">
        <p14:creationId xmlns:p14="http://schemas.microsoft.com/office/powerpoint/2010/main" val="1852217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57200" y="3126726"/>
            <a:ext cx="101654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1-Dağoğlu T,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Görak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G (2002). Temel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Neonatoloji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ve Hemşirelik İlkeleri. 2- Törüner E.K,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Büyükgönenç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L.(2012). Çocuk Sağlığı Temel Hemşirelik Yaklaşımları. Göktuğ Yayıncılık. 3-Yiğit R.(2009). Çocukluk Dönemlerinde Büyüme ve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Gelişme.Sistem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Ofset, Ankara. 4- Çavuşoğlu H (2015). Çocuk Sağlığı ve Hastalıkları Hemşireliği. 1-2 cilt. Sistem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Ofset,Ankara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Hockenberry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, David Wilson,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Catherine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Jackson (Editor).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Wong's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Nursing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Care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of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Infants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Children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Mosby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) –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Hardcover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(2006). 7-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Conk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Z,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Başbakkal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Z, Bal Yılmaz H,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Bolışık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458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0423" y="0"/>
            <a:ext cx="10515600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err="1"/>
              <a:t>Postnatal</a:t>
            </a:r>
            <a:r>
              <a:rPr lang="tr-TR" dirty="0"/>
              <a:t> Dolaşıma Geçiş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306" y="1325563"/>
            <a:ext cx="12017828" cy="5532437"/>
          </a:xfrm>
        </p:spPr>
        <p:txBody>
          <a:bodyPr>
            <a:normAutofit/>
          </a:bodyPr>
          <a:lstStyle/>
          <a:p>
            <a:pPr algn="just"/>
            <a:r>
              <a:rPr lang="tr-TR" sz="2500" dirty="0" err="1" smtClean="0"/>
              <a:t>Postnatal</a:t>
            </a:r>
            <a:r>
              <a:rPr lang="tr-TR" sz="2500" dirty="0" smtClean="0"/>
              <a:t> dolaşımı başlatan en önemli mekanizmalar; s</a:t>
            </a:r>
            <a:r>
              <a:rPr lang="tr-TR" sz="2500" dirty="0" smtClean="0">
                <a:solidFill>
                  <a:srgbClr val="00B050"/>
                </a:solidFill>
              </a:rPr>
              <a:t>olunumun başlaması ve göbek </a:t>
            </a:r>
            <a:r>
              <a:rPr lang="tr-TR" sz="2500" dirty="0" err="1" smtClean="0">
                <a:solidFill>
                  <a:srgbClr val="00B050"/>
                </a:solidFill>
              </a:rPr>
              <a:t>veni</a:t>
            </a:r>
            <a:r>
              <a:rPr lang="tr-TR" sz="2500" dirty="0" smtClean="0">
                <a:solidFill>
                  <a:srgbClr val="00B050"/>
                </a:solidFill>
              </a:rPr>
              <a:t> yolu ile </a:t>
            </a:r>
            <a:r>
              <a:rPr lang="tr-TR" sz="2500" dirty="0" err="1" smtClean="0">
                <a:solidFill>
                  <a:srgbClr val="00B050"/>
                </a:solidFill>
              </a:rPr>
              <a:t>yenidoğana</a:t>
            </a:r>
            <a:r>
              <a:rPr lang="tr-TR" sz="2500" dirty="0" smtClean="0">
                <a:solidFill>
                  <a:srgbClr val="00B050"/>
                </a:solidFill>
              </a:rPr>
              <a:t> gelen yüksek debili kanın kesilmesidir. </a:t>
            </a:r>
          </a:p>
          <a:p>
            <a:pPr algn="just"/>
            <a:r>
              <a:rPr lang="tr-TR" sz="2500" dirty="0" smtClean="0"/>
              <a:t>Anneden göbek </a:t>
            </a:r>
            <a:r>
              <a:rPr lang="tr-TR" sz="2500" dirty="0" err="1" smtClean="0"/>
              <a:t>veni</a:t>
            </a:r>
            <a:r>
              <a:rPr lang="tr-TR" sz="2500" dirty="0" smtClean="0"/>
              <a:t> aracılığıyla </a:t>
            </a:r>
            <a:r>
              <a:rPr lang="tr-TR" sz="2500" dirty="0" err="1" smtClean="0"/>
              <a:t>yenidoğana</a:t>
            </a:r>
            <a:r>
              <a:rPr lang="tr-TR" sz="2500" dirty="0" smtClean="0"/>
              <a:t> gelen yüksek debili kanın kesilmesiyle </a:t>
            </a:r>
            <a:r>
              <a:rPr lang="tr-TR" sz="2500" dirty="0" smtClean="0">
                <a:solidFill>
                  <a:srgbClr val="7030A0"/>
                </a:solidFill>
              </a:rPr>
              <a:t>sağ </a:t>
            </a:r>
            <a:r>
              <a:rPr lang="tr-TR" sz="2500" dirty="0" err="1" smtClean="0">
                <a:solidFill>
                  <a:srgbClr val="7030A0"/>
                </a:solidFill>
              </a:rPr>
              <a:t>atriyumda</a:t>
            </a:r>
            <a:r>
              <a:rPr lang="tr-TR" sz="2500" dirty="0" smtClean="0">
                <a:solidFill>
                  <a:srgbClr val="7030A0"/>
                </a:solidFill>
              </a:rPr>
              <a:t> basınç azalır. </a:t>
            </a:r>
          </a:p>
          <a:p>
            <a:pPr algn="just"/>
            <a:r>
              <a:rPr lang="tr-TR" sz="2500" dirty="0" err="1" smtClean="0"/>
              <a:t>İntratorasik</a:t>
            </a:r>
            <a:r>
              <a:rPr lang="tr-TR" sz="2500" dirty="0" smtClean="0"/>
              <a:t> negatif basıncın etkisiyle </a:t>
            </a:r>
            <a:r>
              <a:rPr lang="tr-TR" sz="2500" dirty="0" smtClean="0">
                <a:solidFill>
                  <a:srgbClr val="0070C0"/>
                </a:solidFill>
              </a:rPr>
              <a:t>akciğerlerde direncin azalması ile solunum başlar. </a:t>
            </a:r>
          </a:p>
          <a:p>
            <a:pPr algn="just"/>
            <a:r>
              <a:rPr lang="tr-TR" sz="2500" dirty="0" smtClean="0"/>
              <a:t>Solunumun başlamasıyla birlikte </a:t>
            </a:r>
            <a:r>
              <a:rPr lang="tr-TR" sz="2500" dirty="0" err="1" smtClean="0"/>
              <a:t>fetal</a:t>
            </a:r>
            <a:r>
              <a:rPr lang="tr-TR" sz="2500" dirty="0" smtClean="0"/>
              <a:t> dolaşımda </a:t>
            </a:r>
            <a:r>
              <a:rPr lang="tr-TR" sz="2500" dirty="0" err="1" smtClean="0"/>
              <a:t>pulmoner</a:t>
            </a:r>
            <a:r>
              <a:rPr lang="tr-TR" sz="2500" dirty="0"/>
              <a:t> </a:t>
            </a:r>
            <a:r>
              <a:rPr lang="tr-TR" sz="2500" dirty="0" smtClean="0"/>
              <a:t>arterler aracılığıyla </a:t>
            </a:r>
            <a:r>
              <a:rPr lang="tr-TR" sz="2500" dirty="0" err="1" smtClean="0"/>
              <a:t>duktus</a:t>
            </a:r>
            <a:r>
              <a:rPr lang="tr-TR" sz="2500" dirty="0" smtClean="0"/>
              <a:t> </a:t>
            </a:r>
            <a:r>
              <a:rPr lang="tr-TR" sz="2500" dirty="0" err="1" smtClean="0"/>
              <a:t>arteriozus</a:t>
            </a:r>
            <a:r>
              <a:rPr lang="tr-TR" sz="2500" dirty="0" smtClean="0"/>
              <a:t> açıklığını geçerek </a:t>
            </a:r>
            <a:r>
              <a:rPr lang="tr-TR" sz="2500" dirty="0" smtClean="0">
                <a:solidFill>
                  <a:schemeClr val="accent2">
                    <a:lumMod val="75000"/>
                  </a:schemeClr>
                </a:solidFill>
              </a:rPr>
              <a:t>aorta giden yüksek debili kan akciğerlere gider. </a:t>
            </a:r>
          </a:p>
          <a:p>
            <a:pPr algn="just"/>
            <a:r>
              <a:rPr lang="tr-TR" sz="2500" dirty="0" smtClean="0"/>
              <a:t>Akciğerlerde oksijenlendikten sonra </a:t>
            </a:r>
            <a:r>
              <a:rPr lang="tr-TR" sz="2500" dirty="0" err="1" smtClean="0"/>
              <a:t>pulmoner</a:t>
            </a:r>
            <a:r>
              <a:rPr lang="tr-TR" sz="2500" dirty="0" smtClean="0"/>
              <a:t> </a:t>
            </a:r>
            <a:r>
              <a:rPr lang="tr-TR" sz="2500" dirty="0" err="1" smtClean="0"/>
              <a:t>venler</a:t>
            </a:r>
            <a:r>
              <a:rPr lang="tr-TR" sz="2500" dirty="0" smtClean="0"/>
              <a:t> aracılığıyla sol </a:t>
            </a:r>
            <a:r>
              <a:rPr lang="tr-TR" sz="2500" dirty="0" err="1" smtClean="0"/>
              <a:t>atriuma</a:t>
            </a:r>
            <a:r>
              <a:rPr lang="tr-TR" sz="2500" dirty="0" smtClean="0"/>
              <a:t> dökülür. </a:t>
            </a:r>
          </a:p>
          <a:p>
            <a:pPr algn="just"/>
            <a:r>
              <a:rPr lang="tr-TR" sz="2500" dirty="0" smtClean="0"/>
              <a:t>Bu değişiklik sol kalp basıncının artışına neden olur. </a:t>
            </a:r>
          </a:p>
          <a:p>
            <a:pPr algn="just"/>
            <a:r>
              <a:rPr lang="tr-TR" sz="2500" dirty="0" smtClean="0">
                <a:solidFill>
                  <a:srgbClr val="00B050"/>
                </a:solidFill>
              </a:rPr>
              <a:t>Ayrıca plasentanın doğması ile birlikte salgılanan </a:t>
            </a:r>
            <a:r>
              <a:rPr lang="tr-TR" sz="2500" dirty="0" err="1" smtClean="0">
                <a:solidFill>
                  <a:srgbClr val="00B050"/>
                </a:solidFill>
              </a:rPr>
              <a:t>prostaglandin</a:t>
            </a:r>
            <a:r>
              <a:rPr lang="tr-TR" sz="2500" dirty="0" smtClean="0">
                <a:solidFill>
                  <a:srgbClr val="00B050"/>
                </a:solidFill>
              </a:rPr>
              <a:t> seviyesinin düşmesi </a:t>
            </a:r>
            <a:r>
              <a:rPr lang="tr-TR" sz="2500" dirty="0" err="1" smtClean="0">
                <a:solidFill>
                  <a:srgbClr val="00B050"/>
                </a:solidFill>
              </a:rPr>
              <a:t>foramen</a:t>
            </a:r>
            <a:r>
              <a:rPr lang="tr-TR" sz="2500" dirty="0" smtClean="0">
                <a:solidFill>
                  <a:srgbClr val="00B050"/>
                </a:solidFill>
              </a:rPr>
              <a:t> </a:t>
            </a:r>
            <a:r>
              <a:rPr lang="tr-TR" sz="2500" dirty="0" err="1" smtClean="0">
                <a:solidFill>
                  <a:srgbClr val="00B050"/>
                </a:solidFill>
              </a:rPr>
              <a:t>ovalenin</a:t>
            </a:r>
            <a:r>
              <a:rPr lang="tr-TR" sz="2500" dirty="0" smtClean="0">
                <a:solidFill>
                  <a:srgbClr val="00B050"/>
                </a:solidFill>
              </a:rPr>
              <a:t> kapanmasını sağlar. </a:t>
            </a:r>
          </a:p>
          <a:p>
            <a:pPr algn="just"/>
            <a:r>
              <a:rPr lang="tr-TR" sz="2500" dirty="0" smtClean="0"/>
              <a:t>Böylece </a:t>
            </a:r>
            <a:r>
              <a:rPr lang="tr-TR" sz="2500" dirty="0" err="1" smtClean="0"/>
              <a:t>fetal</a:t>
            </a:r>
            <a:r>
              <a:rPr lang="tr-TR" sz="2500" dirty="0" smtClean="0"/>
              <a:t> hayatta var olan </a:t>
            </a:r>
            <a:r>
              <a:rPr lang="tr-TR" sz="2500" dirty="0" err="1" smtClean="0">
                <a:solidFill>
                  <a:srgbClr val="FF0000"/>
                </a:solidFill>
              </a:rPr>
              <a:t>duktus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venozus</a:t>
            </a:r>
            <a:r>
              <a:rPr lang="tr-TR" sz="2500" dirty="0" smtClean="0">
                <a:solidFill>
                  <a:srgbClr val="FF0000"/>
                </a:solidFill>
              </a:rPr>
              <a:t>, </a:t>
            </a:r>
            <a:r>
              <a:rPr lang="tr-TR" sz="2500" dirty="0" err="1" smtClean="0">
                <a:solidFill>
                  <a:srgbClr val="FF0000"/>
                </a:solidFill>
              </a:rPr>
              <a:t>duktus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arteriozus</a:t>
            </a:r>
            <a:r>
              <a:rPr lang="tr-TR" sz="2500" dirty="0" smtClean="0">
                <a:solidFill>
                  <a:srgbClr val="FF0000"/>
                </a:solidFill>
              </a:rPr>
              <a:t> ve </a:t>
            </a:r>
            <a:r>
              <a:rPr lang="tr-TR" sz="2500" dirty="0" err="1" smtClean="0">
                <a:solidFill>
                  <a:srgbClr val="FF0000"/>
                </a:solidFill>
              </a:rPr>
              <a:t>foromen</a:t>
            </a:r>
            <a:r>
              <a:rPr lang="tr-TR" sz="2500" dirty="0" smtClean="0">
                <a:solidFill>
                  <a:srgbClr val="FF0000"/>
                </a:solidFill>
              </a:rPr>
              <a:t> ovale </a:t>
            </a:r>
            <a:r>
              <a:rPr lang="tr-TR" sz="2500" dirty="0" smtClean="0"/>
              <a:t>açıklığı doğumdan hemen sonra fonksiyonel olarak, bir süre sonra da anatomik olarak kapanır.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67185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dirty="0"/>
              <a:t>Doğum Odasında </a:t>
            </a:r>
            <a:r>
              <a:rPr lang="tr-TR" dirty="0" smtClean="0"/>
              <a:t>Bakım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387" y="1909600"/>
            <a:ext cx="11803225" cy="4351338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Yenidoğanın</a:t>
            </a:r>
            <a:r>
              <a:rPr lang="tr-TR" sz="3200" dirty="0" smtClean="0"/>
              <a:t> bakım prensipleri beş başlık altında değerlendirilebilir.</a:t>
            </a:r>
          </a:p>
          <a:p>
            <a:pPr marL="0" indent="0">
              <a:buNone/>
            </a:pPr>
            <a:r>
              <a:rPr lang="tr-TR" sz="3200" dirty="0" smtClean="0"/>
              <a:t>1. Solunumun başlatmak ve sürdürmek</a:t>
            </a:r>
          </a:p>
          <a:p>
            <a:pPr marL="0" indent="0">
              <a:buNone/>
            </a:pPr>
            <a:r>
              <a:rPr lang="tr-TR" sz="3200" dirty="0" smtClean="0"/>
              <a:t>2. Vücut ısısını korumak</a:t>
            </a:r>
          </a:p>
          <a:p>
            <a:pPr marL="0" indent="0">
              <a:buNone/>
            </a:pPr>
            <a:r>
              <a:rPr lang="tr-TR" sz="3200" dirty="0" smtClean="0"/>
              <a:t>3. Erken beslenmeyi başlatmak</a:t>
            </a:r>
          </a:p>
          <a:p>
            <a:pPr marL="0" indent="0">
              <a:buNone/>
            </a:pPr>
            <a:r>
              <a:rPr lang="tr-TR" sz="3200" dirty="0" smtClean="0"/>
              <a:t>4. Enfeksiyonlardan korumak</a:t>
            </a:r>
          </a:p>
          <a:p>
            <a:pPr marL="0" indent="0">
              <a:buNone/>
            </a:pPr>
            <a:r>
              <a:rPr lang="tr-TR" sz="3200" dirty="0" smtClean="0"/>
              <a:t>5. Anne-bebek ilişkisini güçlendirmektir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37864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0" y="1670179"/>
            <a:ext cx="11896531" cy="5122507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Doğum odası bakımında ilk adım, bebek doğar doğmaz </a:t>
            </a:r>
            <a:r>
              <a:rPr lang="tr-TR" dirty="0" smtClean="0">
                <a:solidFill>
                  <a:srgbClr val="00B050"/>
                </a:solidFill>
              </a:rPr>
              <a:t>hava yolunun açılmasıdır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Sekresyonu</a:t>
            </a:r>
            <a:r>
              <a:rPr lang="tr-TR" dirty="0" smtClean="0"/>
              <a:t> fazla değilse, ağlayan, solunumu iyi bebekte ağız ve burundaki </a:t>
            </a:r>
            <a:r>
              <a:rPr lang="tr-TR" dirty="0" err="1" smtClean="0"/>
              <a:t>sekresyonlar</a:t>
            </a:r>
            <a:r>
              <a:rPr lang="tr-TR" dirty="0" smtClean="0"/>
              <a:t> steril bir gazlı bez ile temizlenmelidir. </a:t>
            </a:r>
          </a:p>
          <a:p>
            <a:pPr algn="just"/>
            <a:r>
              <a:rPr lang="tr-TR" dirty="0" smtClean="0"/>
              <a:t>Eğer </a:t>
            </a:r>
            <a:r>
              <a:rPr lang="tr-TR" dirty="0" err="1" smtClean="0"/>
              <a:t>aspirasyon</a:t>
            </a:r>
            <a:r>
              <a:rPr lang="tr-TR" dirty="0" smtClean="0"/>
              <a:t> gerekirse önce ağız daha sonra burun bir </a:t>
            </a:r>
            <a:r>
              <a:rPr lang="tr-TR" dirty="0" err="1" smtClean="0"/>
              <a:t>puar</a:t>
            </a:r>
            <a:r>
              <a:rPr lang="tr-TR" dirty="0" smtClean="0"/>
              <a:t> ile veya </a:t>
            </a:r>
            <a:r>
              <a:rPr lang="tr-TR" dirty="0" err="1" smtClean="0"/>
              <a:t>aspirasyon</a:t>
            </a:r>
            <a:r>
              <a:rPr lang="tr-TR" dirty="0" smtClean="0"/>
              <a:t> </a:t>
            </a:r>
            <a:r>
              <a:rPr lang="tr-TR" dirty="0" err="1" smtClean="0"/>
              <a:t>kateteri</a:t>
            </a:r>
            <a:r>
              <a:rPr lang="tr-TR" dirty="0" smtClean="0"/>
              <a:t> (8F veya 10F) ile </a:t>
            </a:r>
            <a:r>
              <a:rPr lang="tr-TR" dirty="0" err="1" smtClean="0"/>
              <a:t>aspire</a:t>
            </a:r>
            <a:r>
              <a:rPr lang="tr-TR" dirty="0"/>
              <a:t> </a:t>
            </a:r>
            <a:r>
              <a:rPr lang="tr-TR" dirty="0" smtClean="0"/>
              <a:t>edilmelidir. </a:t>
            </a:r>
          </a:p>
          <a:p>
            <a:pPr algn="just"/>
            <a:r>
              <a:rPr lang="tr-TR" dirty="0"/>
              <a:t>G</a:t>
            </a:r>
            <a:r>
              <a:rPr lang="tr-TR" dirty="0" smtClean="0"/>
              <a:t>ereksiz </a:t>
            </a:r>
            <a:r>
              <a:rPr lang="tr-TR" dirty="0" err="1" smtClean="0"/>
              <a:t>aspirasyondan</a:t>
            </a:r>
            <a:r>
              <a:rPr lang="tr-TR" dirty="0" smtClean="0"/>
              <a:t> uygulanmasından kaçınılmalı, gerektiğinde uygun basınçlı kısa süreli </a:t>
            </a:r>
            <a:r>
              <a:rPr lang="tr-TR" dirty="0" err="1" smtClean="0"/>
              <a:t>aspirasyon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max</a:t>
            </a:r>
            <a:r>
              <a:rPr lang="tr-TR" dirty="0" smtClean="0"/>
              <a:t>: 100 </a:t>
            </a:r>
            <a:r>
              <a:rPr lang="tr-TR" dirty="0" err="1" smtClean="0"/>
              <a:t>mmHg</a:t>
            </a:r>
            <a:r>
              <a:rPr lang="tr-TR" dirty="0" smtClean="0"/>
              <a:t>) yapılmalıdır. </a:t>
            </a:r>
          </a:p>
          <a:p>
            <a:pPr algn="just"/>
            <a:r>
              <a:rPr lang="tr-TR" dirty="0" smtClean="0"/>
              <a:t>Bebek ağlayıp solunumu başladıktan sonra ten tene temas (kanguru bakımı) doğumdan sonraki ilk birkaç dakika içinde başlatılmalıdır. </a:t>
            </a:r>
          </a:p>
          <a:p>
            <a:pPr algn="just"/>
            <a:r>
              <a:rPr lang="tr-TR" dirty="0" smtClean="0">
                <a:solidFill>
                  <a:srgbClr val="00B050"/>
                </a:solidFill>
              </a:rPr>
              <a:t>DSÖ tüm bebeklerin doğdukları gibi annelerinin çıplak göğsüne/karnına yatırılmasını ve en azından ilk başarılı emme gerçekleşene kadar ten tene temasın sürdürülmesini önermektedir.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64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25624" y="1308976"/>
            <a:ext cx="11147567" cy="2387600"/>
          </a:xfrm>
        </p:spPr>
        <p:txBody>
          <a:bodyPr>
            <a:normAutofit/>
          </a:bodyPr>
          <a:lstStyle/>
          <a:p>
            <a:pPr lvl="0"/>
            <a:r>
              <a:rPr lang="tr-TR" b="1" dirty="0" err="1"/>
              <a:t>Yenidoğanın</a:t>
            </a:r>
            <a:r>
              <a:rPr lang="tr-TR" b="1" dirty="0"/>
              <a:t> fiziksel </a:t>
            </a:r>
            <a:r>
              <a:rPr lang="tr-TR" b="1" dirty="0" smtClean="0"/>
              <a:t>değerlendirmesi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2074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Döneminin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249" y="1825625"/>
            <a:ext cx="11523306" cy="48924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dönemi </a:t>
            </a:r>
            <a:r>
              <a:rPr lang="tr-TR" dirty="0"/>
              <a:t>temel olarak </a:t>
            </a:r>
            <a:r>
              <a:rPr lang="tr-TR" dirty="0" smtClean="0"/>
              <a:t>üç dönemden </a:t>
            </a:r>
            <a:r>
              <a:rPr lang="tr-TR" dirty="0"/>
              <a:t>oluşur;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Erken </a:t>
            </a:r>
            <a:r>
              <a:rPr lang="tr-TR" dirty="0" err="1">
                <a:solidFill>
                  <a:srgbClr val="FF0000"/>
                </a:solidFill>
              </a:rPr>
              <a:t>Yenidoğan</a:t>
            </a:r>
            <a:r>
              <a:rPr lang="tr-TR" dirty="0">
                <a:solidFill>
                  <a:srgbClr val="FF0000"/>
                </a:solidFill>
              </a:rPr>
              <a:t> Dönemi</a:t>
            </a:r>
            <a:r>
              <a:rPr lang="tr-TR" dirty="0"/>
              <a:t>: Doğum ile 7. </a:t>
            </a:r>
            <a:r>
              <a:rPr lang="tr-TR" dirty="0" smtClean="0"/>
              <a:t>gün </a:t>
            </a:r>
            <a:r>
              <a:rPr lang="tr-TR" dirty="0"/>
              <a:t>arası donemdir.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Geç </a:t>
            </a:r>
            <a:r>
              <a:rPr lang="tr-TR" dirty="0" err="1">
                <a:solidFill>
                  <a:srgbClr val="FF0000"/>
                </a:solidFill>
              </a:rPr>
              <a:t>Yenidoğan</a:t>
            </a:r>
            <a:r>
              <a:rPr lang="tr-TR" dirty="0">
                <a:solidFill>
                  <a:srgbClr val="FF0000"/>
                </a:solidFill>
              </a:rPr>
              <a:t> Dönemi</a:t>
            </a:r>
            <a:r>
              <a:rPr lang="tr-TR" dirty="0"/>
              <a:t>: 7. </a:t>
            </a:r>
            <a:r>
              <a:rPr lang="tr-TR" dirty="0" smtClean="0"/>
              <a:t>gün </a:t>
            </a:r>
            <a:r>
              <a:rPr lang="tr-TR" dirty="0"/>
              <a:t>sonrası ile 28. </a:t>
            </a:r>
            <a:r>
              <a:rPr lang="tr-TR" dirty="0" smtClean="0"/>
              <a:t>gün </a:t>
            </a:r>
            <a:r>
              <a:rPr lang="tr-TR" dirty="0"/>
              <a:t>arası </a:t>
            </a:r>
            <a:r>
              <a:rPr lang="tr-TR" dirty="0" smtClean="0"/>
              <a:t>dönemdir</a:t>
            </a:r>
            <a:r>
              <a:rPr lang="tr-TR" dirty="0"/>
              <a:t>.</a:t>
            </a:r>
          </a:p>
          <a:p>
            <a:pPr algn="just"/>
            <a:r>
              <a:rPr lang="tr-TR" dirty="0" err="1" smtClean="0">
                <a:solidFill>
                  <a:srgbClr val="FF0000"/>
                </a:solidFill>
              </a:rPr>
              <a:t>Perinatal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dönem</a:t>
            </a:r>
            <a:r>
              <a:rPr lang="tr-TR" dirty="0"/>
              <a:t>: </a:t>
            </a:r>
            <a:r>
              <a:rPr lang="tr-TR" dirty="0" err="1"/>
              <a:t>Gestasyonun</a:t>
            </a:r>
            <a:r>
              <a:rPr lang="tr-TR" dirty="0"/>
              <a:t> 22. Haftası ile doğum </a:t>
            </a:r>
            <a:r>
              <a:rPr lang="tr-TR" dirty="0" smtClean="0"/>
              <a:t>eylemini de </a:t>
            </a:r>
            <a:r>
              <a:rPr lang="tr-TR" dirty="0"/>
              <a:t>kapsayan ilk 7 </a:t>
            </a:r>
            <a:r>
              <a:rPr lang="tr-TR" dirty="0" smtClean="0"/>
              <a:t>günlük dönemdir</a:t>
            </a:r>
            <a:r>
              <a:rPr lang="tr-TR" dirty="0"/>
              <a:t>.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döneminin </a:t>
            </a:r>
            <a:r>
              <a:rPr lang="tr-TR" dirty="0"/>
              <a:t>ö</a:t>
            </a:r>
            <a:r>
              <a:rPr lang="tr-TR" dirty="0" smtClean="0"/>
              <a:t>zellikleri</a:t>
            </a:r>
            <a:r>
              <a:rPr lang="tr-TR" dirty="0"/>
              <a:t>; </a:t>
            </a:r>
            <a:r>
              <a:rPr lang="tr-TR" dirty="0" err="1"/>
              <a:t>maturite</a:t>
            </a:r>
            <a:r>
              <a:rPr lang="tr-TR" dirty="0"/>
              <a:t>, doğum ağırlığı ve </a:t>
            </a:r>
            <a:r>
              <a:rPr lang="tr-TR" dirty="0" err="1" smtClean="0"/>
              <a:t>gestasyonel</a:t>
            </a:r>
            <a:r>
              <a:rPr lang="tr-TR" dirty="0" smtClean="0"/>
              <a:t> yaşa </a:t>
            </a:r>
            <a:r>
              <a:rPr lang="tr-TR" dirty="0"/>
              <a:t>uyumluluk boyutlarıyla </a:t>
            </a:r>
            <a:r>
              <a:rPr lang="tr-TR" dirty="0" smtClean="0"/>
              <a:t>incelenmektedir.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086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err="1" smtClean="0"/>
              <a:t>Yenidoğanın</a:t>
            </a:r>
            <a:r>
              <a:rPr lang="tr-TR" dirty="0" smtClean="0"/>
              <a:t> Genel Tanılaması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1791478"/>
            <a:ext cx="11784563" cy="4870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smtClean="0"/>
              <a:t>Öykü </a:t>
            </a:r>
            <a:r>
              <a:rPr lang="tr-TR" b="1" u="sng" dirty="0"/>
              <a:t>Alma</a:t>
            </a:r>
          </a:p>
          <a:p>
            <a:r>
              <a:rPr lang="tr-TR" dirty="0" smtClean="0"/>
              <a:t>Öykü </a:t>
            </a:r>
            <a:r>
              <a:rPr lang="tr-TR" dirty="0"/>
              <a:t>alma kapsamlı bir </a:t>
            </a:r>
            <a:r>
              <a:rPr lang="tr-TR" dirty="0" err="1"/>
              <a:t>yenidoğan</a:t>
            </a:r>
            <a:r>
              <a:rPr lang="tr-TR" dirty="0"/>
              <a:t> değerlendirmesinin </a:t>
            </a:r>
            <a:r>
              <a:rPr lang="tr-TR" dirty="0" smtClean="0"/>
              <a:t>temelini oluşturur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Yenidoğanın</a:t>
            </a:r>
            <a:r>
              <a:rPr lang="tr-TR" dirty="0" smtClean="0"/>
              <a:t> </a:t>
            </a:r>
            <a:r>
              <a:rPr lang="tr-TR" dirty="0"/>
              <a:t>değerlendirilmesinde en ö</a:t>
            </a:r>
            <a:r>
              <a:rPr lang="tr-TR" dirty="0" smtClean="0"/>
              <a:t>nemli ögelerden biri </a:t>
            </a:r>
            <a:r>
              <a:rPr lang="tr-TR" dirty="0" err="1"/>
              <a:t>antenatal</a:t>
            </a:r>
            <a:r>
              <a:rPr lang="tr-TR" dirty="0"/>
              <a:t> </a:t>
            </a:r>
            <a:r>
              <a:rPr lang="tr-TR" dirty="0" smtClean="0"/>
              <a:t>öyküdür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Yenidoğan</a:t>
            </a:r>
            <a:r>
              <a:rPr lang="tr-TR" dirty="0" smtClean="0"/>
              <a:t> öyküsü, geçmiş </a:t>
            </a:r>
            <a:r>
              <a:rPr lang="tr-TR" dirty="0"/>
              <a:t>tıbbi </a:t>
            </a:r>
            <a:r>
              <a:rPr lang="tr-TR" dirty="0" smtClean="0"/>
              <a:t>öykü, </a:t>
            </a:r>
            <a:r>
              <a:rPr lang="tr-TR" dirty="0"/>
              <a:t>mevcut durum ve aile hakkında bilgileri </a:t>
            </a:r>
            <a:r>
              <a:rPr lang="tr-TR" dirty="0" smtClean="0"/>
              <a:t>içermelidir. </a:t>
            </a:r>
          </a:p>
          <a:p>
            <a:r>
              <a:rPr lang="tr-TR" dirty="0" smtClean="0"/>
              <a:t>Gebelik </a:t>
            </a:r>
            <a:r>
              <a:rPr lang="tr-TR" dirty="0"/>
              <a:t>ve doğumla ilgili temel bilgilerin anne </a:t>
            </a:r>
            <a:r>
              <a:rPr lang="tr-TR" dirty="0" smtClean="0"/>
              <a:t>kayıtlarında yer </a:t>
            </a:r>
            <a:r>
              <a:rPr lang="tr-TR" dirty="0"/>
              <a:t>alması gereklidir. </a:t>
            </a:r>
            <a:endParaRPr lang="tr-TR" dirty="0" smtClean="0"/>
          </a:p>
          <a:p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öyküsü, doğrudan </a:t>
            </a:r>
            <a:r>
              <a:rPr lang="tr-TR" dirty="0" smtClean="0"/>
              <a:t>ebeveynlerden birinden </a:t>
            </a:r>
            <a:r>
              <a:rPr lang="tr-TR" dirty="0"/>
              <a:t>veya her ikisinden alınır. </a:t>
            </a:r>
            <a:endParaRPr lang="tr-TR" dirty="0" smtClean="0"/>
          </a:p>
          <a:p>
            <a:r>
              <a:rPr lang="tr-TR" dirty="0" smtClean="0"/>
              <a:t>Kapsamlı </a:t>
            </a:r>
            <a:r>
              <a:rPr lang="tr-TR" dirty="0"/>
              <a:t>bir </a:t>
            </a:r>
            <a:r>
              <a:rPr lang="tr-TR" dirty="0" smtClean="0"/>
              <a:t>öykü alınmadan, muayene </a:t>
            </a:r>
            <a:r>
              <a:rPr lang="tr-TR" dirty="0"/>
              <a:t>ve diğer değerlendirmelerin yeterli olmayacağı </a:t>
            </a:r>
            <a:r>
              <a:rPr lang="tr-TR" dirty="0" smtClean="0"/>
              <a:t>unutulmamalıdır.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66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279918"/>
            <a:ext cx="11831215" cy="6512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>
                <a:solidFill>
                  <a:srgbClr val="00B050"/>
                </a:solidFill>
              </a:rPr>
              <a:t>Doğum Öncesi Öykü</a:t>
            </a:r>
          </a:p>
          <a:p>
            <a:r>
              <a:rPr lang="tr-TR" dirty="0"/>
              <a:t>Anne yaşı, gebelik sayısı, parite, son adet </a:t>
            </a:r>
            <a:r>
              <a:rPr lang="tr-TR" dirty="0" smtClean="0"/>
              <a:t>dönemi </a:t>
            </a:r>
            <a:r>
              <a:rPr lang="tr-TR" dirty="0"/>
              <a:t>ve tahmini </a:t>
            </a:r>
            <a:r>
              <a:rPr lang="tr-TR" dirty="0" smtClean="0"/>
              <a:t>doğum tarihi </a:t>
            </a:r>
            <a:r>
              <a:rPr lang="tr-TR" dirty="0"/>
              <a:t>dahil olmak ü</a:t>
            </a:r>
            <a:r>
              <a:rPr lang="tr-TR" dirty="0" smtClean="0"/>
              <a:t>zere </a:t>
            </a:r>
            <a:r>
              <a:rPr lang="tr-TR" dirty="0"/>
              <a:t>gebelikle ilgili tarihsel verileri </a:t>
            </a:r>
            <a:r>
              <a:rPr lang="tr-TR" dirty="0" smtClean="0"/>
              <a:t>içerir. Doğum </a:t>
            </a:r>
            <a:r>
              <a:rPr lang="tr-TR" dirty="0"/>
              <a:t>ö</a:t>
            </a:r>
            <a:r>
              <a:rPr lang="tr-TR" dirty="0" smtClean="0"/>
              <a:t>ncesi </a:t>
            </a:r>
            <a:r>
              <a:rPr lang="tr-TR" dirty="0"/>
              <a:t>bakımın başladığı tarih ve gebelik haftası, </a:t>
            </a:r>
            <a:r>
              <a:rPr lang="tr-TR" dirty="0" smtClean="0"/>
              <a:t>bakım sağlayan </a:t>
            </a:r>
            <a:r>
              <a:rPr lang="tr-TR" dirty="0"/>
              <a:t>sağlık profesyoneli ve ziyaret sayısı kaydedilmelidir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i="1" dirty="0" err="1">
                <a:solidFill>
                  <a:srgbClr val="00B050"/>
                </a:solidFill>
              </a:rPr>
              <a:t>Obstetrik</a:t>
            </a:r>
            <a:r>
              <a:rPr lang="tr-TR" i="1" dirty="0">
                <a:solidFill>
                  <a:srgbClr val="00B050"/>
                </a:solidFill>
              </a:rPr>
              <a:t> Öykü</a:t>
            </a:r>
          </a:p>
          <a:p>
            <a:r>
              <a:rPr lang="tr-TR" dirty="0"/>
              <a:t>Ö</a:t>
            </a:r>
            <a:r>
              <a:rPr lang="tr-TR" dirty="0" smtClean="0"/>
              <a:t>nceki </a:t>
            </a:r>
            <a:r>
              <a:rPr lang="tr-TR" dirty="0"/>
              <a:t>gebeliklerle ilgili </a:t>
            </a:r>
            <a:r>
              <a:rPr lang="tr-TR" dirty="0" smtClean="0"/>
              <a:t>öykü; </a:t>
            </a:r>
            <a:r>
              <a:rPr lang="tr-TR" dirty="0"/>
              <a:t>kardeşlerin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dönemindeki sorunları </a:t>
            </a:r>
            <a:r>
              <a:rPr lang="tr-TR" dirty="0"/>
              <a:t>veya sonraki tıbbi sorunları ve yaşayan </a:t>
            </a:r>
            <a:r>
              <a:rPr lang="tr-TR" dirty="0" smtClean="0"/>
              <a:t>çocukların şimdiki </a:t>
            </a:r>
            <a:r>
              <a:rPr lang="tr-TR" dirty="0"/>
              <a:t>yaşı ve sağlık durumu not edilmelidir. </a:t>
            </a:r>
            <a:endParaRPr lang="tr-TR" dirty="0" smtClean="0"/>
          </a:p>
          <a:p>
            <a:pPr marL="0" indent="0">
              <a:buNone/>
            </a:pPr>
            <a:r>
              <a:rPr lang="tr-TR" i="1" dirty="0">
                <a:solidFill>
                  <a:srgbClr val="00B050"/>
                </a:solidFill>
              </a:rPr>
              <a:t>Tıbbi Öykü</a:t>
            </a:r>
          </a:p>
          <a:p>
            <a:r>
              <a:rPr lang="tr-TR" dirty="0"/>
              <a:t>Annede, gebelik ö</a:t>
            </a:r>
            <a:r>
              <a:rPr lang="tr-TR" dirty="0" smtClean="0"/>
              <a:t>ncesinde </a:t>
            </a:r>
            <a:r>
              <a:rPr lang="tr-TR" dirty="0"/>
              <a:t>veya sırasında cerrahi </a:t>
            </a:r>
            <a:r>
              <a:rPr lang="tr-TR" dirty="0" smtClean="0"/>
              <a:t>prosedürler ve hastaneye </a:t>
            </a:r>
            <a:r>
              <a:rPr lang="tr-TR" dirty="0"/>
              <a:t>yatışlar dahil olmak ü</a:t>
            </a:r>
            <a:r>
              <a:rPr lang="tr-TR" dirty="0" smtClean="0"/>
              <a:t>zere</a:t>
            </a:r>
            <a:r>
              <a:rPr lang="tr-TR" dirty="0"/>
              <a:t>, </a:t>
            </a:r>
            <a:r>
              <a:rPr lang="tr-TR" dirty="0" smtClean="0"/>
              <a:t>geçmişte </a:t>
            </a:r>
            <a:r>
              <a:rPr lang="tr-TR" dirty="0"/>
              <a:t>veya gebelik </a:t>
            </a:r>
            <a:r>
              <a:rPr lang="tr-TR" dirty="0" smtClean="0"/>
              <a:t>sırasında tedavi </a:t>
            </a:r>
            <a:r>
              <a:rPr lang="tr-TR" dirty="0"/>
              <a:t>edilen kronik sağlık sorunları veya hastalıklarının </a:t>
            </a:r>
            <a:r>
              <a:rPr lang="tr-TR" dirty="0" smtClean="0"/>
              <a:t>öyküsü alınır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352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1712</Words>
  <Application>Microsoft Office PowerPoint</Application>
  <PresentationFormat>Geniş ekran</PresentationFormat>
  <Paragraphs>121</Paragraphs>
  <Slides>21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Helvetica</vt:lpstr>
      <vt:lpstr>Times New Roman</vt:lpstr>
      <vt:lpstr>Wingdings</vt:lpstr>
      <vt:lpstr>Office Teması</vt:lpstr>
      <vt:lpstr>YENİDOĞANIN EKSTRAUTERİN HAYATA UYUMU, DOĞUM ODASINDA BAKIMI VE FİZİK MUAYENESİ</vt:lpstr>
      <vt:lpstr>Fetal Dolaşım</vt:lpstr>
      <vt:lpstr>Postnatal Dolaşıma Geçiş</vt:lpstr>
      <vt:lpstr>Doğum Odasında Bakım</vt:lpstr>
      <vt:lpstr>PowerPoint Sunusu</vt:lpstr>
      <vt:lpstr>Yenidoğanın fiziksel değerlendirmesi</vt:lpstr>
      <vt:lpstr>Yenidoğan Döneminin Özellikleri</vt:lpstr>
      <vt:lpstr>Yenidoğanın Genel Tanılaması</vt:lpstr>
      <vt:lpstr>PowerPoint Sunusu</vt:lpstr>
      <vt:lpstr>PowerPoint Sunusu</vt:lpstr>
      <vt:lpstr>PowerPoint Sunusu</vt:lpstr>
      <vt:lpstr>Apgar Değerlendirmesi</vt:lpstr>
      <vt:lpstr>Yenidoğanın Fiziksel Özelliklerinin Değerlendirilmesi</vt:lpstr>
      <vt:lpstr>PowerPoint Sunusu</vt:lpstr>
      <vt:lpstr>Baştan Ayağa Fiziksel Değerlendirme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YENİDOĞANIN EKSTAUTERİN HAYATA UYUMU VE DOĞUM ODASINDA BAKIMI</dc:title>
  <dc:creator>Yazar</dc:creator>
  <cp:lastModifiedBy>Yazar</cp:lastModifiedBy>
  <cp:revision>52</cp:revision>
  <dcterms:created xsi:type="dcterms:W3CDTF">2025-08-02T10:30:17Z</dcterms:created>
  <dcterms:modified xsi:type="dcterms:W3CDTF">2026-05-14T11:20:54Z</dcterms:modified>
</cp:coreProperties>
</file>