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71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KUP ERDOGAN" userId="5bf928f4-f577-4eed-96b5-e7b576eb22d6" providerId="ADAL" clId="{8A4A612F-7085-450A-9C02-CFB6282863D0}"/>
    <pc:docChg chg="undo custSel modSld">
      <pc:chgData name="YAKUP ERDOGAN" userId="5bf928f4-f577-4eed-96b5-e7b576eb22d6" providerId="ADAL" clId="{8A4A612F-7085-450A-9C02-CFB6282863D0}" dt="2025-12-08T07:29:01.820" v="18" actId="478"/>
      <pc:docMkLst>
        <pc:docMk/>
      </pc:docMkLst>
      <pc:sldChg chg="modSp mod">
        <pc:chgData name="YAKUP ERDOGAN" userId="5bf928f4-f577-4eed-96b5-e7b576eb22d6" providerId="ADAL" clId="{8A4A612F-7085-450A-9C02-CFB6282863D0}" dt="2025-12-08T07:04:31.992" v="9" actId="1037"/>
        <pc:sldMkLst>
          <pc:docMk/>
          <pc:sldMk cId="0" sldId="257"/>
        </pc:sldMkLst>
        <pc:spChg chg="mod">
          <ac:chgData name="YAKUP ERDOGAN" userId="5bf928f4-f577-4eed-96b5-e7b576eb22d6" providerId="ADAL" clId="{8A4A612F-7085-450A-9C02-CFB6282863D0}" dt="2025-12-08T07:03:04.196" v="2" actId="14100"/>
          <ac:spMkLst>
            <pc:docMk/>
            <pc:sldMk cId="0" sldId="257"/>
            <ac:spMk id="15" creationId="{00000000-0000-0000-0000-000000000000}"/>
          </ac:spMkLst>
        </pc:spChg>
        <pc:picChg chg="mod">
          <ac:chgData name="YAKUP ERDOGAN" userId="5bf928f4-f577-4eed-96b5-e7b576eb22d6" providerId="ADAL" clId="{8A4A612F-7085-450A-9C02-CFB6282863D0}" dt="2025-12-08T07:04:31.992" v="9" actId="1037"/>
          <ac:picMkLst>
            <pc:docMk/>
            <pc:sldMk cId="0" sldId="257"/>
            <ac:picMk id="11" creationId="{00000000-0000-0000-0000-000000000000}"/>
          </ac:picMkLst>
        </pc:picChg>
      </pc:sldChg>
      <pc:sldChg chg="modSp mod">
        <pc:chgData name="YAKUP ERDOGAN" userId="5bf928f4-f577-4eed-96b5-e7b576eb22d6" providerId="ADAL" clId="{8A4A612F-7085-450A-9C02-CFB6282863D0}" dt="2025-12-08T07:14:14.883" v="10" actId="1076"/>
        <pc:sldMkLst>
          <pc:docMk/>
          <pc:sldMk cId="0" sldId="259"/>
        </pc:sldMkLst>
        <pc:spChg chg="mod">
          <ac:chgData name="YAKUP ERDOGAN" userId="5bf928f4-f577-4eed-96b5-e7b576eb22d6" providerId="ADAL" clId="{8A4A612F-7085-450A-9C02-CFB6282863D0}" dt="2025-12-08T07:14:14.883" v="10" actId="1076"/>
          <ac:spMkLst>
            <pc:docMk/>
            <pc:sldMk cId="0" sldId="259"/>
            <ac:spMk id="24" creationId="{00000000-0000-0000-0000-000000000000}"/>
          </ac:spMkLst>
        </pc:spChg>
      </pc:sldChg>
      <pc:sldChg chg="addSp delSp modSp mod">
        <pc:chgData name="YAKUP ERDOGAN" userId="5bf928f4-f577-4eed-96b5-e7b576eb22d6" providerId="ADAL" clId="{8A4A612F-7085-450A-9C02-CFB6282863D0}" dt="2025-12-08T07:27:46.414" v="17" actId="478"/>
        <pc:sldMkLst>
          <pc:docMk/>
          <pc:sldMk cId="0" sldId="262"/>
        </pc:sldMkLst>
        <pc:spChg chg="del mod">
          <ac:chgData name="YAKUP ERDOGAN" userId="5bf928f4-f577-4eed-96b5-e7b576eb22d6" providerId="ADAL" clId="{8A4A612F-7085-450A-9C02-CFB6282863D0}" dt="2025-12-08T07:27:40.758" v="15" actId="478"/>
          <ac:spMkLst>
            <pc:docMk/>
            <pc:sldMk cId="0" sldId="262"/>
            <ac:spMk id="27" creationId="{00000000-0000-0000-0000-000000000000}"/>
          </ac:spMkLst>
        </pc:spChg>
        <pc:spChg chg="del">
          <ac:chgData name="YAKUP ERDOGAN" userId="5bf928f4-f577-4eed-96b5-e7b576eb22d6" providerId="ADAL" clId="{8A4A612F-7085-450A-9C02-CFB6282863D0}" dt="2025-12-08T07:27:32.617" v="11" actId="478"/>
          <ac:spMkLst>
            <pc:docMk/>
            <pc:sldMk cId="0" sldId="262"/>
            <ac:spMk id="31" creationId="{00000000-0000-0000-0000-000000000000}"/>
          </ac:spMkLst>
        </pc:spChg>
        <pc:spChg chg="del">
          <ac:chgData name="YAKUP ERDOGAN" userId="5bf928f4-f577-4eed-96b5-e7b576eb22d6" providerId="ADAL" clId="{8A4A612F-7085-450A-9C02-CFB6282863D0}" dt="2025-12-08T07:27:43.742" v="16" actId="478"/>
          <ac:spMkLst>
            <pc:docMk/>
            <pc:sldMk cId="0" sldId="262"/>
            <ac:spMk id="35" creationId="{00000000-0000-0000-0000-000000000000}"/>
          </ac:spMkLst>
        </pc:spChg>
        <pc:spChg chg="del">
          <ac:chgData name="YAKUP ERDOGAN" userId="5bf928f4-f577-4eed-96b5-e7b576eb22d6" providerId="ADAL" clId="{8A4A612F-7085-450A-9C02-CFB6282863D0}" dt="2025-12-08T07:27:46.414" v="17" actId="478"/>
          <ac:spMkLst>
            <pc:docMk/>
            <pc:sldMk cId="0" sldId="262"/>
            <ac:spMk id="39" creationId="{00000000-0000-0000-0000-000000000000}"/>
          </ac:spMkLst>
        </pc:spChg>
        <pc:picChg chg="add del">
          <ac:chgData name="YAKUP ERDOGAN" userId="5bf928f4-f577-4eed-96b5-e7b576eb22d6" providerId="ADAL" clId="{8A4A612F-7085-450A-9C02-CFB6282863D0}" dt="2025-12-08T07:27:37.358" v="13" actId="478"/>
          <ac:picMkLst>
            <pc:docMk/>
            <pc:sldMk cId="0" sldId="262"/>
            <ac:picMk id="6" creationId="{00000000-0000-0000-0000-000000000000}"/>
          </ac:picMkLst>
        </pc:picChg>
      </pc:sldChg>
      <pc:sldChg chg="delSp mod">
        <pc:chgData name="YAKUP ERDOGAN" userId="5bf928f4-f577-4eed-96b5-e7b576eb22d6" providerId="ADAL" clId="{8A4A612F-7085-450A-9C02-CFB6282863D0}" dt="2025-12-08T07:29:01.820" v="18" actId="478"/>
        <pc:sldMkLst>
          <pc:docMk/>
          <pc:sldMk cId="0" sldId="263"/>
        </pc:sldMkLst>
        <pc:spChg chg="del">
          <ac:chgData name="YAKUP ERDOGAN" userId="5bf928f4-f577-4eed-96b5-e7b576eb22d6" providerId="ADAL" clId="{8A4A612F-7085-450A-9C02-CFB6282863D0}" dt="2025-12-08T07:29:01.820" v="18" actId="478"/>
          <ac:spMkLst>
            <pc:docMk/>
            <pc:sldMk cId="0" sldId="263"/>
            <ac:spMk id="2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49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3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13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1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5" Type="http://schemas.openxmlformats.org/officeDocument/2006/relationships/image" Target="../media/image13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12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1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13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12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1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90.png"/><Relationship Id="rId5" Type="http://schemas.openxmlformats.org/officeDocument/2006/relationships/image" Target="../media/image13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12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13.png"/><Relationship Id="rId10" Type="http://schemas.openxmlformats.org/officeDocument/2006/relationships/image" Target="../media/image102.png"/><Relationship Id="rId4" Type="http://schemas.openxmlformats.org/officeDocument/2006/relationships/image" Target="../media/image12.png"/><Relationship Id="rId9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1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0500"/>
            <a:ext cx="3810000" cy="4762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0" y="0"/>
            <a:ext cx="2857500" cy="23812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3524250"/>
            <a:ext cx="2857500" cy="2857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57" y="1295400"/>
            <a:ext cx="381000" cy="381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75" y="1295400"/>
            <a:ext cx="381000" cy="381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9793" y="1295400"/>
            <a:ext cx="476250" cy="381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800" y="3429000"/>
            <a:ext cx="914400" cy="381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5819" y="4914900"/>
            <a:ext cx="342900" cy="381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39420" y="4914900"/>
            <a:ext cx="428625" cy="381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0865" y="4914900"/>
            <a:ext cx="342900" cy="38100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785158" y="2057400"/>
            <a:ext cx="10621685" cy="571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4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Kültürel ve Sosyal Güvenlik</a:t>
            </a:r>
            <a:endParaRPr lang="en-US" sz="4500" dirty="0"/>
          </a:p>
        </p:txBody>
      </p:sp>
      <p:sp>
        <p:nvSpPr>
          <p:cNvPr id="14" name="Text 1"/>
          <p:cNvSpPr/>
          <p:nvPr/>
        </p:nvSpPr>
        <p:spPr>
          <a:xfrm>
            <a:off x="1670298" y="2781300"/>
            <a:ext cx="8851404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Turizmde Güvenlik Rehberi</a:t>
            </a:r>
            <a:endParaRPr lang="en-US" sz="2250" dirty="0"/>
          </a:p>
        </p:txBody>
      </p:sp>
      <p:sp>
        <p:nvSpPr>
          <p:cNvPr id="15" name="Text 2"/>
          <p:cNvSpPr/>
          <p:nvPr/>
        </p:nvSpPr>
        <p:spPr>
          <a:xfrm>
            <a:off x="2438400" y="3771900"/>
            <a:ext cx="73152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Farklı kültürlerde güvenlik algısı, sosyal gerilimler, riskler ve kültürlerarası iletişim</a:t>
            </a:r>
            <a:endParaRPr lang="en-US" sz="1500" dirty="0"/>
          </a:p>
        </p:txBody>
      </p:sp>
      <p:sp>
        <p:nvSpPr>
          <p:cNvPr id="16" name="Text 3"/>
          <p:cNvSpPr/>
          <p:nvPr/>
        </p:nvSpPr>
        <p:spPr>
          <a:xfrm>
            <a:off x="4335765" y="5372100"/>
            <a:ext cx="963156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Kültürel Algı</a:t>
            </a:r>
            <a:endParaRPr lang="en-US" sz="1050" dirty="0"/>
          </a:p>
        </p:txBody>
      </p:sp>
      <p:sp>
        <p:nvSpPr>
          <p:cNvPr id="17" name="Text 4"/>
          <p:cNvSpPr/>
          <p:nvPr/>
        </p:nvSpPr>
        <p:spPr>
          <a:xfrm>
            <a:off x="5417403" y="5372100"/>
            <a:ext cx="127265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Sosyal Güvenlik</a:t>
            </a:r>
            <a:endParaRPr lang="en-US" sz="1050" dirty="0"/>
          </a:p>
        </p:txBody>
      </p:sp>
      <p:sp>
        <p:nvSpPr>
          <p:cNvPr id="18" name="Text 5"/>
          <p:cNvSpPr/>
          <p:nvPr/>
        </p:nvSpPr>
        <p:spPr>
          <a:xfrm>
            <a:off x="6800106" y="5372100"/>
            <a:ext cx="106441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Risk Yönetimi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895350"/>
            <a:ext cx="228600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314450"/>
            <a:ext cx="5753100" cy="17716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5" y="1495425"/>
            <a:ext cx="142875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3238500"/>
            <a:ext cx="5753100" cy="17716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475" y="3419475"/>
            <a:ext cx="142875" cy="190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300" y="895350"/>
            <a:ext cx="228600" cy="228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7048" y="1314450"/>
            <a:ext cx="4762500" cy="1905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300" y="3371850"/>
            <a:ext cx="5753100" cy="17716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3175" y="3552825"/>
            <a:ext cx="238125" cy="1905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285750" y="142875"/>
            <a:ext cx="139446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Farklı Kültürlerde Güvenlik Algısı</a:t>
            </a:r>
            <a:endParaRPr lang="en-US" sz="2250" dirty="0"/>
          </a:p>
        </p:txBody>
      </p:sp>
      <p:sp>
        <p:nvSpPr>
          <p:cNvPr id="15" name="Text 1"/>
          <p:cNvSpPr/>
          <p:nvPr/>
        </p:nvSpPr>
        <p:spPr>
          <a:xfrm>
            <a:off x="571500" y="857250"/>
            <a:ext cx="3735457" cy="3238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Yüksek/Düşük Bağlamlı Kültürler</a:t>
            </a:r>
            <a:endParaRPr lang="en-US" sz="1800" dirty="0"/>
          </a:p>
        </p:txBody>
      </p:sp>
      <p:sp>
        <p:nvSpPr>
          <p:cNvPr id="16" name="Text 2"/>
          <p:cNvSpPr/>
          <p:nvPr/>
        </p:nvSpPr>
        <p:spPr>
          <a:xfrm>
            <a:off x="590550" y="1457325"/>
            <a:ext cx="65608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Yüksek Bağlamlı Kültürler</a:t>
            </a:r>
            <a:endParaRPr lang="en-US" sz="1500" dirty="0"/>
          </a:p>
        </p:txBody>
      </p:sp>
      <p:sp>
        <p:nvSpPr>
          <p:cNvPr id="17" name="Text 3"/>
          <p:cNvSpPr/>
          <p:nvPr/>
        </p:nvSpPr>
        <p:spPr>
          <a:xfrm>
            <a:off x="485775" y="1800225"/>
            <a:ext cx="64236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Güvenlik beklentileri daha kolektif ve topluluk odaklıdır</a:t>
            </a:r>
            <a:endParaRPr lang="en-US" sz="1200" dirty="0"/>
          </a:p>
        </p:txBody>
      </p:sp>
      <p:sp>
        <p:nvSpPr>
          <p:cNvPr id="18" name="Text 4"/>
          <p:cNvSpPr/>
          <p:nvPr/>
        </p:nvSpPr>
        <p:spPr>
          <a:xfrm>
            <a:off x="485775" y="2105025"/>
            <a:ext cx="64236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İçsel bağlar ve güven ilişkileri önemlidir</a:t>
            </a:r>
            <a:endParaRPr lang="en-US" sz="1200" dirty="0"/>
          </a:p>
        </p:txBody>
      </p:sp>
      <p:sp>
        <p:nvSpPr>
          <p:cNvPr id="19" name="Text 5"/>
          <p:cNvSpPr/>
          <p:nvPr/>
        </p:nvSpPr>
        <p:spPr>
          <a:xfrm>
            <a:off x="485775" y="2409825"/>
            <a:ext cx="64236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Doğrudan iletişim tercih edilmez, dolaylı iletişim daha yaygındır</a:t>
            </a:r>
            <a:endParaRPr lang="en-US" sz="1200" dirty="0"/>
          </a:p>
        </p:txBody>
      </p:sp>
      <p:sp>
        <p:nvSpPr>
          <p:cNvPr id="20" name="Text 6"/>
          <p:cNvSpPr/>
          <p:nvPr/>
        </p:nvSpPr>
        <p:spPr>
          <a:xfrm>
            <a:off x="485775" y="2714625"/>
            <a:ext cx="64236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halkla olan ilişkiler uzun vadeli güven üzerine kuruludur</a:t>
            </a:r>
            <a:endParaRPr lang="en-US" sz="1200" dirty="0"/>
          </a:p>
        </p:txBody>
      </p:sp>
      <p:sp>
        <p:nvSpPr>
          <p:cNvPr id="21" name="Text 7"/>
          <p:cNvSpPr/>
          <p:nvPr/>
        </p:nvSpPr>
        <p:spPr>
          <a:xfrm>
            <a:off x="590550" y="3381375"/>
            <a:ext cx="65608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Düşük Bağlamlı Kültürler</a:t>
            </a:r>
            <a:endParaRPr lang="en-US" sz="1500" dirty="0"/>
          </a:p>
        </p:txBody>
      </p:sp>
      <p:sp>
        <p:nvSpPr>
          <p:cNvPr id="22" name="Text 8"/>
          <p:cNvSpPr/>
          <p:nvPr/>
        </p:nvSpPr>
        <p:spPr>
          <a:xfrm>
            <a:off x="485775" y="3724275"/>
            <a:ext cx="64236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Güvenlik süreçleri daha formal ve açık süreçlerdir</a:t>
            </a:r>
            <a:endParaRPr lang="en-US" sz="1200" dirty="0"/>
          </a:p>
        </p:txBody>
      </p:sp>
      <p:sp>
        <p:nvSpPr>
          <p:cNvPr id="23" name="Text 9"/>
          <p:cNvSpPr/>
          <p:nvPr/>
        </p:nvSpPr>
        <p:spPr>
          <a:xfrm>
            <a:off x="485775" y="4029075"/>
            <a:ext cx="64236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Yasalar ve kurallar güvenin temelidir</a:t>
            </a:r>
            <a:endParaRPr lang="en-US" sz="1200" dirty="0"/>
          </a:p>
        </p:txBody>
      </p:sp>
      <p:sp>
        <p:nvSpPr>
          <p:cNvPr id="24" name="Text 10"/>
          <p:cNvSpPr/>
          <p:nvPr/>
        </p:nvSpPr>
        <p:spPr>
          <a:xfrm>
            <a:off x="485775" y="4333875"/>
            <a:ext cx="64236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Doğrudan iletişim beklentisi vardır</a:t>
            </a:r>
            <a:endParaRPr lang="en-US" sz="1200" dirty="0"/>
          </a:p>
        </p:txBody>
      </p:sp>
      <p:sp>
        <p:nvSpPr>
          <p:cNvPr id="25" name="Text 11"/>
          <p:cNvSpPr/>
          <p:nvPr/>
        </p:nvSpPr>
        <p:spPr>
          <a:xfrm>
            <a:off x="485775" y="4638675"/>
            <a:ext cx="64236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Hızlı güven kurma süreci vardır, turistlere özel hizmetler</a:t>
            </a:r>
            <a:endParaRPr lang="en-US" sz="1200" dirty="0"/>
          </a:p>
        </p:txBody>
      </p:sp>
      <p:sp>
        <p:nvSpPr>
          <p:cNvPr id="26" name="Text 12"/>
          <p:cNvSpPr/>
          <p:nvPr/>
        </p:nvSpPr>
        <p:spPr>
          <a:xfrm>
            <a:off x="6553200" y="857250"/>
            <a:ext cx="690372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Kültürel Normlar ve Risk Algısı</a:t>
            </a:r>
            <a:endParaRPr lang="en-US" sz="1800" dirty="0"/>
          </a:p>
        </p:txBody>
      </p:sp>
      <p:sp>
        <p:nvSpPr>
          <p:cNvPr id="27" name="Text 13"/>
          <p:cNvSpPr/>
          <p:nvPr/>
        </p:nvSpPr>
        <p:spPr>
          <a:xfrm>
            <a:off x="6667500" y="3514725"/>
            <a:ext cx="54673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7E22C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Kültürel Uyuşmazlıklar</a:t>
            </a:r>
            <a:endParaRPr lang="en-US" sz="1500" dirty="0"/>
          </a:p>
        </p:txBody>
      </p:sp>
      <p:sp>
        <p:nvSpPr>
          <p:cNvPr id="28" name="Text 14"/>
          <p:cNvSpPr/>
          <p:nvPr/>
        </p:nvSpPr>
        <p:spPr>
          <a:xfrm>
            <a:off x="6467475" y="3857625"/>
            <a:ext cx="64236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Turist davranışlarının ev sahibi kültürle uyuşmazlığı</a:t>
            </a:r>
            <a:endParaRPr lang="en-US" sz="1200" dirty="0"/>
          </a:p>
        </p:txBody>
      </p:sp>
      <p:sp>
        <p:nvSpPr>
          <p:cNvPr id="29" name="Text 15"/>
          <p:cNvSpPr/>
          <p:nvPr/>
        </p:nvSpPr>
        <p:spPr>
          <a:xfrm>
            <a:off x="6467475" y="4162425"/>
            <a:ext cx="64236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Farklı kültürel gelenekler ve güvenlik beklentileri</a:t>
            </a:r>
            <a:endParaRPr lang="en-US" sz="1200" dirty="0"/>
          </a:p>
        </p:txBody>
      </p:sp>
      <p:sp>
        <p:nvSpPr>
          <p:cNvPr id="30" name="Text 16"/>
          <p:cNvSpPr/>
          <p:nvPr/>
        </p:nvSpPr>
        <p:spPr>
          <a:xfrm>
            <a:off x="6467475" y="4467225"/>
            <a:ext cx="64236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Kültürel normların risk algısına etkisi</a:t>
            </a:r>
            <a:endParaRPr lang="en-US" sz="1200" dirty="0"/>
          </a:p>
        </p:txBody>
      </p:sp>
      <p:sp>
        <p:nvSpPr>
          <p:cNvPr id="31" name="Text 17"/>
          <p:cNvSpPr/>
          <p:nvPr/>
        </p:nvSpPr>
        <p:spPr>
          <a:xfrm>
            <a:off x="6467475" y="4772025"/>
            <a:ext cx="64236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Relijyon, dil ve geleneklerin güvenlik algısına etkisi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895350"/>
            <a:ext cx="228600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314450"/>
            <a:ext cx="5791200" cy="9334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5" y="1466850"/>
            <a:ext cx="323850" cy="2857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400300"/>
            <a:ext cx="5791200" cy="9334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475" y="2552700"/>
            <a:ext cx="361950" cy="2857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3486150"/>
            <a:ext cx="5791200" cy="9334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475" y="3638550"/>
            <a:ext cx="361950" cy="2857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2200" y="895350"/>
            <a:ext cx="228600" cy="2286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2200" y="1409700"/>
            <a:ext cx="5791200" cy="9715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5075" y="1600200"/>
            <a:ext cx="171450" cy="1714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2200" y="2628900"/>
            <a:ext cx="5791200" cy="7810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15075" y="2819400"/>
            <a:ext cx="219075" cy="1714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2200" y="3657600"/>
            <a:ext cx="5791200" cy="9715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15075" y="3848100"/>
            <a:ext cx="219075" cy="1714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02091" y="4781550"/>
            <a:ext cx="3731419" cy="885825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06891" y="4933950"/>
            <a:ext cx="390525" cy="3810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50064" y="4933950"/>
            <a:ext cx="342900" cy="3810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91899" y="4933950"/>
            <a:ext cx="390525" cy="3810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285750" y="142875"/>
            <a:ext cx="116205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Kültürel Normlar ve Risk Algısı</a:t>
            </a:r>
            <a:endParaRPr lang="en-US" sz="2250" dirty="0"/>
          </a:p>
        </p:txBody>
      </p:sp>
      <p:sp>
        <p:nvSpPr>
          <p:cNvPr id="24" name="Text 1"/>
          <p:cNvSpPr/>
          <p:nvPr/>
        </p:nvSpPr>
        <p:spPr>
          <a:xfrm>
            <a:off x="571500" y="857250"/>
            <a:ext cx="694944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Risk Algısını Etkileyen Kültürel Normlar</a:t>
            </a:r>
            <a:endParaRPr lang="en-US" sz="1800" dirty="0"/>
          </a:p>
        </p:txBody>
      </p:sp>
      <p:sp>
        <p:nvSpPr>
          <p:cNvPr id="25" name="Text 2"/>
          <p:cNvSpPr/>
          <p:nvPr/>
        </p:nvSpPr>
        <p:spPr>
          <a:xfrm>
            <a:off x="847725" y="1457325"/>
            <a:ext cx="60350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Gözlem ve Değerleme Stili</a:t>
            </a:r>
            <a:endParaRPr lang="en-US" sz="1350" dirty="0"/>
          </a:p>
        </p:txBody>
      </p:sp>
      <p:sp>
        <p:nvSpPr>
          <p:cNvPr id="26" name="Text 3"/>
          <p:cNvSpPr/>
          <p:nvPr/>
        </p:nvSpPr>
        <p:spPr>
          <a:xfrm>
            <a:off x="847725" y="1724025"/>
            <a:ext cx="50292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Bazı kültürler riskleri daha kolektif olarak değerlendirirken, bazıları bireysel risk algılarına daha yöneliktir.</a:t>
            </a:r>
            <a:endParaRPr lang="en-US" sz="1050" dirty="0"/>
          </a:p>
        </p:txBody>
      </p:sp>
      <p:sp>
        <p:nvSpPr>
          <p:cNvPr id="27" name="Text 4"/>
          <p:cNvSpPr/>
          <p:nvPr/>
        </p:nvSpPr>
        <p:spPr>
          <a:xfrm>
            <a:off x="885825" y="2543175"/>
            <a:ext cx="49911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7E22C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İlişki Tabanlı Güven</a:t>
            </a:r>
            <a:endParaRPr lang="en-US" sz="1350" dirty="0"/>
          </a:p>
        </p:txBody>
      </p:sp>
      <p:sp>
        <p:nvSpPr>
          <p:cNvPr id="28" name="Text 5"/>
          <p:cNvSpPr/>
          <p:nvPr/>
        </p:nvSpPr>
        <p:spPr>
          <a:xfrm>
            <a:off x="885825" y="2809875"/>
            <a:ext cx="49911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Bazı kültürler güveni önceki ilişkilerden yola çıkar, bu da turistlerin risk algısını etkiler.</a:t>
            </a:r>
            <a:endParaRPr lang="en-US" sz="1050" dirty="0"/>
          </a:p>
        </p:txBody>
      </p:sp>
      <p:sp>
        <p:nvSpPr>
          <p:cNvPr id="29" name="Text 6"/>
          <p:cNvSpPr/>
          <p:nvPr/>
        </p:nvSpPr>
        <p:spPr>
          <a:xfrm>
            <a:off x="885825" y="3629025"/>
            <a:ext cx="59893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Bildirim ve Beklenti Stili</a:t>
            </a:r>
            <a:endParaRPr lang="en-US" sz="1350" dirty="0"/>
          </a:p>
        </p:txBody>
      </p:sp>
      <p:sp>
        <p:nvSpPr>
          <p:cNvPr id="30" name="Text 7"/>
          <p:cNvSpPr/>
          <p:nvPr/>
        </p:nvSpPr>
        <p:spPr>
          <a:xfrm>
            <a:off x="885825" y="3895725"/>
            <a:ext cx="49911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Bazı kültürler açık bildirimlere yöneliktir, bu da turist davranışlarının ev sahibi kültürle uyuşmazlığını artırabilir.</a:t>
            </a:r>
            <a:endParaRPr lang="en-US" sz="1050" dirty="0"/>
          </a:p>
        </p:txBody>
      </p:sp>
      <p:sp>
        <p:nvSpPr>
          <p:cNvPr id="31" name="Text 8"/>
          <p:cNvSpPr/>
          <p:nvPr/>
        </p:nvSpPr>
        <p:spPr>
          <a:xfrm>
            <a:off x="6515100" y="857250"/>
            <a:ext cx="694944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Turist-Ev Sahibi Kültür Uyuşmazlıkları</a:t>
            </a:r>
            <a:endParaRPr lang="en-US" sz="1800" dirty="0"/>
          </a:p>
        </p:txBody>
      </p:sp>
      <p:sp>
        <p:nvSpPr>
          <p:cNvPr id="32" name="Text 9"/>
          <p:cNvSpPr/>
          <p:nvPr/>
        </p:nvSpPr>
        <p:spPr>
          <a:xfrm>
            <a:off x="6562725" y="1552575"/>
            <a:ext cx="55054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Zaman Kavramları</a:t>
            </a:r>
            <a:endParaRPr lang="en-US" sz="1350" dirty="0"/>
          </a:p>
        </p:txBody>
      </p:sp>
      <p:sp>
        <p:nvSpPr>
          <p:cNvPr id="33" name="Text 10"/>
          <p:cNvSpPr/>
          <p:nvPr/>
        </p:nvSpPr>
        <p:spPr>
          <a:xfrm>
            <a:off x="6315075" y="1857375"/>
            <a:ext cx="55054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Farklı kültürlerde zaman kavramları farklıdır. Bazı kültürlerde nokta verme, diğerlerinde esneklik vardır.</a:t>
            </a:r>
            <a:endParaRPr lang="en-US" sz="1050" dirty="0"/>
          </a:p>
        </p:txBody>
      </p:sp>
      <p:sp>
        <p:nvSpPr>
          <p:cNvPr id="34" name="Text 11"/>
          <p:cNvSpPr/>
          <p:nvPr/>
        </p:nvSpPr>
        <p:spPr>
          <a:xfrm>
            <a:off x="6610350" y="2771775"/>
            <a:ext cx="55054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Topluluk ve Birey</a:t>
            </a:r>
            <a:endParaRPr lang="en-US" sz="1350" dirty="0"/>
          </a:p>
        </p:txBody>
      </p:sp>
      <p:sp>
        <p:nvSpPr>
          <p:cNvPr id="35" name="Text 12"/>
          <p:cNvSpPr/>
          <p:nvPr/>
        </p:nvSpPr>
        <p:spPr>
          <a:xfrm>
            <a:off x="6315075" y="3076575"/>
            <a:ext cx="66065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Topluluk odaklı kültürlerde bireysel davranışlar topluluk tarafından değerlendirilir.</a:t>
            </a:r>
            <a:endParaRPr lang="en-US" sz="1050" dirty="0"/>
          </a:p>
        </p:txBody>
      </p:sp>
      <p:sp>
        <p:nvSpPr>
          <p:cNvPr id="36" name="Text 13"/>
          <p:cNvSpPr/>
          <p:nvPr/>
        </p:nvSpPr>
        <p:spPr>
          <a:xfrm>
            <a:off x="6610350" y="3800475"/>
            <a:ext cx="55054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Yardım ve Destek</a:t>
            </a:r>
            <a:endParaRPr lang="en-US" sz="1350" dirty="0"/>
          </a:p>
        </p:txBody>
      </p:sp>
      <p:sp>
        <p:nvSpPr>
          <p:cNvPr id="37" name="Text 14"/>
          <p:cNvSpPr/>
          <p:nvPr/>
        </p:nvSpPr>
        <p:spPr>
          <a:xfrm>
            <a:off x="6315075" y="4105275"/>
            <a:ext cx="55054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Bazı kültürlerde yardım istemek haramdır, bu da turistlerin ihtiyaç duyduğu desteği almasını zorlaştırır.</a:t>
            </a:r>
            <a:endParaRPr lang="en-US" sz="1050" dirty="0"/>
          </a:p>
        </p:txBody>
      </p:sp>
      <p:sp>
        <p:nvSpPr>
          <p:cNvPr id="38" name="Text 15"/>
          <p:cNvSpPr/>
          <p:nvPr/>
        </p:nvSpPr>
        <p:spPr>
          <a:xfrm>
            <a:off x="7467838" y="5362575"/>
            <a:ext cx="46863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Turist</a:t>
            </a:r>
            <a:endParaRPr lang="en-US" sz="900" dirty="0"/>
          </a:p>
        </p:txBody>
      </p:sp>
      <p:sp>
        <p:nvSpPr>
          <p:cNvPr id="39" name="Text 16"/>
          <p:cNvSpPr/>
          <p:nvPr/>
        </p:nvSpPr>
        <p:spPr>
          <a:xfrm>
            <a:off x="8769861" y="5362575"/>
            <a:ext cx="503456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Bağlantı</a:t>
            </a:r>
            <a:endParaRPr lang="en-US" sz="900" dirty="0"/>
          </a:p>
        </p:txBody>
      </p:sp>
      <p:sp>
        <p:nvSpPr>
          <p:cNvPr id="40" name="Text 17"/>
          <p:cNvSpPr/>
          <p:nvPr/>
        </p:nvSpPr>
        <p:spPr>
          <a:xfrm>
            <a:off x="10097467" y="5362575"/>
            <a:ext cx="579537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 Sahibi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923925"/>
            <a:ext cx="7071271" cy="24574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75" y="1104900"/>
            <a:ext cx="238125" cy="190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75" y="1409700"/>
            <a:ext cx="6785521" cy="952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675" y="1714500"/>
            <a:ext cx="361950" cy="342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6446" y="1714500"/>
            <a:ext cx="361950" cy="342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3676650"/>
            <a:ext cx="7071271" cy="13144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275" y="3857625"/>
            <a:ext cx="219075" cy="190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5143500"/>
            <a:ext cx="7071271" cy="13144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275" y="5324475"/>
            <a:ext cx="190500" cy="190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76071" y="781050"/>
            <a:ext cx="4663529" cy="1828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76071" y="781050"/>
            <a:ext cx="4663529" cy="1828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76071" y="2762250"/>
            <a:ext cx="4663529" cy="22669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18946" y="2943225"/>
            <a:ext cx="123825" cy="190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18946" y="3248025"/>
            <a:ext cx="2381250" cy="7620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285750" y="142875"/>
            <a:ext cx="139446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Halk ve Turist Arasındaki Gerilimler</a:t>
            </a:r>
            <a:endParaRPr lang="en-US" sz="2250" dirty="0"/>
          </a:p>
        </p:txBody>
      </p:sp>
      <p:sp>
        <p:nvSpPr>
          <p:cNvPr id="20" name="Text 1"/>
          <p:cNvSpPr/>
          <p:nvPr/>
        </p:nvSpPr>
        <p:spPr>
          <a:xfrm>
            <a:off x="609600" y="1066800"/>
            <a:ext cx="678552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Sosyal Taşıma Kapasitesi</a:t>
            </a:r>
            <a:endParaRPr lang="en-US" sz="1500" dirty="0"/>
          </a:p>
        </p:txBody>
      </p:sp>
      <p:sp>
        <p:nvSpPr>
          <p:cNvPr id="21" name="Text 2"/>
          <p:cNvSpPr/>
          <p:nvPr/>
        </p:nvSpPr>
        <p:spPr>
          <a:xfrm>
            <a:off x="885825" y="1771650"/>
            <a:ext cx="123640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Topluluk</a:t>
            </a:r>
            <a:endParaRPr lang="en-US" sz="1200" dirty="0"/>
          </a:p>
        </p:txBody>
      </p:sp>
      <p:sp>
        <p:nvSpPr>
          <p:cNvPr id="22" name="Text 3"/>
          <p:cNvSpPr/>
          <p:nvPr/>
        </p:nvSpPr>
        <p:spPr>
          <a:xfrm>
            <a:off x="5254228" y="1771650"/>
            <a:ext cx="148322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Turist Yoğunluğu</a:t>
            </a:r>
            <a:endParaRPr lang="en-US" sz="1200" dirty="0"/>
          </a:p>
        </p:txBody>
      </p:sp>
      <p:sp>
        <p:nvSpPr>
          <p:cNvPr id="23" name="Text 4"/>
          <p:cNvSpPr/>
          <p:nvPr/>
        </p:nvSpPr>
        <p:spPr>
          <a:xfrm>
            <a:off x="295275" y="2390775"/>
            <a:ext cx="2578537" cy="1619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Sosyal Taşıma Kapasitesi Aşıldı</a:t>
            </a:r>
            <a:endParaRPr lang="en-US" sz="1200" dirty="0"/>
          </a:p>
        </p:txBody>
      </p:sp>
      <p:sp>
        <p:nvSpPr>
          <p:cNvPr id="24" name="Text 5"/>
          <p:cNvSpPr/>
          <p:nvPr/>
        </p:nvSpPr>
        <p:spPr>
          <a:xfrm>
            <a:off x="256773" y="2552700"/>
            <a:ext cx="814262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Sosyal taşıma kapasitesi aşıldığında kaynaklar yetersiz kalır</a:t>
            </a:r>
            <a:endParaRPr lang="en-US" sz="1050" dirty="0"/>
          </a:p>
        </p:txBody>
      </p:sp>
      <p:sp>
        <p:nvSpPr>
          <p:cNvPr id="25" name="Text 6"/>
          <p:cNvSpPr/>
          <p:nvPr/>
        </p:nvSpPr>
        <p:spPr>
          <a:xfrm>
            <a:off x="409575" y="2743200"/>
            <a:ext cx="800546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halk tarafından turist yoğunluğu rahatsız edici bulunur</a:t>
            </a:r>
            <a:endParaRPr lang="en-US" sz="1200" dirty="0"/>
          </a:p>
        </p:txBody>
      </p:sp>
      <p:sp>
        <p:nvSpPr>
          <p:cNvPr id="26" name="Text 7"/>
          <p:cNvSpPr/>
          <p:nvPr/>
        </p:nvSpPr>
        <p:spPr>
          <a:xfrm>
            <a:off x="409575" y="3009900"/>
            <a:ext cx="800546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Ortak alanların aşırı kullanımına yol açar</a:t>
            </a:r>
            <a:endParaRPr lang="en-US" sz="1200" dirty="0"/>
          </a:p>
        </p:txBody>
      </p:sp>
      <p:sp>
        <p:nvSpPr>
          <p:cNvPr id="27" name="Text 8"/>
          <p:cNvSpPr/>
          <p:nvPr/>
        </p:nvSpPr>
        <p:spPr>
          <a:xfrm>
            <a:off x="590550" y="3819525"/>
            <a:ext cx="81426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Yaşam Tarzının Bozulması</a:t>
            </a:r>
            <a:endParaRPr lang="en-US" sz="1500" dirty="0"/>
          </a:p>
        </p:txBody>
      </p:sp>
      <p:sp>
        <p:nvSpPr>
          <p:cNvPr id="28" name="Text 9"/>
          <p:cNvSpPr/>
          <p:nvPr/>
        </p:nvSpPr>
        <p:spPr>
          <a:xfrm>
            <a:off x="409575" y="4086225"/>
            <a:ext cx="667122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yaşam normalinin değişmesi</a:t>
            </a:r>
            <a:endParaRPr lang="en-US" sz="1200" dirty="0"/>
          </a:p>
        </p:txBody>
      </p:sp>
      <p:sp>
        <p:nvSpPr>
          <p:cNvPr id="29" name="Text 10"/>
          <p:cNvSpPr/>
          <p:nvPr/>
        </p:nvSpPr>
        <p:spPr>
          <a:xfrm>
            <a:off x="409575" y="4352925"/>
            <a:ext cx="800546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Ses, trafik ve kalabalık gibi rahatsızlıkların artması</a:t>
            </a:r>
            <a:endParaRPr lang="en-US" sz="1200" dirty="0"/>
          </a:p>
        </p:txBody>
      </p:sp>
      <p:sp>
        <p:nvSpPr>
          <p:cNvPr id="30" name="Text 11"/>
          <p:cNvSpPr/>
          <p:nvPr/>
        </p:nvSpPr>
        <p:spPr>
          <a:xfrm>
            <a:off x="409575" y="4619625"/>
            <a:ext cx="800546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altyapının turistlere göre yeniden düzenlenmesi</a:t>
            </a:r>
            <a:endParaRPr lang="en-US" sz="1200" dirty="0"/>
          </a:p>
        </p:txBody>
      </p:sp>
      <p:sp>
        <p:nvSpPr>
          <p:cNvPr id="31" name="Text 12"/>
          <p:cNvSpPr/>
          <p:nvPr/>
        </p:nvSpPr>
        <p:spPr>
          <a:xfrm>
            <a:off x="561975" y="5286375"/>
            <a:ext cx="678552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7E22C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Kültürel Yanlış Anlamalar</a:t>
            </a:r>
            <a:endParaRPr lang="en-US" sz="1500" dirty="0"/>
          </a:p>
        </p:txBody>
      </p:sp>
      <p:sp>
        <p:nvSpPr>
          <p:cNvPr id="32" name="Text 13"/>
          <p:cNvSpPr/>
          <p:nvPr/>
        </p:nvSpPr>
        <p:spPr>
          <a:xfrm>
            <a:off x="409575" y="5553075"/>
            <a:ext cx="800546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Turist davranışlarının ev sahibi kültürle uyuşmazlığı</a:t>
            </a:r>
            <a:endParaRPr lang="en-US" sz="1200" dirty="0"/>
          </a:p>
        </p:txBody>
      </p:sp>
      <p:sp>
        <p:nvSpPr>
          <p:cNvPr id="33" name="Text 14"/>
          <p:cNvSpPr/>
          <p:nvPr/>
        </p:nvSpPr>
        <p:spPr>
          <a:xfrm>
            <a:off x="409575" y="5819775"/>
            <a:ext cx="800546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Farklı kültürel gelenekler ve güvenlik beklentileri</a:t>
            </a:r>
            <a:endParaRPr lang="en-US" sz="1200" dirty="0"/>
          </a:p>
        </p:txBody>
      </p:sp>
      <p:sp>
        <p:nvSpPr>
          <p:cNvPr id="34" name="Text 15"/>
          <p:cNvSpPr/>
          <p:nvPr/>
        </p:nvSpPr>
        <p:spPr>
          <a:xfrm>
            <a:off x="409575" y="6086475"/>
            <a:ext cx="800546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Relijyon, dil ve geleneklerin etkisi</a:t>
            </a:r>
            <a:endParaRPr lang="en-US" sz="1200" dirty="0"/>
          </a:p>
        </p:txBody>
      </p:sp>
      <p:sp>
        <p:nvSpPr>
          <p:cNvPr id="35" name="Text 16"/>
          <p:cNvSpPr/>
          <p:nvPr/>
        </p:nvSpPr>
        <p:spPr>
          <a:xfrm>
            <a:off x="7718971" y="2905125"/>
            <a:ext cx="525333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Gentrifikasyon ve Fiyat Artışları</a:t>
            </a:r>
            <a:endParaRPr lang="en-US" sz="1500" dirty="0"/>
          </a:p>
        </p:txBody>
      </p:sp>
      <p:sp>
        <p:nvSpPr>
          <p:cNvPr id="36" name="Text 17"/>
          <p:cNvSpPr/>
          <p:nvPr/>
        </p:nvSpPr>
        <p:spPr>
          <a:xfrm>
            <a:off x="7633246" y="4124325"/>
            <a:ext cx="511617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halk tarafından turistlere yönelik hizmetlerin artması</a:t>
            </a:r>
            <a:endParaRPr lang="en-US" sz="1200" dirty="0"/>
          </a:p>
        </p:txBody>
      </p:sp>
      <p:sp>
        <p:nvSpPr>
          <p:cNvPr id="37" name="Text 18"/>
          <p:cNvSpPr/>
          <p:nvPr/>
        </p:nvSpPr>
        <p:spPr>
          <a:xfrm>
            <a:off x="7633246" y="4391025"/>
            <a:ext cx="511617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İş yerlerinin turistlere göre yeniden düzenlenmesi</a:t>
            </a:r>
            <a:endParaRPr lang="en-US" sz="1200" dirty="0"/>
          </a:p>
        </p:txBody>
      </p:sp>
      <p:sp>
        <p:nvSpPr>
          <p:cNvPr id="38" name="Text 19"/>
          <p:cNvSpPr/>
          <p:nvPr/>
        </p:nvSpPr>
        <p:spPr>
          <a:xfrm>
            <a:off x="7633246" y="4657725"/>
            <a:ext cx="511617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Fiyatların ve kiralarning artması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857250"/>
            <a:ext cx="3759101" cy="43338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150" y="1047750"/>
            <a:ext cx="762000" cy="762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2888" y="1238250"/>
            <a:ext cx="390525" cy="381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0" y="4391025"/>
            <a:ext cx="3378101" cy="6096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4533900"/>
            <a:ext cx="104775" cy="1333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6301" y="857250"/>
            <a:ext cx="3759250" cy="43338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4851" y="1047750"/>
            <a:ext cx="762000" cy="762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0589" y="1238250"/>
            <a:ext cx="390525" cy="381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06801" y="4162425"/>
            <a:ext cx="3378250" cy="6096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21101" y="4305300"/>
            <a:ext cx="104775" cy="1333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04150" y="857250"/>
            <a:ext cx="3759101" cy="4333875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02701" y="1047750"/>
            <a:ext cx="762000" cy="7620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69388" y="1238250"/>
            <a:ext cx="428625" cy="381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94650" y="4162425"/>
            <a:ext cx="3378101" cy="6096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08950" y="4305300"/>
            <a:ext cx="104775" cy="1333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8600" y="5419725"/>
            <a:ext cx="11734800" cy="914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1000" y="5610225"/>
            <a:ext cx="190500" cy="1905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1000" y="5915025"/>
            <a:ext cx="238125" cy="2667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37807" y="5915025"/>
            <a:ext cx="238125" cy="2667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667131" y="5915025"/>
            <a:ext cx="238125" cy="266700"/>
          </a:xfrm>
          <a:prstGeom prst="rect">
            <a:avLst/>
          </a:prstGeom>
        </p:spPr>
      </p:pic>
      <p:sp>
        <p:nvSpPr>
          <p:cNvPr id="25" name="Text 0"/>
          <p:cNvSpPr/>
          <p:nvPr/>
        </p:nvSpPr>
        <p:spPr>
          <a:xfrm>
            <a:off x="285750" y="142875"/>
            <a:ext cx="116205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Turizm Kaynaklı Sosyal Sorunlar</a:t>
            </a:r>
            <a:endParaRPr lang="en-US" sz="2250" dirty="0"/>
          </a:p>
        </p:txBody>
      </p:sp>
      <p:sp>
        <p:nvSpPr>
          <p:cNvPr id="26" name="Text 1"/>
          <p:cNvSpPr/>
          <p:nvPr/>
        </p:nvSpPr>
        <p:spPr>
          <a:xfrm>
            <a:off x="81290" y="1952625"/>
            <a:ext cx="405372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Gentrifikasyon</a:t>
            </a:r>
            <a:endParaRPr lang="en-US" sz="1800" dirty="0"/>
          </a:p>
        </p:txBody>
      </p:sp>
      <p:sp>
        <p:nvSpPr>
          <p:cNvPr id="27" name="Text 2"/>
          <p:cNvSpPr/>
          <p:nvPr/>
        </p:nvSpPr>
        <p:spPr>
          <a:xfrm>
            <a:off x="457200" y="2409825"/>
            <a:ext cx="33400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halk yerine turistler için alanların yeniden düzenlenmesi</a:t>
            </a:r>
            <a:endParaRPr lang="en-US" sz="1200" dirty="0"/>
          </a:p>
        </p:txBody>
      </p:sp>
      <p:sp>
        <p:nvSpPr>
          <p:cNvPr id="28" name="Text 3"/>
          <p:cNvSpPr/>
          <p:nvPr/>
        </p:nvSpPr>
        <p:spPr>
          <a:xfrm>
            <a:off x="457200" y="2943225"/>
            <a:ext cx="33400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 fiyatlarının turizm nedeniyle hızla artış göstermesi</a:t>
            </a:r>
            <a:endParaRPr lang="en-US" sz="1200" dirty="0"/>
          </a:p>
        </p:txBody>
      </p:sp>
      <p:sp>
        <p:nvSpPr>
          <p:cNvPr id="29" name="Text 4"/>
          <p:cNvSpPr/>
          <p:nvPr/>
        </p:nvSpPr>
        <p:spPr>
          <a:xfrm>
            <a:off x="457200" y="3476625"/>
            <a:ext cx="400800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ticaretlerin turistlere göre ayarlanması</a:t>
            </a:r>
            <a:endParaRPr lang="en-US" sz="1200" dirty="0"/>
          </a:p>
        </p:txBody>
      </p:sp>
      <p:sp>
        <p:nvSpPr>
          <p:cNvPr id="30" name="Text 5"/>
          <p:cNvSpPr/>
          <p:nvPr/>
        </p:nvSpPr>
        <p:spPr>
          <a:xfrm>
            <a:off x="457200" y="3781425"/>
            <a:ext cx="33400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Otomatik konaklama araçlarının yerel yaşamı etkimesi</a:t>
            </a:r>
            <a:endParaRPr lang="en-US" sz="1200" dirty="0"/>
          </a:p>
        </p:txBody>
      </p:sp>
      <p:sp>
        <p:nvSpPr>
          <p:cNvPr id="31" name="Text 6"/>
          <p:cNvSpPr/>
          <p:nvPr/>
        </p:nvSpPr>
        <p:spPr>
          <a:xfrm>
            <a:off x="714375" y="4505325"/>
            <a:ext cx="3149501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Yerel halkın turistlere göre daha az korunma ihtiyacı duyması</a:t>
            </a:r>
            <a:endParaRPr lang="en-US" sz="1050" dirty="0"/>
          </a:p>
        </p:txBody>
      </p:sp>
      <p:sp>
        <p:nvSpPr>
          <p:cNvPr id="32" name="Text 7"/>
          <p:cNvSpPr/>
          <p:nvPr/>
        </p:nvSpPr>
        <p:spPr>
          <a:xfrm>
            <a:off x="4068976" y="1952625"/>
            <a:ext cx="40539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A162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Fiyat Artışları</a:t>
            </a:r>
            <a:endParaRPr lang="en-US" sz="1800" dirty="0"/>
          </a:p>
        </p:txBody>
      </p:sp>
      <p:sp>
        <p:nvSpPr>
          <p:cNvPr id="33" name="Text 8"/>
          <p:cNvSpPr/>
          <p:nvPr/>
        </p:nvSpPr>
        <p:spPr>
          <a:xfrm>
            <a:off x="4444901" y="2409825"/>
            <a:ext cx="40081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Sosyal taşıma kapasitesinin aşılmaması</a:t>
            </a:r>
            <a:endParaRPr lang="en-US" sz="1200" dirty="0"/>
          </a:p>
        </p:txBody>
      </p:sp>
      <p:sp>
        <p:nvSpPr>
          <p:cNvPr id="34" name="Text 9"/>
          <p:cNvSpPr/>
          <p:nvPr/>
        </p:nvSpPr>
        <p:spPr>
          <a:xfrm>
            <a:off x="4444901" y="2714625"/>
            <a:ext cx="33401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Temel hizmetlerin (yemek, konaklama, ulaşım) fiyatlarının turistlere göre artış göstermesi</a:t>
            </a:r>
            <a:endParaRPr lang="en-US" sz="1200" dirty="0"/>
          </a:p>
        </p:txBody>
      </p:sp>
      <p:sp>
        <p:nvSpPr>
          <p:cNvPr id="35" name="Text 10"/>
          <p:cNvSpPr/>
          <p:nvPr/>
        </p:nvSpPr>
        <p:spPr>
          <a:xfrm>
            <a:off x="4444901" y="3248025"/>
            <a:ext cx="40081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yaşam tarzının bozulması</a:t>
            </a:r>
            <a:endParaRPr lang="en-US" sz="1200" dirty="0"/>
          </a:p>
        </p:txBody>
      </p:sp>
      <p:sp>
        <p:nvSpPr>
          <p:cNvPr id="36" name="Text 11"/>
          <p:cNvSpPr/>
          <p:nvPr/>
        </p:nvSpPr>
        <p:spPr>
          <a:xfrm>
            <a:off x="4444901" y="3552825"/>
            <a:ext cx="33401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Temel ihtiyaçların turistlere göre daha pahalı hale gelmesi</a:t>
            </a:r>
            <a:endParaRPr lang="en-US" sz="1200" dirty="0"/>
          </a:p>
        </p:txBody>
      </p:sp>
      <p:sp>
        <p:nvSpPr>
          <p:cNvPr id="37" name="Text 12"/>
          <p:cNvSpPr/>
          <p:nvPr/>
        </p:nvSpPr>
        <p:spPr>
          <a:xfrm>
            <a:off x="4702076" y="4276725"/>
            <a:ext cx="31496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854D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Fiyat artışlarının yerel halk için yaşamı zorlaştırması</a:t>
            </a:r>
            <a:endParaRPr lang="en-US" sz="1050" dirty="0"/>
          </a:p>
        </p:txBody>
      </p:sp>
      <p:sp>
        <p:nvSpPr>
          <p:cNvPr id="38" name="Text 13"/>
          <p:cNvSpPr/>
          <p:nvPr/>
        </p:nvSpPr>
        <p:spPr>
          <a:xfrm>
            <a:off x="8056840" y="1952625"/>
            <a:ext cx="405372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Kültürel Yanlış Anlamalar</a:t>
            </a:r>
            <a:endParaRPr lang="en-US" sz="1800" dirty="0"/>
          </a:p>
        </p:txBody>
      </p:sp>
      <p:sp>
        <p:nvSpPr>
          <p:cNvPr id="39" name="Text 14"/>
          <p:cNvSpPr/>
          <p:nvPr/>
        </p:nvSpPr>
        <p:spPr>
          <a:xfrm>
            <a:off x="8432750" y="2409825"/>
            <a:ext cx="33400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Turist davranışlarının ev sahibi kültürle uyuşmazlığı</a:t>
            </a:r>
            <a:endParaRPr lang="en-US" sz="1200" dirty="0"/>
          </a:p>
        </p:txBody>
      </p:sp>
      <p:sp>
        <p:nvSpPr>
          <p:cNvPr id="40" name="Text 15"/>
          <p:cNvSpPr/>
          <p:nvPr/>
        </p:nvSpPr>
        <p:spPr>
          <a:xfrm>
            <a:off x="8432750" y="2943225"/>
            <a:ext cx="33400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Farklı kültürel gelenekler ve güvenlik beklentileri</a:t>
            </a:r>
            <a:endParaRPr lang="en-US" sz="1200" dirty="0"/>
          </a:p>
        </p:txBody>
      </p:sp>
      <p:sp>
        <p:nvSpPr>
          <p:cNvPr id="41" name="Text 16"/>
          <p:cNvSpPr/>
          <p:nvPr/>
        </p:nvSpPr>
        <p:spPr>
          <a:xfrm>
            <a:off x="8432750" y="3476625"/>
            <a:ext cx="400800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Relijyon, dil ve geleneklerin etkisi</a:t>
            </a:r>
            <a:endParaRPr lang="en-US" sz="1200" dirty="0"/>
          </a:p>
        </p:txBody>
      </p:sp>
      <p:sp>
        <p:nvSpPr>
          <p:cNvPr id="42" name="Text 17"/>
          <p:cNvSpPr/>
          <p:nvPr/>
        </p:nvSpPr>
        <p:spPr>
          <a:xfrm>
            <a:off x="8432750" y="3781425"/>
            <a:ext cx="400800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Kültürel normların risk algısına etkisi</a:t>
            </a:r>
            <a:endParaRPr lang="en-US" sz="1200" dirty="0"/>
          </a:p>
        </p:txBody>
      </p:sp>
      <p:sp>
        <p:nvSpPr>
          <p:cNvPr id="43" name="Text 18"/>
          <p:cNvSpPr/>
          <p:nvPr/>
        </p:nvSpPr>
        <p:spPr>
          <a:xfrm>
            <a:off x="8689925" y="4276725"/>
            <a:ext cx="3149501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Kültürel yanlış anlamaların çatışmalara yol açması</a:t>
            </a:r>
            <a:endParaRPr lang="en-US" sz="1050" dirty="0"/>
          </a:p>
        </p:txBody>
      </p:sp>
      <p:sp>
        <p:nvSpPr>
          <p:cNvPr id="44" name="Text 19"/>
          <p:cNvSpPr/>
          <p:nvPr/>
        </p:nvSpPr>
        <p:spPr>
          <a:xfrm>
            <a:off x="647700" y="5572125"/>
            <a:ext cx="11430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Sosyal Gerilimlerin Sonuçları</a:t>
            </a:r>
            <a:endParaRPr lang="en-US" sz="1500" dirty="0"/>
          </a:p>
        </p:txBody>
      </p:sp>
      <p:sp>
        <p:nvSpPr>
          <p:cNvPr id="45" name="Text 20"/>
          <p:cNvSpPr/>
          <p:nvPr/>
        </p:nvSpPr>
        <p:spPr>
          <a:xfrm>
            <a:off x="695325" y="5934075"/>
            <a:ext cx="188416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halkın dışlanması</a:t>
            </a:r>
            <a:endParaRPr lang="en-US" sz="1200" dirty="0"/>
          </a:p>
        </p:txBody>
      </p:sp>
      <p:sp>
        <p:nvSpPr>
          <p:cNvPr id="46" name="Text 21"/>
          <p:cNvSpPr/>
          <p:nvPr/>
        </p:nvSpPr>
        <p:spPr>
          <a:xfrm>
            <a:off x="5152132" y="5934075"/>
            <a:ext cx="233118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işletmelerin kapanması</a:t>
            </a:r>
            <a:endParaRPr lang="en-US" sz="1200" dirty="0"/>
          </a:p>
        </p:txBody>
      </p:sp>
      <p:sp>
        <p:nvSpPr>
          <p:cNvPr id="47" name="Text 22"/>
          <p:cNvSpPr/>
          <p:nvPr/>
        </p:nvSpPr>
        <p:spPr>
          <a:xfrm>
            <a:off x="9981456" y="5934075"/>
            <a:ext cx="219527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Güvenlik risklerinin artması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857250"/>
            <a:ext cx="3759101" cy="2095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857250"/>
            <a:ext cx="3759101" cy="4953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" y="1009650"/>
            <a:ext cx="190500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6301" y="857250"/>
            <a:ext cx="3759250" cy="2095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6301" y="857250"/>
            <a:ext cx="3759250" cy="4953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6801" y="1009650"/>
            <a:ext cx="219075" cy="190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4150" y="857250"/>
            <a:ext cx="3759101" cy="2095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4150" y="857250"/>
            <a:ext cx="3759101" cy="4953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4650" y="1009650"/>
            <a:ext cx="238125" cy="190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3181350"/>
            <a:ext cx="5753100" cy="1828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10300" y="3181350"/>
            <a:ext cx="5753100" cy="1828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62700" y="3371850"/>
            <a:ext cx="190500" cy="1905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600" y="5238750"/>
            <a:ext cx="11734800" cy="952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000" y="5429250"/>
            <a:ext cx="190500" cy="1905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1000" y="5734050"/>
            <a:ext cx="257175" cy="3048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00575" y="5734050"/>
            <a:ext cx="285750" cy="3048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01360" y="5734050"/>
            <a:ext cx="285750" cy="30480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285750" y="142875"/>
            <a:ext cx="116205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Turizmde Yaygın Suç Türleri</a:t>
            </a:r>
            <a:endParaRPr lang="en-US" sz="2250" dirty="0"/>
          </a:p>
        </p:txBody>
      </p:sp>
      <p:sp>
        <p:nvSpPr>
          <p:cNvPr id="23" name="Text 1"/>
          <p:cNvSpPr/>
          <p:nvPr/>
        </p:nvSpPr>
        <p:spPr>
          <a:xfrm>
            <a:off x="685800" y="971550"/>
            <a:ext cx="337810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Taciz</a:t>
            </a:r>
            <a:endParaRPr lang="en-US" sz="1500" dirty="0"/>
          </a:p>
        </p:txBody>
      </p:sp>
      <p:sp>
        <p:nvSpPr>
          <p:cNvPr id="24" name="Text 2"/>
          <p:cNvSpPr/>
          <p:nvPr/>
        </p:nvSpPr>
        <p:spPr>
          <a:xfrm>
            <a:off x="381000" y="1504950"/>
            <a:ext cx="34543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Misleading turistler için tehdit oluşturan davranışlar</a:t>
            </a:r>
            <a:endParaRPr lang="en-US" sz="1200" dirty="0"/>
          </a:p>
        </p:txBody>
      </p:sp>
      <p:sp>
        <p:nvSpPr>
          <p:cNvPr id="25" name="Text 3"/>
          <p:cNvSpPr/>
          <p:nvPr/>
        </p:nvSpPr>
        <p:spPr>
          <a:xfrm>
            <a:off x="381000" y="2038350"/>
            <a:ext cx="414516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Alkol kullanımı sırasında artan şiddetlenme riski</a:t>
            </a:r>
            <a:endParaRPr lang="en-US" sz="1200" dirty="0"/>
          </a:p>
        </p:txBody>
      </p:sp>
      <p:sp>
        <p:nvSpPr>
          <p:cNvPr id="26" name="Text 4"/>
          <p:cNvSpPr/>
          <p:nvPr/>
        </p:nvSpPr>
        <p:spPr>
          <a:xfrm>
            <a:off x="381000" y="2343150"/>
            <a:ext cx="34543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halkla olan etkileşimlerde kültürel yanlış anlamalar</a:t>
            </a:r>
            <a:endParaRPr lang="en-US" sz="1200" dirty="0"/>
          </a:p>
        </p:txBody>
      </p:sp>
      <p:sp>
        <p:nvSpPr>
          <p:cNvPr id="27" name="Text 5"/>
          <p:cNvSpPr/>
          <p:nvPr/>
        </p:nvSpPr>
        <p:spPr>
          <a:xfrm>
            <a:off x="4702076" y="971550"/>
            <a:ext cx="33782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Hırsızlık</a:t>
            </a:r>
            <a:endParaRPr lang="en-US" sz="1500" dirty="0"/>
          </a:p>
        </p:txBody>
      </p:sp>
      <p:sp>
        <p:nvSpPr>
          <p:cNvPr id="28" name="Text 6"/>
          <p:cNvSpPr/>
          <p:nvPr/>
        </p:nvSpPr>
        <p:spPr>
          <a:xfrm>
            <a:off x="4368701" y="1504950"/>
            <a:ext cx="41453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Rehberlik sırasında eşya hırsızlığı riski</a:t>
            </a:r>
            <a:endParaRPr lang="en-US" sz="1200" dirty="0"/>
          </a:p>
        </p:txBody>
      </p:sp>
      <p:sp>
        <p:nvSpPr>
          <p:cNvPr id="29" name="Text 7"/>
          <p:cNvSpPr/>
          <p:nvPr/>
        </p:nvSpPr>
        <p:spPr>
          <a:xfrm>
            <a:off x="4368701" y="1809750"/>
            <a:ext cx="34544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Çıplak gözle korunmayan alanlarda artan hırsızlık</a:t>
            </a:r>
            <a:endParaRPr lang="en-US" sz="1200" dirty="0"/>
          </a:p>
        </p:txBody>
      </p:sp>
      <p:sp>
        <p:nvSpPr>
          <p:cNvPr id="30" name="Text 8"/>
          <p:cNvSpPr/>
          <p:nvPr/>
        </p:nvSpPr>
        <p:spPr>
          <a:xfrm>
            <a:off x="4368701" y="2343150"/>
            <a:ext cx="34544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Rehberin dikkatini dağıtmak için yapılan saldırılar</a:t>
            </a:r>
            <a:endParaRPr lang="en-US" sz="1200" dirty="0"/>
          </a:p>
        </p:txBody>
      </p:sp>
      <p:sp>
        <p:nvSpPr>
          <p:cNvPr id="31" name="Text 9"/>
          <p:cNvSpPr/>
          <p:nvPr/>
        </p:nvSpPr>
        <p:spPr>
          <a:xfrm>
            <a:off x="8708975" y="971550"/>
            <a:ext cx="337810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Dolandırılık</a:t>
            </a:r>
            <a:endParaRPr lang="en-US" sz="1500" dirty="0"/>
          </a:p>
        </p:txBody>
      </p:sp>
      <p:sp>
        <p:nvSpPr>
          <p:cNvPr id="32" name="Text 10"/>
          <p:cNvSpPr/>
          <p:nvPr/>
        </p:nvSpPr>
        <p:spPr>
          <a:xfrm>
            <a:off x="8356550" y="1504950"/>
            <a:ext cx="414516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Fiyatlandırma manipulation (overpricing)</a:t>
            </a:r>
            <a:endParaRPr lang="en-US" sz="1200" dirty="0"/>
          </a:p>
        </p:txBody>
      </p:sp>
      <p:sp>
        <p:nvSpPr>
          <p:cNvPr id="33" name="Text 11"/>
          <p:cNvSpPr/>
          <p:nvPr/>
        </p:nvSpPr>
        <p:spPr>
          <a:xfrm>
            <a:off x="8356550" y="1809750"/>
            <a:ext cx="414516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Sahte rehberlik ve hizmetler</a:t>
            </a:r>
            <a:endParaRPr lang="en-US" sz="1200" dirty="0"/>
          </a:p>
        </p:txBody>
      </p:sp>
      <p:sp>
        <p:nvSpPr>
          <p:cNvPr id="34" name="Text 12"/>
          <p:cNvSpPr/>
          <p:nvPr/>
        </p:nvSpPr>
        <p:spPr>
          <a:xfrm>
            <a:off x="8356550" y="2114550"/>
            <a:ext cx="414516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Rehberin güvenilirliğini sorgulayan dolandırıcılık</a:t>
            </a:r>
            <a:endParaRPr lang="en-US" sz="1200" dirty="0"/>
          </a:p>
        </p:txBody>
      </p:sp>
      <p:sp>
        <p:nvSpPr>
          <p:cNvPr id="35" name="Text 13"/>
          <p:cNvSpPr/>
          <p:nvPr/>
        </p:nvSpPr>
        <p:spPr>
          <a:xfrm>
            <a:off x="457200" y="3333750"/>
            <a:ext cx="54483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Hedef Kişi Profili</a:t>
            </a:r>
            <a:endParaRPr lang="en-US" sz="1500" dirty="0"/>
          </a:p>
        </p:txBody>
      </p:sp>
      <p:sp>
        <p:nvSpPr>
          <p:cNvPr id="36" name="Text 14"/>
          <p:cNvSpPr/>
          <p:nvPr/>
        </p:nvSpPr>
        <p:spPr>
          <a:xfrm>
            <a:off x="381000" y="3714750"/>
            <a:ext cx="65379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Yabancı turistler, bilinçsizliklerinden dolayı daha kolay hedef olurlar</a:t>
            </a:r>
            <a:endParaRPr lang="en-US" sz="1200" dirty="0"/>
          </a:p>
        </p:txBody>
      </p:sp>
      <p:sp>
        <p:nvSpPr>
          <p:cNvPr id="37" name="Text 15"/>
          <p:cNvSpPr/>
          <p:nvPr/>
        </p:nvSpPr>
        <p:spPr>
          <a:xfrm>
            <a:off x="381000" y="4019550"/>
            <a:ext cx="65379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Rehberlik sırasında dikkat dağılması durumlarında saldırı riski</a:t>
            </a:r>
            <a:endParaRPr lang="en-US" sz="1200" dirty="0"/>
          </a:p>
        </p:txBody>
      </p:sp>
      <p:sp>
        <p:nvSpPr>
          <p:cNvPr id="38" name="Text 16"/>
          <p:cNvSpPr/>
          <p:nvPr/>
        </p:nvSpPr>
        <p:spPr>
          <a:xfrm>
            <a:off x="381000" y="4324350"/>
            <a:ext cx="65379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Alkol tüketimi sırasında güvenlik farkındalığı azalır</a:t>
            </a:r>
            <a:endParaRPr lang="en-US" sz="1200" dirty="0"/>
          </a:p>
        </p:txBody>
      </p:sp>
      <p:sp>
        <p:nvSpPr>
          <p:cNvPr id="39" name="Text 17"/>
          <p:cNvSpPr/>
          <p:nvPr/>
        </p:nvSpPr>
        <p:spPr>
          <a:xfrm>
            <a:off x="381000" y="4629150"/>
            <a:ext cx="65379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halkla olan etkileşimlerde kültürel farkındalığın eksikliği</a:t>
            </a:r>
            <a:endParaRPr lang="en-US" sz="1200" dirty="0"/>
          </a:p>
        </p:txBody>
      </p:sp>
      <p:sp>
        <p:nvSpPr>
          <p:cNvPr id="40" name="Text 18"/>
          <p:cNvSpPr/>
          <p:nvPr/>
        </p:nvSpPr>
        <p:spPr>
          <a:xfrm>
            <a:off x="6629400" y="3333750"/>
            <a:ext cx="65379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99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Kadın Turistlere Özel Riskler</a:t>
            </a:r>
            <a:endParaRPr lang="en-US" sz="1500" dirty="0"/>
          </a:p>
        </p:txBody>
      </p:sp>
      <p:sp>
        <p:nvSpPr>
          <p:cNvPr id="41" name="Text 19"/>
          <p:cNvSpPr/>
          <p:nvPr/>
        </p:nvSpPr>
        <p:spPr>
          <a:xfrm>
            <a:off x="6362700" y="3714750"/>
            <a:ext cx="65379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Gece yarısı yürüyüşlerinde artan şiddetlenme riski</a:t>
            </a:r>
            <a:endParaRPr lang="en-US" sz="1200" dirty="0"/>
          </a:p>
        </p:txBody>
      </p:sp>
      <p:sp>
        <p:nvSpPr>
          <p:cNvPr id="42" name="Text 20"/>
          <p:cNvSpPr/>
          <p:nvPr/>
        </p:nvSpPr>
        <p:spPr>
          <a:xfrm>
            <a:off x="6362700" y="4019550"/>
            <a:ext cx="65379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Rehberlik sırasında fiziksel dokunma riski</a:t>
            </a:r>
            <a:endParaRPr lang="en-US" sz="1200" dirty="0"/>
          </a:p>
        </p:txBody>
      </p:sp>
      <p:sp>
        <p:nvSpPr>
          <p:cNvPr id="43" name="Text 21"/>
          <p:cNvSpPr/>
          <p:nvPr/>
        </p:nvSpPr>
        <p:spPr>
          <a:xfrm>
            <a:off x="6362700" y="4324350"/>
            <a:ext cx="65379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Yalnız başına seyahatlerde artırilen güvenlik sorunları</a:t>
            </a:r>
            <a:endParaRPr lang="en-US" sz="1200" dirty="0"/>
          </a:p>
        </p:txBody>
      </p:sp>
      <p:sp>
        <p:nvSpPr>
          <p:cNvPr id="44" name="Text 22"/>
          <p:cNvSpPr/>
          <p:nvPr/>
        </p:nvSpPr>
        <p:spPr>
          <a:xfrm>
            <a:off x="6362700" y="4629150"/>
            <a:ext cx="65379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Kültürel normlara göre farklı davranışlar</a:t>
            </a:r>
            <a:endParaRPr lang="en-US" sz="1200" dirty="0"/>
          </a:p>
        </p:txBody>
      </p:sp>
      <p:sp>
        <p:nvSpPr>
          <p:cNvPr id="45" name="Text 23"/>
          <p:cNvSpPr/>
          <p:nvPr/>
        </p:nvSpPr>
        <p:spPr>
          <a:xfrm>
            <a:off x="647700" y="5391150"/>
            <a:ext cx="11430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Önleyici Tedbirler</a:t>
            </a:r>
            <a:endParaRPr lang="en-US" sz="1500" dirty="0"/>
          </a:p>
        </p:txBody>
      </p:sp>
      <p:sp>
        <p:nvSpPr>
          <p:cNvPr id="46" name="Text 24"/>
          <p:cNvSpPr/>
          <p:nvPr/>
        </p:nvSpPr>
        <p:spPr>
          <a:xfrm>
            <a:off x="714375" y="5772150"/>
            <a:ext cx="299876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Kontrol edilmemiş alanlardan kaçının</a:t>
            </a:r>
            <a:endParaRPr lang="en-US" sz="1200" dirty="0"/>
          </a:p>
        </p:txBody>
      </p:sp>
      <p:sp>
        <p:nvSpPr>
          <p:cNvPr id="47" name="Text 25"/>
          <p:cNvSpPr/>
          <p:nvPr/>
        </p:nvSpPr>
        <p:spPr>
          <a:xfrm>
            <a:off x="4962525" y="5772150"/>
            <a:ext cx="258193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Rehberlik sırasında dikkatli olun</a:t>
            </a:r>
            <a:endParaRPr lang="en-US" sz="1200" dirty="0"/>
          </a:p>
        </p:txBody>
      </p:sp>
      <p:sp>
        <p:nvSpPr>
          <p:cNvPr id="48" name="Text 26"/>
          <p:cNvSpPr/>
          <p:nvPr/>
        </p:nvSpPr>
        <p:spPr>
          <a:xfrm>
            <a:off x="8863310" y="5772150"/>
            <a:ext cx="353722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Fiyatları karşılaştırın ve rehberinize güvenin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" y="857250"/>
            <a:ext cx="228600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" y="1200150"/>
            <a:ext cx="5791200" cy="12382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75" y="1314450"/>
            <a:ext cx="247650" cy="2857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" y="2514600"/>
            <a:ext cx="5791200" cy="12382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275" y="2628900"/>
            <a:ext cx="285750" cy="2857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" y="3829050"/>
            <a:ext cx="5791200" cy="12382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275" y="3943350"/>
            <a:ext cx="361950" cy="2857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" y="5143500"/>
            <a:ext cx="5791200" cy="12382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275" y="5257800"/>
            <a:ext cx="180975" cy="2857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0300" y="857250"/>
            <a:ext cx="228600" cy="228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0300" y="1200150"/>
            <a:ext cx="5791200" cy="12001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15075" y="1314450"/>
            <a:ext cx="285750" cy="2857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0300" y="2476500"/>
            <a:ext cx="5791200" cy="12001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15075" y="2590800"/>
            <a:ext cx="361950" cy="2857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0300" y="3752850"/>
            <a:ext cx="5791200" cy="12001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15075" y="3867150"/>
            <a:ext cx="219075" cy="2857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0300" y="5029200"/>
            <a:ext cx="5791200" cy="120015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15075" y="5143500"/>
            <a:ext cx="285750" cy="28575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285750" y="142875"/>
            <a:ext cx="139446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Dolandırıcılık Yöntemleri ve Önleme</a:t>
            </a:r>
            <a:endParaRPr lang="en-US" sz="2250" dirty="0"/>
          </a:p>
        </p:txBody>
      </p:sp>
      <p:sp>
        <p:nvSpPr>
          <p:cNvPr id="24" name="Text 1"/>
          <p:cNvSpPr/>
          <p:nvPr/>
        </p:nvSpPr>
        <p:spPr>
          <a:xfrm>
            <a:off x="533400" y="819150"/>
            <a:ext cx="694944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Dolandırıcılık Yöntemleri</a:t>
            </a:r>
            <a:endParaRPr lang="en-US" sz="1800" dirty="0"/>
          </a:p>
        </p:txBody>
      </p:sp>
      <p:sp>
        <p:nvSpPr>
          <p:cNvPr id="25" name="Text 2"/>
          <p:cNvSpPr/>
          <p:nvPr/>
        </p:nvSpPr>
        <p:spPr>
          <a:xfrm>
            <a:off x="695325" y="1304925"/>
            <a:ext cx="5181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Aşırı Fiyatlandırma</a:t>
            </a:r>
            <a:endParaRPr lang="en-US" sz="1500" dirty="0"/>
          </a:p>
        </p:txBody>
      </p:sp>
      <p:sp>
        <p:nvSpPr>
          <p:cNvPr id="26" name="Text 3"/>
          <p:cNvSpPr/>
          <p:nvPr/>
        </p:nvSpPr>
        <p:spPr>
          <a:xfrm>
            <a:off x="695325" y="1609725"/>
            <a:ext cx="51816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Turistlere normalden yüksek fiyatlar sunarak dolandırılma. Özellikle yabancı turistlere karşı yapılan yaygın bir yöntem.</a:t>
            </a:r>
            <a:endParaRPr lang="en-US" sz="1200" dirty="0"/>
          </a:p>
        </p:txBody>
      </p:sp>
      <p:sp>
        <p:nvSpPr>
          <p:cNvPr id="28" name="Text 5"/>
          <p:cNvSpPr/>
          <p:nvPr/>
        </p:nvSpPr>
        <p:spPr>
          <a:xfrm>
            <a:off x="1662559" y="2133600"/>
            <a:ext cx="2490133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Fiyatları karşılaştırarak kontrol edin</a:t>
            </a:r>
            <a:endParaRPr lang="en-US" sz="1050" dirty="0"/>
          </a:p>
        </p:txBody>
      </p:sp>
      <p:sp>
        <p:nvSpPr>
          <p:cNvPr id="29" name="Text 6"/>
          <p:cNvSpPr/>
          <p:nvPr/>
        </p:nvSpPr>
        <p:spPr>
          <a:xfrm>
            <a:off x="733425" y="2619375"/>
            <a:ext cx="51435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Sahte Rehberlik</a:t>
            </a:r>
            <a:endParaRPr lang="en-US" sz="1500" dirty="0"/>
          </a:p>
        </p:txBody>
      </p:sp>
      <p:sp>
        <p:nvSpPr>
          <p:cNvPr id="30" name="Text 7"/>
          <p:cNvSpPr/>
          <p:nvPr/>
        </p:nvSpPr>
        <p:spPr>
          <a:xfrm>
            <a:off x="733425" y="2924175"/>
            <a:ext cx="51435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Sahnelediği kimlikle turistleri aldanarak yönlendirme. Genellikle ücretsiz rehberlik hizmeti olarak sunulur.</a:t>
            </a:r>
            <a:endParaRPr lang="en-US" sz="1200" dirty="0"/>
          </a:p>
        </p:txBody>
      </p:sp>
      <p:sp>
        <p:nvSpPr>
          <p:cNvPr id="32" name="Text 9"/>
          <p:cNvSpPr/>
          <p:nvPr/>
        </p:nvSpPr>
        <p:spPr>
          <a:xfrm>
            <a:off x="1700659" y="3448050"/>
            <a:ext cx="1956673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Resmi rehberleri tercih edin</a:t>
            </a:r>
            <a:endParaRPr lang="en-US" sz="1050" dirty="0"/>
          </a:p>
        </p:txBody>
      </p:sp>
      <p:sp>
        <p:nvSpPr>
          <p:cNvPr id="33" name="Text 10"/>
          <p:cNvSpPr/>
          <p:nvPr/>
        </p:nvSpPr>
        <p:spPr>
          <a:xfrm>
            <a:off x="809625" y="3933825"/>
            <a:ext cx="50673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Sahte Hizmetler</a:t>
            </a:r>
            <a:endParaRPr lang="en-US" sz="1500" dirty="0"/>
          </a:p>
        </p:txBody>
      </p:sp>
      <p:sp>
        <p:nvSpPr>
          <p:cNvPr id="34" name="Text 11"/>
          <p:cNvSpPr/>
          <p:nvPr/>
        </p:nvSpPr>
        <p:spPr>
          <a:xfrm>
            <a:off x="809625" y="4238625"/>
            <a:ext cx="50673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 olmayan hizmetler için para alma. Örneğin, mevcut olmayan otobüs bileti, restoran rezervasyonu vb.</a:t>
            </a:r>
            <a:endParaRPr lang="en-US" sz="1200" dirty="0"/>
          </a:p>
        </p:txBody>
      </p:sp>
      <p:sp>
        <p:nvSpPr>
          <p:cNvPr id="36" name="Text 13"/>
          <p:cNvSpPr/>
          <p:nvPr/>
        </p:nvSpPr>
        <p:spPr>
          <a:xfrm>
            <a:off x="1776859" y="4762500"/>
            <a:ext cx="410087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Bilgi sahibi olun ve güvenli kanallardan rezervasyon yapın</a:t>
            </a:r>
            <a:endParaRPr lang="en-US" sz="1050" dirty="0"/>
          </a:p>
        </p:txBody>
      </p:sp>
      <p:sp>
        <p:nvSpPr>
          <p:cNvPr id="37" name="Text 14"/>
          <p:cNvSpPr/>
          <p:nvPr/>
        </p:nvSpPr>
        <p:spPr>
          <a:xfrm>
            <a:off x="628650" y="5248275"/>
            <a:ext cx="629793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Kadın Turistlere Yönelik Riskler</a:t>
            </a:r>
            <a:endParaRPr lang="en-US" sz="1500" dirty="0"/>
          </a:p>
        </p:txBody>
      </p:sp>
      <p:sp>
        <p:nvSpPr>
          <p:cNvPr id="38" name="Text 15"/>
          <p:cNvSpPr/>
          <p:nvPr/>
        </p:nvSpPr>
        <p:spPr>
          <a:xfrm>
            <a:off x="628650" y="5553075"/>
            <a:ext cx="5248275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Sosyal ilişkiler kurarak güvenliği zedeleme, cinsel taciz, hediye dolandırıcılığı gibi yöntemler.</a:t>
            </a:r>
            <a:endParaRPr lang="en-US" sz="1200" dirty="0"/>
          </a:p>
        </p:txBody>
      </p:sp>
      <p:sp>
        <p:nvSpPr>
          <p:cNvPr id="40" name="Text 17"/>
          <p:cNvSpPr/>
          <p:nvPr/>
        </p:nvSpPr>
        <p:spPr>
          <a:xfrm>
            <a:off x="1595884" y="6076950"/>
            <a:ext cx="3323808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Yalnız seyahat etmeyin ve güvenli yerlere gidin</a:t>
            </a:r>
            <a:endParaRPr lang="en-US" sz="1050" dirty="0"/>
          </a:p>
        </p:txBody>
      </p:sp>
      <p:sp>
        <p:nvSpPr>
          <p:cNvPr id="41" name="Text 18"/>
          <p:cNvSpPr/>
          <p:nvPr/>
        </p:nvSpPr>
        <p:spPr>
          <a:xfrm>
            <a:off x="6553200" y="819150"/>
            <a:ext cx="57912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Önleyici Tedbirler</a:t>
            </a:r>
            <a:endParaRPr lang="en-US" sz="1800" dirty="0"/>
          </a:p>
        </p:txBody>
      </p:sp>
      <p:sp>
        <p:nvSpPr>
          <p:cNvPr id="42" name="Text 19"/>
          <p:cNvSpPr/>
          <p:nvPr/>
        </p:nvSpPr>
        <p:spPr>
          <a:xfrm>
            <a:off x="6753225" y="1304925"/>
            <a:ext cx="387488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Ön Bilgi Edinme</a:t>
            </a:r>
            <a:endParaRPr lang="en-US" sz="1500" dirty="0"/>
          </a:p>
        </p:txBody>
      </p:sp>
      <p:sp>
        <p:nvSpPr>
          <p:cNvPr id="43" name="Text 20"/>
          <p:cNvSpPr/>
          <p:nvPr/>
        </p:nvSpPr>
        <p:spPr>
          <a:xfrm>
            <a:off x="6753225" y="1609725"/>
            <a:ext cx="464986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Fiyatları, hizmetleri ve yerel normları önceden araştırın</a:t>
            </a:r>
            <a:endParaRPr lang="en-US" sz="1200" dirty="0"/>
          </a:p>
        </p:txBody>
      </p:sp>
      <p:sp>
        <p:nvSpPr>
          <p:cNvPr id="44" name="Text 21"/>
          <p:cNvSpPr/>
          <p:nvPr/>
        </p:nvSpPr>
        <p:spPr>
          <a:xfrm>
            <a:off x="6753225" y="1838325"/>
            <a:ext cx="464986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Resmi rehberleri ve güvenilir kaynakları kullanın</a:t>
            </a:r>
            <a:endParaRPr lang="en-US" sz="1200" dirty="0"/>
          </a:p>
        </p:txBody>
      </p:sp>
      <p:sp>
        <p:nvSpPr>
          <p:cNvPr id="45" name="Text 22"/>
          <p:cNvSpPr/>
          <p:nvPr/>
        </p:nvSpPr>
        <p:spPr>
          <a:xfrm>
            <a:off x="6753225" y="2066925"/>
            <a:ext cx="464986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Rehberlik hizmetlerinden önce fiyatları karşılaştırın</a:t>
            </a:r>
            <a:endParaRPr lang="en-US" sz="1200" dirty="0"/>
          </a:p>
        </p:txBody>
      </p:sp>
      <p:sp>
        <p:nvSpPr>
          <p:cNvPr id="46" name="Text 23"/>
          <p:cNvSpPr/>
          <p:nvPr/>
        </p:nvSpPr>
        <p:spPr>
          <a:xfrm>
            <a:off x="6829425" y="2581275"/>
            <a:ext cx="36321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İletişim Kurma</a:t>
            </a:r>
            <a:endParaRPr lang="en-US" sz="1500" dirty="0"/>
          </a:p>
        </p:txBody>
      </p:sp>
      <p:sp>
        <p:nvSpPr>
          <p:cNvPr id="47" name="Text 24"/>
          <p:cNvSpPr/>
          <p:nvPr/>
        </p:nvSpPr>
        <p:spPr>
          <a:xfrm>
            <a:off x="6829425" y="2886075"/>
            <a:ext cx="43585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halkla sağlıklı iletişim kurma becerisi geliştirin</a:t>
            </a:r>
            <a:endParaRPr lang="en-US" sz="1200" dirty="0"/>
          </a:p>
        </p:txBody>
      </p:sp>
      <p:sp>
        <p:nvSpPr>
          <p:cNvPr id="48" name="Text 25"/>
          <p:cNvSpPr/>
          <p:nvPr/>
        </p:nvSpPr>
        <p:spPr>
          <a:xfrm>
            <a:off x="6829425" y="3114675"/>
            <a:ext cx="43585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Temel dil bilgisiyle başlayın ve zamanla geliştrin</a:t>
            </a:r>
            <a:endParaRPr lang="en-US" sz="1200" dirty="0"/>
          </a:p>
        </p:txBody>
      </p:sp>
      <p:sp>
        <p:nvSpPr>
          <p:cNvPr id="49" name="Text 26"/>
          <p:cNvSpPr/>
          <p:nvPr/>
        </p:nvSpPr>
        <p:spPr>
          <a:xfrm>
            <a:off x="6829425" y="3343275"/>
            <a:ext cx="43585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Dolandırıcıları tanımak için deneyim kazanın</a:t>
            </a:r>
            <a:endParaRPr lang="en-US" sz="1200" dirty="0"/>
          </a:p>
        </p:txBody>
      </p:sp>
      <p:sp>
        <p:nvSpPr>
          <p:cNvPr id="50" name="Text 27"/>
          <p:cNvSpPr/>
          <p:nvPr/>
        </p:nvSpPr>
        <p:spPr>
          <a:xfrm>
            <a:off x="6686550" y="3857625"/>
            <a:ext cx="28841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Belge Tutma</a:t>
            </a:r>
            <a:endParaRPr lang="en-US" sz="1500" dirty="0"/>
          </a:p>
        </p:txBody>
      </p:sp>
      <p:sp>
        <p:nvSpPr>
          <p:cNvPr id="51" name="Text 28"/>
          <p:cNvSpPr/>
          <p:nvPr/>
        </p:nvSpPr>
        <p:spPr>
          <a:xfrm>
            <a:off x="6686550" y="4162425"/>
            <a:ext cx="346096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Rehberlik sözleşmelerini dikkatli okuyun</a:t>
            </a:r>
            <a:endParaRPr lang="en-US" sz="1200" dirty="0"/>
          </a:p>
        </p:txBody>
      </p:sp>
      <p:sp>
        <p:nvSpPr>
          <p:cNvPr id="52" name="Text 29"/>
          <p:cNvSpPr/>
          <p:nvPr/>
        </p:nvSpPr>
        <p:spPr>
          <a:xfrm>
            <a:off x="6686550" y="4391025"/>
            <a:ext cx="346096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Fişleri ve ödeme kanıtlarını saklayın</a:t>
            </a:r>
            <a:endParaRPr lang="en-US" sz="1200" dirty="0"/>
          </a:p>
        </p:txBody>
      </p:sp>
      <p:sp>
        <p:nvSpPr>
          <p:cNvPr id="53" name="Text 30"/>
          <p:cNvSpPr/>
          <p:nvPr/>
        </p:nvSpPr>
        <p:spPr>
          <a:xfrm>
            <a:off x="6686550" y="4619625"/>
            <a:ext cx="346096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İptal ve iade koşullarını öğrenin</a:t>
            </a:r>
            <a:endParaRPr lang="en-US" sz="1200" dirty="0"/>
          </a:p>
        </p:txBody>
      </p:sp>
      <p:sp>
        <p:nvSpPr>
          <p:cNvPr id="54" name="Text 31"/>
          <p:cNvSpPr/>
          <p:nvPr/>
        </p:nvSpPr>
        <p:spPr>
          <a:xfrm>
            <a:off x="6753225" y="5133975"/>
            <a:ext cx="418302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İç Sesinize Güvenin</a:t>
            </a:r>
            <a:endParaRPr lang="en-US" sz="1500" dirty="0"/>
          </a:p>
        </p:txBody>
      </p:sp>
      <p:sp>
        <p:nvSpPr>
          <p:cNvPr id="55" name="Text 32"/>
          <p:cNvSpPr/>
          <p:nvPr/>
        </p:nvSpPr>
        <p:spPr>
          <a:xfrm>
            <a:off x="6753225" y="5438775"/>
            <a:ext cx="418302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Hemen hemen her zaman iç sesinizi trust edin</a:t>
            </a:r>
            <a:endParaRPr lang="en-US" sz="1200" dirty="0"/>
          </a:p>
        </p:txBody>
      </p:sp>
      <p:sp>
        <p:nvSpPr>
          <p:cNvPr id="56" name="Text 33"/>
          <p:cNvSpPr/>
          <p:nvPr/>
        </p:nvSpPr>
        <p:spPr>
          <a:xfrm>
            <a:off x="6753225" y="5667375"/>
            <a:ext cx="418302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Güvenli hissetmediğiniz durumlardan uzak durun</a:t>
            </a:r>
            <a:endParaRPr lang="en-US" sz="1200" dirty="0"/>
          </a:p>
        </p:txBody>
      </p:sp>
      <p:sp>
        <p:nvSpPr>
          <p:cNvPr id="57" name="Text 34"/>
          <p:cNvSpPr/>
          <p:nvPr/>
        </p:nvSpPr>
        <p:spPr>
          <a:xfrm>
            <a:off x="6753225" y="5895975"/>
            <a:ext cx="418302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Acil durumlarda rehberinize danışın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857250"/>
            <a:ext cx="4602361" cy="2629793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3791843"/>
            <a:ext cx="4602361" cy="158978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3361" y="952500"/>
            <a:ext cx="6980039" cy="13906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6236" y="1095375"/>
            <a:ext cx="304800" cy="3048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3361" y="2590800"/>
            <a:ext cx="6980039" cy="13906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6236" y="2733675"/>
            <a:ext cx="381000" cy="304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3361" y="4133850"/>
            <a:ext cx="6980039" cy="13906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6236" y="4276725"/>
            <a:ext cx="304800" cy="30480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285750" y="142875"/>
            <a:ext cx="139446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Rehberin Kültürlerarası İletişim Rolü</a:t>
            </a:r>
            <a:endParaRPr lang="en-US" sz="2250" dirty="0"/>
          </a:p>
        </p:txBody>
      </p:sp>
      <p:sp>
        <p:nvSpPr>
          <p:cNvPr id="14" name="Text 1"/>
          <p:cNvSpPr/>
          <p:nvPr/>
        </p:nvSpPr>
        <p:spPr>
          <a:xfrm>
            <a:off x="371475" y="3934718"/>
            <a:ext cx="517993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Rehberin Mediator Rolü</a:t>
            </a:r>
            <a:endParaRPr lang="en-US" sz="1500" dirty="0"/>
          </a:p>
        </p:txBody>
      </p:sp>
      <p:sp>
        <p:nvSpPr>
          <p:cNvPr id="15" name="Text 2"/>
          <p:cNvSpPr/>
          <p:nvPr/>
        </p:nvSpPr>
        <p:spPr>
          <a:xfrm>
            <a:off x="371475" y="4277618"/>
            <a:ext cx="4316611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Rehberler, turistler ile yerel kültür arasında köprü görevi yapar. Kültürlerarası etkileşimleri kolaylaştırarak, yanlış anlamaları önler ve turistlerin riskleri farkındalığını artırırlar.</a:t>
            </a:r>
            <a:endParaRPr lang="en-US" sz="1200" dirty="0"/>
          </a:p>
        </p:txBody>
      </p:sp>
      <p:sp>
        <p:nvSpPr>
          <p:cNvPr id="16" name="Text 3"/>
          <p:cNvSpPr/>
          <p:nvPr/>
        </p:nvSpPr>
        <p:spPr>
          <a:xfrm>
            <a:off x="5583436" y="1095375"/>
            <a:ext cx="446680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Bilgi ve Uyarı Paylaşımı</a:t>
            </a:r>
            <a:endParaRPr lang="en-US" sz="1500" dirty="0"/>
          </a:p>
        </p:txBody>
      </p:sp>
      <p:sp>
        <p:nvSpPr>
          <p:cNvPr id="17" name="Text 4"/>
          <p:cNvSpPr/>
          <p:nvPr/>
        </p:nvSpPr>
        <p:spPr>
          <a:xfrm>
            <a:off x="5583436" y="1438275"/>
            <a:ext cx="446680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Kültürel normları ve yerel alışkanları turistlere aktarır</a:t>
            </a:r>
            <a:endParaRPr lang="en-US" sz="1200" dirty="0"/>
          </a:p>
        </p:txBody>
      </p:sp>
      <p:sp>
        <p:nvSpPr>
          <p:cNvPr id="18" name="Text 5"/>
          <p:cNvSpPr/>
          <p:nvPr/>
        </p:nvSpPr>
        <p:spPr>
          <a:xfrm>
            <a:off x="5583436" y="1704975"/>
            <a:ext cx="446680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Güvenlik riskleri hakkında bilgilendirme yapar</a:t>
            </a:r>
            <a:endParaRPr lang="en-US" sz="1200" dirty="0"/>
          </a:p>
        </p:txBody>
      </p:sp>
      <p:sp>
        <p:nvSpPr>
          <p:cNvPr id="19" name="Text 6"/>
          <p:cNvSpPr/>
          <p:nvPr/>
        </p:nvSpPr>
        <p:spPr>
          <a:xfrm>
            <a:off x="5583436" y="1971675"/>
            <a:ext cx="446680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halkla ilgili önemli bilgileri iletir</a:t>
            </a:r>
            <a:endParaRPr lang="en-US" sz="1200" dirty="0"/>
          </a:p>
        </p:txBody>
      </p:sp>
      <p:sp>
        <p:nvSpPr>
          <p:cNvPr id="20" name="Text 7"/>
          <p:cNvSpPr/>
          <p:nvPr/>
        </p:nvSpPr>
        <p:spPr>
          <a:xfrm>
            <a:off x="5659636" y="2733675"/>
            <a:ext cx="336098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Çatışma Çözme</a:t>
            </a:r>
            <a:endParaRPr lang="en-US" sz="1500" dirty="0"/>
          </a:p>
        </p:txBody>
      </p:sp>
      <p:sp>
        <p:nvSpPr>
          <p:cNvPr id="21" name="Text 8"/>
          <p:cNvSpPr/>
          <p:nvPr/>
        </p:nvSpPr>
        <p:spPr>
          <a:xfrm>
            <a:off x="5659636" y="3076575"/>
            <a:ext cx="403318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Kültürel yanlış anlamaları giderir</a:t>
            </a:r>
            <a:endParaRPr lang="en-US" sz="1200" dirty="0"/>
          </a:p>
        </p:txBody>
      </p:sp>
      <p:sp>
        <p:nvSpPr>
          <p:cNvPr id="22" name="Text 9"/>
          <p:cNvSpPr/>
          <p:nvPr/>
        </p:nvSpPr>
        <p:spPr>
          <a:xfrm>
            <a:off x="5659636" y="3343275"/>
            <a:ext cx="403318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Turist ve yerel halk arasındaki gerilimleri azaltır</a:t>
            </a:r>
            <a:endParaRPr lang="en-US" sz="1200" dirty="0"/>
          </a:p>
        </p:txBody>
      </p:sp>
      <p:sp>
        <p:nvSpPr>
          <p:cNvPr id="24" name="Text 11"/>
          <p:cNvSpPr/>
          <p:nvPr/>
        </p:nvSpPr>
        <p:spPr>
          <a:xfrm>
            <a:off x="5583436" y="4276725"/>
            <a:ext cx="446680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7E22C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Risk Farkındalığı Oluşturma</a:t>
            </a:r>
            <a:endParaRPr lang="en-US" sz="1500" dirty="0"/>
          </a:p>
        </p:txBody>
      </p:sp>
      <p:sp>
        <p:nvSpPr>
          <p:cNvPr id="25" name="Text 12"/>
          <p:cNvSpPr/>
          <p:nvPr/>
        </p:nvSpPr>
        <p:spPr>
          <a:xfrm>
            <a:off x="5583436" y="4619625"/>
            <a:ext cx="446680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Turist gruplarını güvenlik konularında bilinçlendirir</a:t>
            </a:r>
            <a:endParaRPr lang="en-US" sz="1200" dirty="0"/>
          </a:p>
        </p:txBody>
      </p:sp>
      <p:sp>
        <p:nvSpPr>
          <p:cNvPr id="26" name="Text 13"/>
          <p:cNvSpPr/>
          <p:nvPr/>
        </p:nvSpPr>
        <p:spPr>
          <a:xfrm>
            <a:off x="5583436" y="4886325"/>
            <a:ext cx="446680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güvenlik sistemleri hakkında bilgi verir</a:t>
            </a:r>
            <a:endParaRPr lang="en-US" sz="1200" dirty="0"/>
          </a:p>
        </p:txBody>
      </p:sp>
      <p:sp>
        <p:nvSpPr>
          <p:cNvPr id="27" name="Text 14"/>
          <p:cNvSpPr/>
          <p:nvPr/>
        </p:nvSpPr>
        <p:spPr>
          <a:xfrm>
            <a:off x="5583436" y="5153025"/>
            <a:ext cx="446680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Acil durumlar için hazırlık ve tepki stratejileri paylaşır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819150"/>
            <a:ext cx="228600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238250"/>
            <a:ext cx="3860750" cy="216217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75" y="1419225"/>
            <a:ext cx="190500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3552825"/>
            <a:ext cx="3860750" cy="216217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275" y="3733800"/>
            <a:ext cx="190500" cy="190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5550" y="819150"/>
            <a:ext cx="228600" cy="228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5550" y="1238250"/>
            <a:ext cx="3429000" cy="2286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5550" y="3676650"/>
            <a:ext cx="3860750" cy="20383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08425" y="3857625"/>
            <a:ext cx="190500" cy="190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78701" y="819150"/>
            <a:ext cx="285750" cy="228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78701" y="1238250"/>
            <a:ext cx="3860899" cy="2162175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21576" y="1419225"/>
            <a:ext cx="238125" cy="1905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78701" y="3552825"/>
            <a:ext cx="3860899" cy="2162175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576" y="3733800"/>
            <a:ext cx="190500" cy="1905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285750" y="142875"/>
            <a:ext cx="139446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Risk Yönetimi ve Acil Durum Müdahalesi</a:t>
            </a:r>
            <a:endParaRPr lang="en-US" sz="2250" dirty="0"/>
          </a:p>
        </p:txBody>
      </p:sp>
      <p:sp>
        <p:nvSpPr>
          <p:cNvPr id="20" name="Text 1"/>
          <p:cNvSpPr/>
          <p:nvPr/>
        </p:nvSpPr>
        <p:spPr>
          <a:xfrm>
            <a:off x="495300" y="781050"/>
            <a:ext cx="46329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Risk Farkındalığı</a:t>
            </a:r>
            <a:endParaRPr lang="en-US" sz="1800" dirty="0"/>
          </a:p>
        </p:txBody>
      </p:sp>
      <p:sp>
        <p:nvSpPr>
          <p:cNvPr id="21" name="Text 2"/>
          <p:cNvSpPr/>
          <p:nvPr/>
        </p:nvSpPr>
        <p:spPr>
          <a:xfrm>
            <a:off x="561975" y="1381125"/>
            <a:ext cx="4290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Turist Bilgilendirme</a:t>
            </a:r>
            <a:endParaRPr lang="en-US" sz="1500" dirty="0"/>
          </a:p>
        </p:txBody>
      </p:sp>
      <p:sp>
        <p:nvSpPr>
          <p:cNvPr id="22" name="Text 3"/>
          <p:cNvSpPr/>
          <p:nvPr/>
        </p:nvSpPr>
        <p:spPr>
          <a:xfrm>
            <a:off x="333375" y="1762125"/>
            <a:ext cx="42442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Hedef kişi olarak turist profillerinin belirlenmesi</a:t>
            </a:r>
            <a:endParaRPr lang="en-US" sz="1200" dirty="0"/>
          </a:p>
        </p:txBody>
      </p:sp>
      <p:sp>
        <p:nvSpPr>
          <p:cNvPr id="23" name="Text 4"/>
          <p:cNvSpPr/>
          <p:nvPr/>
        </p:nvSpPr>
        <p:spPr>
          <a:xfrm>
            <a:off x="333375" y="2066925"/>
            <a:ext cx="35369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kültürel normlar ve güvenlik beklentilerinin anlaşılması</a:t>
            </a:r>
            <a:endParaRPr lang="en-US" sz="1200" dirty="0"/>
          </a:p>
        </p:txBody>
      </p:sp>
      <p:sp>
        <p:nvSpPr>
          <p:cNvPr id="24" name="Text 5"/>
          <p:cNvSpPr/>
          <p:nvPr/>
        </p:nvSpPr>
        <p:spPr>
          <a:xfrm>
            <a:off x="333375" y="2600325"/>
            <a:ext cx="42442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Turist gruplarına yönelik risk değerlendirmeleri</a:t>
            </a:r>
            <a:endParaRPr lang="en-US" sz="1200" dirty="0"/>
          </a:p>
        </p:txBody>
      </p:sp>
      <p:sp>
        <p:nvSpPr>
          <p:cNvPr id="25" name="Text 6"/>
          <p:cNvSpPr/>
          <p:nvPr/>
        </p:nvSpPr>
        <p:spPr>
          <a:xfrm>
            <a:off x="333375" y="2905125"/>
            <a:ext cx="42442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Önleyici tedbirler ve risk yönetimi stratejileri</a:t>
            </a:r>
            <a:endParaRPr lang="en-US" sz="1200" dirty="0"/>
          </a:p>
        </p:txBody>
      </p:sp>
      <p:sp>
        <p:nvSpPr>
          <p:cNvPr id="26" name="Text 7"/>
          <p:cNvSpPr/>
          <p:nvPr/>
        </p:nvSpPr>
        <p:spPr>
          <a:xfrm>
            <a:off x="561975" y="3695700"/>
            <a:ext cx="4290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Bilgilendirme Yöntemleri</a:t>
            </a:r>
            <a:endParaRPr lang="en-US" sz="1500" dirty="0"/>
          </a:p>
        </p:txBody>
      </p:sp>
      <p:sp>
        <p:nvSpPr>
          <p:cNvPr id="27" name="Text 8"/>
          <p:cNvSpPr/>
          <p:nvPr/>
        </p:nvSpPr>
        <p:spPr>
          <a:xfrm>
            <a:off x="333375" y="4076700"/>
            <a:ext cx="42442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Rehberlik sırasında sürekli bilgilendirme</a:t>
            </a:r>
            <a:endParaRPr lang="en-US" sz="1200" dirty="0"/>
          </a:p>
        </p:txBody>
      </p:sp>
      <p:sp>
        <p:nvSpPr>
          <p:cNvPr id="28" name="Text 9"/>
          <p:cNvSpPr/>
          <p:nvPr/>
        </p:nvSpPr>
        <p:spPr>
          <a:xfrm>
            <a:off x="333375" y="4381500"/>
            <a:ext cx="42442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Acil durumlar için basit ve anlaşılır kurallar</a:t>
            </a:r>
            <a:endParaRPr lang="en-US" sz="1200" dirty="0"/>
          </a:p>
        </p:txBody>
      </p:sp>
      <p:sp>
        <p:nvSpPr>
          <p:cNvPr id="29" name="Text 10"/>
          <p:cNvSpPr/>
          <p:nvPr/>
        </p:nvSpPr>
        <p:spPr>
          <a:xfrm>
            <a:off x="333375" y="4686300"/>
            <a:ext cx="42442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Farklı kültürlerde uygun iletişim stilleri</a:t>
            </a:r>
            <a:endParaRPr lang="en-US" sz="1200" dirty="0"/>
          </a:p>
        </p:txBody>
      </p:sp>
      <p:sp>
        <p:nvSpPr>
          <p:cNvPr id="30" name="Text 11"/>
          <p:cNvSpPr/>
          <p:nvPr/>
        </p:nvSpPr>
        <p:spPr>
          <a:xfrm>
            <a:off x="333375" y="4991100"/>
            <a:ext cx="35369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Turistlerin kendi risklerini değerlendirmesini sağlama</a:t>
            </a:r>
            <a:endParaRPr lang="en-US" sz="1200" dirty="0"/>
          </a:p>
        </p:txBody>
      </p:sp>
      <p:sp>
        <p:nvSpPr>
          <p:cNvPr id="31" name="Text 12"/>
          <p:cNvSpPr/>
          <p:nvPr/>
        </p:nvSpPr>
        <p:spPr>
          <a:xfrm>
            <a:off x="4508450" y="781050"/>
            <a:ext cx="386075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Acil Müdahale</a:t>
            </a:r>
            <a:endParaRPr lang="en-US" sz="1800" dirty="0"/>
          </a:p>
        </p:txBody>
      </p:sp>
      <p:sp>
        <p:nvSpPr>
          <p:cNvPr id="32" name="Text 13"/>
          <p:cNvSpPr/>
          <p:nvPr/>
        </p:nvSpPr>
        <p:spPr>
          <a:xfrm>
            <a:off x="4575125" y="3819525"/>
            <a:ext cx="4290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Acil Durum Protokolleri</a:t>
            </a:r>
            <a:endParaRPr lang="en-US" sz="1500" dirty="0"/>
          </a:p>
        </p:txBody>
      </p:sp>
      <p:sp>
        <p:nvSpPr>
          <p:cNvPr id="33" name="Text 14"/>
          <p:cNvSpPr/>
          <p:nvPr/>
        </p:nvSpPr>
        <p:spPr>
          <a:xfrm>
            <a:off x="4346525" y="4200525"/>
            <a:ext cx="35369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Rehberin acil durumlarda iletişim ve koordinasyon becerisi</a:t>
            </a:r>
            <a:endParaRPr lang="en-US" sz="1200" dirty="0"/>
          </a:p>
        </p:txBody>
      </p:sp>
      <p:sp>
        <p:nvSpPr>
          <p:cNvPr id="34" name="Text 15"/>
          <p:cNvSpPr/>
          <p:nvPr/>
        </p:nvSpPr>
        <p:spPr>
          <a:xfrm>
            <a:off x="4346525" y="4733925"/>
            <a:ext cx="42442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otoritelerle olan bağlantılar</a:t>
            </a:r>
            <a:endParaRPr lang="en-US" sz="1200" dirty="0"/>
          </a:p>
        </p:txBody>
      </p:sp>
      <p:sp>
        <p:nvSpPr>
          <p:cNvPr id="35" name="Text 16"/>
          <p:cNvSpPr/>
          <p:nvPr/>
        </p:nvSpPr>
        <p:spPr>
          <a:xfrm>
            <a:off x="4346525" y="5038725"/>
            <a:ext cx="42442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Çatışma çözme ve barıştırma yetenekleri</a:t>
            </a:r>
            <a:endParaRPr lang="en-US" sz="1200" dirty="0"/>
          </a:p>
        </p:txBody>
      </p:sp>
      <p:sp>
        <p:nvSpPr>
          <p:cNvPr id="36" name="Text 17"/>
          <p:cNvSpPr/>
          <p:nvPr/>
        </p:nvSpPr>
        <p:spPr>
          <a:xfrm>
            <a:off x="4346525" y="5343525"/>
            <a:ext cx="42442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Acil durumlar için turistlerin hızlı tahliyesi</a:t>
            </a:r>
            <a:endParaRPr lang="en-US" sz="1200" dirty="0"/>
          </a:p>
        </p:txBody>
      </p:sp>
      <p:sp>
        <p:nvSpPr>
          <p:cNvPr id="37" name="Text 18"/>
          <p:cNvSpPr/>
          <p:nvPr/>
        </p:nvSpPr>
        <p:spPr>
          <a:xfrm>
            <a:off x="8578751" y="781050"/>
            <a:ext cx="4633079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Koordinasyon Becerileri</a:t>
            </a:r>
            <a:endParaRPr lang="en-US" sz="1800" dirty="0"/>
          </a:p>
        </p:txBody>
      </p:sp>
      <p:sp>
        <p:nvSpPr>
          <p:cNvPr id="38" name="Text 19"/>
          <p:cNvSpPr/>
          <p:nvPr/>
        </p:nvSpPr>
        <p:spPr>
          <a:xfrm>
            <a:off x="8635901" y="1381125"/>
            <a:ext cx="357514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7E22C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Çatışma Çözme</a:t>
            </a:r>
            <a:endParaRPr lang="en-US" sz="1500" dirty="0"/>
          </a:p>
        </p:txBody>
      </p:sp>
      <p:sp>
        <p:nvSpPr>
          <p:cNvPr id="39" name="Text 20"/>
          <p:cNvSpPr/>
          <p:nvPr/>
        </p:nvSpPr>
        <p:spPr>
          <a:xfrm>
            <a:off x="8359676" y="1762125"/>
            <a:ext cx="424445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Kültürel yanlış anlamaların önlenmesi</a:t>
            </a:r>
            <a:endParaRPr lang="en-US" sz="1200" dirty="0"/>
          </a:p>
        </p:txBody>
      </p:sp>
      <p:sp>
        <p:nvSpPr>
          <p:cNvPr id="40" name="Text 21"/>
          <p:cNvSpPr/>
          <p:nvPr/>
        </p:nvSpPr>
        <p:spPr>
          <a:xfrm>
            <a:off x="8359676" y="2066925"/>
            <a:ext cx="424445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Turist yoğunluğu ve sosyal taşıma kapasitesi</a:t>
            </a:r>
            <a:endParaRPr lang="en-US" sz="1200" dirty="0"/>
          </a:p>
        </p:txBody>
      </p:sp>
      <p:sp>
        <p:nvSpPr>
          <p:cNvPr id="41" name="Text 22"/>
          <p:cNvSpPr/>
          <p:nvPr/>
        </p:nvSpPr>
        <p:spPr>
          <a:xfrm>
            <a:off x="8359676" y="2371725"/>
            <a:ext cx="3537049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Yerel halk ve turistler arasındaki gerilimlerin yönetimi</a:t>
            </a:r>
            <a:endParaRPr lang="en-US" sz="1200" dirty="0"/>
          </a:p>
        </p:txBody>
      </p:sp>
      <p:sp>
        <p:nvSpPr>
          <p:cNvPr id="42" name="Text 23"/>
          <p:cNvSpPr/>
          <p:nvPr/>
        </p:nvSpPr>
        <p:spPr>
          <a:xfrm>
            <a:off x="8359676" y="2905125"/>
            <a:ext cx="424445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Cültürel duyarlılık ve müzakerede etki</a:t>
            </a:r>
            <a:endParaRPr lang="en-US" sz="1200" dirty="0"/>
          </a:p>
        </p:txBody>
      </p:sp>
      <p:sp>
        <p:nvSpPr>
          <p:cNvPr id="43" name="Text 24"/>
          <p:cNvSpPr/>
          <p:nvPr/>
        </p:nvSpPr>
        <p:spPr>
          <a:xfrm>
            <a:off x="8588276" y="3695700"/>
            <a:ext cx="429017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7E22C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Sonrası Müdahale</a:t>
            </a:r>
            <a:endParaRPr lang="en-US" sz="1500" dirty="0"/>
          </a:p>
        </p:txBody>
      </p:sp>
      <p:sp>
        <p:nvSpPr>
          <p:cNvPr id="44" name="Text 25"/>
          <p:cNvSpPr/>
          <p:nvPr/>
        </p:nvSpPr>
        <p:spPr>
          <a:xfrm>
            <a:off x="8359676" y="4076700"/>
            <a:ext cx="424445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Acil durum sonrası rehberlik ve destek</a:t>
            </a:r>
            <a:endParaRPr lang="en-US" sz="1200" dirty="0"/>
          </a:p>
        </p:txBody>
      </p:sp>
      <p:sp>
        <p:nvSpPr>
          <p:cNvPr id="45" name="Text 26"/>
          <p:cNvSpPr/>
          <p:nvPr/>
        </p:nvSpPr>
        <p:spPr>
          <a:xfrm>
            <a:off x="8359676" y="4381500"/>
            <a:ext cx="424445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Turistlerin psikolojik olarak yönlendirilmesi</a:t>
            </a:r>
            <a:endParaRPr lang="en-US" sz="1200" dirty="0"/>
          </a:p>
        </p:txBody>
      </p:sp>
      <p:sp>
        <p:nvSpPr>
          <p:cNvPr id="46" name="Text 27"/>
          <p:cNvSpPr/>
          <p:nvPr/>
        </p:nvSpPr>
        <p:spPr>
          <a:xfrm>
            <a:off x="8359676" y="4686300"/>
            <a:ext cx="424445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Kültürel zararların telafisi için çaba</a:t>
            </a:r>
            <a:endParaRPr lang="en-US" sz="1200" dirty="0"/>
          </a:p>
        </p:txBody>
      </p:sp>
      <p:sp>
        <p:nvSpPr>
          <p:cNvPr id="47" name="Text 28"/>
          <p:cNvSpPr/>
          <p:nvPr/>
        </p:nvSpPr>
        <p:spPr>
          <a:xfrm>
            <a:off x="8359676" y="4991100"/>
            <a:ext cx="424445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Risklerden ders çıkarma ve önlemler alma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1018</Words>
  <Application>Microsoft Office PowerPoint</Application>
  <PresentationFormat>Geniş ekran</PresentationFormat>
  <Paragraphs>195</Paragraphs>
  <Slides>9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ui-sans-serif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YAKUP ERDOGAN</cp:lastModifiedBy>
  <cp:revision>3</cp:revision>
  <dcterms:created xsi:type="dcterms:W3CDTF">2025-12-02T07:19:16Z</dcterms:created>
  <dcterms:modified xsi:type="dcterms:W3CDTF">2026-06-09T12:54:09Z</dcterms:modified>
</cp:coreProperties>
</file>