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5" r:id="rId17"/>
    <p:sldId id="278" r:id="rId18"/>
    <p:sldId id="276" r:id="rId19"/>
    <p:sldId id="274" r:id="rId20"/>
    <p:sldId id="267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1. 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ONDALIK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Paydası 10'un kuvvetleri (10, 100, 1000...) olan veya bu hale getirilebilen rasyonel sayılara denir.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Virgülden sonraki basamaklar sırasıyla onda birler, yüzde birler ve binde birler basamağıdır.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7" name="Google Shape;348;p27" descr="image.png">
            <a:extLst>
              <a:ext uri="{FF2B5EF4-FFF2-40B4-BE49-F238E27FC236}">
                <a16:creationId xmlns:a16="http://schemas.microsoft.com/office/drawing/2014/main" id="{4A5451AB-2F08-461A-AA42-BA58DAA7D73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24225" y="3083454"/>
            <a:ext cx="5286375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58;p27" descr="image.png">
            <a:extLst>
              <a:ext uri="{FF2B5EF4-FFF2-40B4-BE49-F238E27FC236}">
                <a16:creationId xmlns:a16="http://schemas.microsoft.com/office/drawing/2014/main" id="{E85DE540-4B3F-46CE-957A-0FB2D044E4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33800" y="3456417"/>
            <a:ext cx="553789" cy="155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ABE0BC4E-1FEC-4DA4-A0B9-0CC6F68BCA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2362" y="3888404"/>
            <a:ext cx="7524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DEVIRLI ONDALIK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Ondalık açılımında belli bir rakam grubu sonsuza kadar tekrar eden sayılardır. Tekrar eden kısmın üzerine çizgi çekilir.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Rasyonel Sayıya Dönüştürme Formülü: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7" name="Google Shape;366;p28" descr="image.png">
            <a:extLst>
              <a:ext uri="{FF2B5EF4-FFF2-40B4-BE49-F238E27FC236}">
                <a16:creationId xmlns:a16="http://schemas.microsoft.com/office/drawing/2014/main" id="{DD8CE264-E78D-4686-8097-FBF7CF0130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59378" y="3146778"/>
            <a:ext cx="7360355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77;p28" descr="image.png">
            <a:extLst>
              <a:ext uri="{FF2B5EF4-FFF2-40B4-BE49-F238E27FC236}">
                <a16:creationId xmlns:a16="http://schemas.microsoft.com/office/drawing/2014/main" id="{13C6D50E-FE8B-4E05-90EA-8934FF73E0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61595" y="3390111"/>
            <a:ext cx="1249495" cy="2805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7D73A27F-140D-4756-960B-D86F971D95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1412" y="4896556"/>
            <a:ext cx="482917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483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İRRASYONEL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İki tam sayının oranı (a/b) şeklinde yazılamayan sayılardır. Ondalık kısımları sonsuza kadar düzensiz bir şekilde devam eder.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Kökten tam çıkamayan tüm sayılar irrasyoneldir.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7" name="Google Shape;383;p29" descr="image.png">
            <a:extLst>
              <a:ext uri="{FF2B5EF4-FFF2-40B4-BE49-F238E27FC236}">
                <a16:creationId xmlns:a16="http://schemas.microsoft.com/office/drawing/2014/main" id="{0F9C90A2-DC18-45D2-8CBD-D6A84A4474C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72356" y="3514725"/>
            <a:ext cx="8286044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93;p29" descr="image.png">
            <a:extLst>
              <a:ext uri="{FF2B5EF4-FFF2-40B4-BE49-F238E27FC236}">
                <a16:creationId xmlns:a16="http://schemas.microsoft.com/office/drawing/2014/main" id="{FFF38DB1-C30F-4FA1-8EEC-DB341A14706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9125" y="3728293"/>
            <a:ext cx="2370407" cy="3103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850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(REEL)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Rasyonel sayılar kümesi ile irrasyonel sayılar kümesinin birleşimine denir. Sayı doğrusundaki her bir noktaya karşılık gelen bir reel sayı vardır.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Reel sayılar kümesi "Sayı </a:t>
            </a:r>
            <a:r>
              <a:rPr lang="tr-TR" dirty="0" err="1"/>
              <a:t>Doğrusu"nu</a:t>
            </a:r>
            <a:r>
              <a:rPr lang="tr-TR" dirty="0"/>
              <a:t> tamamen doldurur. Doğru üzerinde hiçbir boşluk kalmaz.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7" name="Google Shape;414;p31" descr="image.png">
            <a:extLst>
              <a:ext uri="{FF2B5EF4-FFF2-40B4-BE49-F238E27FC236}">
                <a16:creationId xmlns:a16="http://schemas.microsoft.com/office/drawing/2014/main" id="{4097E182-4171-4E62-9773-BDC2F21A984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60978" y="3637756"/>
            <a:ext cx="7789334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424;p31" descr="image.png">
            <a:extLst>
              <a:ext uri="{FF2B5EF4-FFF2-40B4-BE49-F238E27FC236}">
                <a16:creationId xmlns:a16="http://schemas.microsoft.com/office/drawing/2014/main" id="{7457FDFE-1660-4B35-A37F-F788535CCC6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0500" y="3851324"/>
            <a:ext cx="936419" cy="2817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473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SORULAR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sp>
        <p:nvSpPr>
          <p:cNvPr id="7" name="Google Shape;534;p37">
            <a:extLst>
              <a:ext uri="{FF2B5EF4-FFF2-40B4-BE49-F238E27FC236}">
                <a16:creationId xmlns:a16="http://schemas.microsoft.com/office/drawing/2014/main" id="{70A676D4-C99F-4E44-B249-0AD74B31942E}"/>
              </a:ext>
            </a:extLst>
          </p:cNvPr>
          <p:cNvSpPr txBox="1"/>
          <p:nvPr/>
        </p:nvSpPr>
        <p:spPr>
          <a:xfrm>
            <a:off x="2155120" y="2505428"/>
            <a:ext cx="10821352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Soru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sp>
        <p:nvSpPr>
          <p:cNvPr id="8" name="Google Shape;535;p37">
            <a:extLst>
              <a:ext uri="{FF2B5EF4-FFF2-40B4-BE49-F238E27FC236}">
                <a16:creationId xmlns:a16="http://schemas.microsoft.com/office/drawing/2014/main" id="{8BE95352-9258-48AD-95B5-8AE10F8F2C96}"/>
              </a:ext>
            </a:extLst>
          </p:cNvPr>
          <p:cNvSpPr txBox="1"/>
          <p:nvPr/>
        </p:nvSpPr>
        <p:spPr>
          <a:xfrm>
            <a:off x="2155120" y="2991203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bir tam sayı olmak üzere; -5 &lt; x ≤ 2 aralığında kaç farklı tam sayı vardır?</a:t>
            </a:r>
            <a:endParaRPr/>
          </a:p>
        </p:txBody>
      </p:sp>
      <p:sp>
        <p:nvSpPr>
          <p:cNvPr id="9" name="Google Shape;536;p37">
            <a:extLst>
              <a:ext uri="{FF2B5EF4-FFF2-40B4-BE49-F238E27FC236}">
                <a16:creationId xmlns:a16="http://schemas.microsoft.com/office/drawing/2014/main" id="{E19FD270-D833-4F18-B01B-2929931380D4}"/>
              </a:ext>
            </a:extLst>
          </p:cNvPr>
          <p:cNvSpPr txBox="1"/>
          <p:nvPr/>
        </p:nvSpPr>
        <p:spPr>
          <a:xfrm>
            <a:off x="2155120" y="3496028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Çözüm:</a:t>
            </a:r>
            <a:endParaRPr/>
          </a:p>
        </p:txBody>
      </p:sp>
      <p:sp>
        <p:nvSpPr>
          <p:cNvPr id="10" name="Google Shape;537;p37">
            <a:extLst>
              <a:ext uri="{FF2B5EF4-FFF2-40B4-BE49-F238E27FC236}">
                <a16:creationId xmlns:a16="http://schemas.microsoft.com/office/drawing/2014/main" id="{C8EBE7ED-C98A-4110-9B03-9BF0BE400893}"/>
              </a:ext>
            </a:extLst>
          </p:cNvPr>
          <p:cNvSpPr txBox="1"/>
          <p:nvPr/>
        </p:nvSpPr>
        <p:spPr>
          <a:xfrm>
            <a:off x="2155120" y="3810353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x değerleri şunlardır: -4, -3, -2, -1, 0, 1, 2</a:t>
            </a:r>
            <a:endParaRPr/>
          </a:p>
        </p:txBody>
      </p:sp>
      <p:sp>
        <p:nvSpPr>
          <p:cNvPr id="11" name="Google Shape;538;p37">
            <a:extLst>
              <a:ext uri="{FF2B5EF4-FFF2-40B4-BE49-F238E27FC236}">
                <a16:creationId xmlns:a16="http://schemas.microsoft.com/office/drawing/2014/main" id="{47DD80FB-024B-4C09-8AE3-25C02537320E}"/>
              </a:ext>
            </a:extLst>
          </p:cNvPr>
          <p:cNvSpPr txBox="1"/>
          <p:nvPr/>
        </p:nvSpPr>
        <p:spPr>
          <a:xfrm>
            <a:off x="2155120" y="4124678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Toplamda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7 adet</a:t>
            </a: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tam sayı bulunmaktadır.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21735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SORULAR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sp>
        <p:nvSpPr>
          <p:cNvPr id="7" name="Google Shape;552;p38">
            <a:extLst>
              <a:ext uri="{FF2B5EF4-FFF2-40B4-BE49-F238E27FC236}">
                <a16:creationId xmlns:a16="http://schemas.microsoft.com/office/drawing/2014/main" id="{668317D4-D211-40C3-A45C-C919325F5B18}"/>
              </a:ext>
            </a:extLst>
          </p:cNvPr>
          <p:cNvSpPr txBox="1"/>
          <p:nvPr/>
        </p:nvSpPr>
        <p:spPr>
          <a:xfrm>
            <a:off x="1885950" y="2110317"/>
            <a:ext cx="10821352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Soru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sp>
        <p:nvSpPr>
          <p:cNvPr id="8" name="Google Shape;553;p38">
            <a:extLst>
              <a:ext uri="{FF2B5EF4-FFF2-40B4-BE49-F238E27FC236}">
                <a16:creationId xmlns:a16="http://schemas.microsoft.com/office/drawing/2014/main" id="{BDC9B98E-3815-4A6A-9416-4DEE411D9DF5}"/>
              </a:ext>
            </a:extLst>
          </p:cNvPr>
          <p:cNvSpPr txBox="1"/>
          <p:nvPr/>
        </p:nvSpPr>
        <p:spPr>
          <a:xfrm>
            <a:off x="1885950" y="2596092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1/3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ile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1/2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arasında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rasyonel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bulunuz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9" name="Google Shape;554;p38">
            <a:extLst>
              <a:ext uri="{FF2B5EF4-FFF2-40B4-BE49-F238E27FC236}">
                <a16:creationId xmlns:a16="http://schemas.microsoft.com/office/drawing/2014/main" id="{2D7D4E7E-3400-4EC2-B481-D30FAC435413}"/>
              </a:ext>
            </a:extLst>
          </p:cNvPr>
          <p:cNvSpPr txBox="1"/>
          <p:nvPr/>
        </p:nvSpPr>
        <p:spPr>
          <a:xfrm>
            <a:off x="1885950" y="3100917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Çözüm:</a:t>
            </a:r>
            <a:endParaRPr/>
          </a:p>
        </p:txBody>
      </p:sp>
      <p:sp>
        <p:nvSpPr>
          <p:cNvPr id="10" name="Google Shape;555;p38">
            <a:extLst>
              <a:ext uri="{FF2B5EF4-FFF2-40B4-BE49-F238E27FC236}">
                <a16:creationId xmlns:a16="http://schemas.microsoft.com/office/drawing/2014/main" id="{407DA27B-B64D-47E5-9EFF-AA115D2293EA}"/>
              </a:ext>
            </a:extLst>
          </p:cNvPr>
          <p:cNvSpPr txBox="1"/>
          <p:nvPr/>
        </p:nvSpPr>
        <p:spPr>
          <a:xfrm>
            <a:off x="1885950" y="3415242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Paydaları eşitleyelim (6'da): 2/6 ve 3/6.</a:t>
            </a:r>
            <a:endParaRPr/>
          </a:p>
        </p:txBody>
      </p:sp>
      <p:sp>
        <p:nvSpPr>
          <p:cNvPr id="11" name="Google Shape;556;p38">
            <a:extLst>
              <a:ext uri="{FF2B5EF4-FFF2-40B4-BE49-F238E27FC236}">
                <a16:creationId xmlns:a16="http://schemas.microsoft.com/office/drawing/2014/main" id="{15FC1A5E-0AF6-4255-AB63-2EE2645F6355}"/>
              </a:ext>
            </a:extLst>
          </p:cNvPr>
          <p:cNvSpPr txBox="1"/>
          <p:nvPr/>
        </p:nvSpPr>
        <p:spPr>
          <a:xfrm>
            <a:off x="1885950" y="3729567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Genişletelim (2 ile): 4/12 ve 6/12.</a:t>
            </a:r>
            <a:endParaRPr/>
          </a:p>
        </p:txBody>
      </p:sp>
      <p:sp>
        <p:nvSpPr>
          <p:cNvPr id="12" name="Google Shape;557;p38">
            <a:extLst>
              <a:ext uri="{FF2B5EF4-FFF2-40B4-BE49-F238E27FC236}">
                <a16:creationId xmlns:a16="http://schemas.microsoft.com/office/drawing/2014/main" id="{A3A0CB66-9650-498D-9224-11204BF2F2F6}"/>
              </a:ext>
            </a:extLst>
          </p:cNvPr>
          <p:cNvSpPr txBox="1"/>
          <p:nvPr/>
        </p:nvSpPr>
        <p:spPr>
          <a:xfrm>
            <a:off x="1885950" y="4043892"/>
            <a:ext cx="10306050" cy="314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Aralarındaki sayı: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5/12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28107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SORULAR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sp>
        <p:nvSpPr>
          <p:cNvPr id="8" name="Google Shape;515;p36">
            <a:extLst>
              <a:ext uri="{FF2B5EF4-FFF2-40B4-BE49-F238E27FC236}">
                <a16:creationId xmlns:a16="http://schemas.microsoft.com/office/drawing/2014/main" id="{57131A76-7286-4D0D-8F5E-E9CCEB0590DE}"/>
              </a:ext>
            </a:extLst>
          </p:cNvPr>
          <p:cNvSpPr txBox="1"/>
          <p:nvPr/>
        </p:nvSpPr>
        <p:spPr>
          <a:xfrm>
            <a:off x="2183255" y="2362553"/>
            <a:ext cx="7993704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Soru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sp>
        <p:nvSpPr>
          <p:cNvPr id="9" name="Google Shape;516;p36">
            <a:extLst>
              <a:ext uri="{FF2B5EF4-FFF2-40B4-BE49-F238E27FC236}">
                <a16:creationId xmlns:a16="http://schemas.microsoft.com/office/drawing/2014/main" id="{5840A43B-A3C3-44ED-8A09-171B596FC741}"/>
              </a:ext>
            </a:extLst>
          </p:cNvPr>
          <p:cNvSpPr txBox="1"/>
          <p:nvPr/>
        </p:nvSpPr>
        <p:spPr>
          <a:xfrm>
            <a:off x="2135147" y="2848328"/>
            <a:ext cx="7613052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İki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doğal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çarpımı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24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ise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bu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sayıların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az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kaçtır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?</a:t>
            </a:r>
            <a:endParaRPr dirty="0"/>
          </a:p>
        </p:txBody>
      </p:sp>
      <p:sp>
        <p:nvSpPr>
          <p:cNvPr id="10" name="Google Shape;517;p36">
            <a:extLst>
              <a:ext uri="{FF2B5EF4-FFF2-40B4-BE49-F238E27FC236}">
                <a16:creationId xmlns:a16="http://schemas.microsoft.com/office/drawing/2014/main" id="{D7D55452-7E95-4FAA-B52F-700843379CF9}"/>
              </a:ext>
            </a:extLst>
          </p:cNvPr>
          <p:cNvSpPr txBox="1"/>
          <p:nvPr/>
        </p:nvSpPr>
        <p:spPr>
          <a:xfrm>
            <a:off x="2135147" y="3240140"/>
            <a:ext cx="7613052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Çözüm</a:t>
            </a:r>
            <a:r>
              <a:rPr lang="en-US" sz="1650" b="1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sp>
        <p:nvSpPr>
          <p:cNvPr id="11" name="Google Shape;518;p36">
            <a:extLst>
              <a:ext uri="{FF2B5EF4-FFF2-40B4-BE49-F238E27FC236}">
                <a16:creationId xmlns:a16="http://schemas.microsoft.com/office/drawing/2014/main" id="{5E19BD02-47C6-4E02-A62B-78FBA4069CCF}"/>
              </a:ext>
            </a:extLst>
          </p:cNvPr>
          <p:cNvSpPr txBox="1"/>
          <p:nvPr/>
        </p:nvSpPr>
        <p:spPr>
          <a:xfrm>
            <a:off x="2135147" y="3631952"/>
            <a:ext cx="7613052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Çarpımları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sabit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olan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iki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toplamının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az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olması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için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birbirine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yakın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seçilmelidir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2" name="Google Shape;519;p36">
            <a:extLst>
              <a:ext uri="{FF2B5EF4-FFF2-40B4-BE49-F238E27FC236}">
                <a16:creationId xmlns:a16="http://schemas.microsoft.com/office/drawing/2014/main" id="{3262FD2D-C444-4F73-AB86-DE2EB2F7D8BE}"/>
              </a:ext>
            </a:extLst>
          </p:cNvPr>
          <p:cNvSpPr txBox="1"/>
          <p:nvPr/>
        </p:nvSpPr>
        <p:spPr>
          <a:xfrm>
            <a:off x="2135147" y="4312584"/>
            <a:ext cx="7613052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24'ün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çarpanları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(1,24), (2,12), (3,8), (4,6)</a:t>
            </a:r>
            <a:endParaRPr dirty="0"/>
          </a:p>
        </p:txBody>
      </p:sp>
      <p:sp>
        <p:nvSpPr>
          <p:cNvPr id="13" name="Google Shape;520;p36">
            <a:extLst>
              <a:ext uri="{FF2B5EF4-FFF2-40B4-BE49-F238E27FC236}">
                <a16:creationId xmlns:a16="http://schemas.microsoft.com/office/drawing/2014/main" id="{76E33E5C-09CF-4126-8658-835CA4042E5B}"/>
              </a:ext>
            </a:extLst>
          </p:cNvPr>
          <p:cNvSpPr txBox="1"/>
          <p:nvPr/>
        </p:nvSpPr>
        <p:spPr>
          <a:xfrm>
            <a:off x="2112699" y="4677002"/>
            <a:ext cx="7613052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Birbirine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yakın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4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6'dır.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Toplam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4 + 6 = </a:t>
            </a:r>
            <a:r>
              <a:rPr lang="en-US" sz="1650" b="1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3834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 ÖZET TABLOSU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D4E915F4-82D9-4601-B1C2-41EE9A89D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444" y="2051261"/>
            <a:ext cx="8015111" cy="35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82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Balcı</a:t>
            </a:r>
            <a:r>
              <a:rPr lang="en-US" dirty="0"/>
              <a:t>, M. (2018).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. Ankara: </a:t>
            </a:r>
            <a:r>
              <a:rPr lang="en-US" dirty="0" err="1"/>
              <a:t>Balcı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 err="1"/>
              <a:t>Altun</a:t>
            </a:r>
            <a:r>
              <a:rPr lang="en-US" dirty="0"/>
              <a:t>, M. (2021).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Öğretimi</a:t>
            </a:r>
            <a:r>
              <a:rPr lang="en-US" dirty="0"/>
              <a:t>. Bursa: Alfa </a:t>
            </a:r>
            <a:r>
              <a:rPr lang="en-US" dirty="0" err="1"/>
              <a:t>Akademi</a:t>
            </a:r>
            <a:r>
              <a:rPr lang="tr-TR" dirty="0"/>
              <a:t> </a:t>
            </a:r>
            <a:r>
              <a:rPr lang="en-US" dirty="0" err="1"/>
              <a:t>Yayınları</a:t>
            </a:r>
            <a:r>
              <a:rPr lang="en-US" dirty="0"/>
              <a:t>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Rosen, K. H. (2011). Elementary Number Theory and Its Applications (6th Edition). Pearson Education.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Burton, D. M. (2010). Elementary Number Theory (7th Edition).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McGraw-</a:t>
            </a:r>
            <a:r>
              <a:rPr lang="en-US" dirty="0" err="1"/>
              <a:t>Hill.Rich</a:t>
            </a:r>
            <a:r>
              <a:rPr lang="en-US" dirty="0"/>
              <a:t>, B. (2018). </a:t>
            </a:r>
            <a:r>
              <a:rPr lang="en-US" dirty="0" err="1"/>
              <a:t>Schaum's</a:t>
            </a:r>
            <a:r>
              <a:rPr lang="en-US" dirty="0"/>
              <a:t> Outline of Basic Mathematics. McGraw-Hill </a:t>
            </a:r>
            <a:r>
              <a:rPr lang="en-US" dirty="0" err="1"/>
              <a:t>Education.Livio</a:t>
            </a:r>
            <a:r>
              <a:rPr lang="en-US" dirty="0"/>
              <a:t>, M. (2002).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The Golden Ratio: The Story of Phi, the World's Most Astonishing Number. Broadway Books.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Analiz </a:t>
            </a:r>
            <a:r>
              <a:rPr lang="tr-TR" dirty="0" err="1"/>
              <a:t>INesin</a:t>
            </a:r>
            <a:r>
              <a:rPr lang="tr-TR" dirty="0"/>
              <a:t>, A. (2024). Analiz I: </a:t>
            </a:r>
            <a:r>
              <a:rPr lang="tr-TR" dirty="0" err="1"/>
              <a:t>Gerçel</a:t>
            </a:r>
            <a:r>
              <a:rPr lang="tr-TR" dirty="0"/>
              <a:t> Sayı Sistemi, Diziler, Seriler. İstanbul: Nesin Yayınevi. ISBN: 978-605-5794-80-4</a:t>
            </a:r>
          </a:p>
          <a:p>
            <a:pPr marL="0" indent="0">
              <a:buNone/>
            </a:pPr>
            <a:r>
              <a:rPr lang="en-US" dirty="0" err="1"/>
              <a:t>CalculusStewart</a:t>
            </a:r>
            <a:r>
              <a:rPr lang="en-US" dirty="0"/>
              <a:t>, J. (2015). Calculus: Early Transcendentals. Boston: Cengage Learning.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669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SAYI KÜMELERI VE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 dirty="0"/>
          </a:p>
        </p:txBody>
      </p:sp>
      <p:pic>
        <p:nvPicPr>
          <p:cNvPr id="14" name="Google Shape;98;p14" descr="image.png">
            <a:extLst>
              <a:ext uri="{FF2B5EF4-FFF2-40B4-BE49-F238E27FC236}">
                <a16:creationId xmlns:a16="http://schemas.microsoft.com/office/drawing/2014/main" id="{14715E02-BF38-4987-8E7D-8C8DECDE68B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26496" y="2567870"/>
            <a:ext cx="2786242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08;p14" descr="image.png">
            <a:extLst>
              <a:ext uri="{FF2B5EF4-FFF2-40B4-BE49-F238E27FC236}">
                <a16:creationId xmlns:a16="http://schemas.microsoft.com/office/drawing/2014/main" id="{81510698-D20D-4E67-95C2-A56629FC15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0182" y="2853620"/>
            <a:ext cx="338870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09;p14">
            <a:extLst>
              <a:ext uri="{FF2B5EF4-FFF2-40B4-BE49-F238E27FC236}">
                <a16:creationId xmlns:a16="http://schemas.microsoft.com/office/drawing/2014/main" id="{901E0A94-D76A-4F25-AEDB-1AC1B6897D20}"/>
              </a:ext>
            </a:extLst>
          </p:cNvPr>
          <p:cNvSpPr txBox="1"/>
          <p:nvPr/>
        </p:nvSpPr>
        <p:spPr>
          <a:xfrm>
            <a:off x="1494047" y="3472745"/>
            <a:ext cx="24511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Sınıflandırma</a:t>
            </a:r>
            <a:endParaRPr dirty="0"/>
          </a:p>
        </p:txBody>
      </p:sp>
      <p:sp>
        <p:nvSpPr>
          <p:cNvPr id="17" name="Google Shape;110;p14">
            <a:extLst>
              <a:ext uri="{FF2B5EF4-FFF2-40B4-BE49-F238E27FC236}">
                <a16:creationId xmlns:a16="http://schemas.microsoft.com/office/drawing/2014/main" id="{8F6EC1F9-137E-44E1-83F6-AF93C40C1912}"/>
              </a:ext>
            </a:extLst>
          </p:cNvPr>
          <p:cNvSpPr txBox="1"/>
          <p:nvPr/>
        </p:nvSpPr>
        <p:spPr>
          <a:xfrm>
            <a:off x="1552407" y="3958520"/>
            <a:ext cx="2334420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kümelerinin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hiyerarşisini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sembollerini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tanıma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pic>
        <p:nvPicPr>
          <p:cNvPr id="18" name="Google Shape;99;p14" descr="image.png">
            <a:extLst>
              <a:ext uri="{FF2B5EF4-FFF2-40B4-BE49-F238E27FC236}">
                <a16:creationId xmlns:a16="http://schemas.microsoft.com/office/drawing/2014/main" id="{197A5061-6651-4BBA-8B42-E79B694F28F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55844" y="2567870"/>
            <a:ext cx="3080312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11;p14" descr="image.png">
            <a:extLst>
              <a:ext uri="{FF2B5EF4-FFF2-40B4-BE49-F238E27FC236}">
                <a16:creationId xmlns:a16="http://schemas.microsoft.com/office/drawing/2014/main" id="{AB8C0AB0-17DC-4DED-A63E-638C537BA9D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34212" y="2753696"/>
            <a:ext cx="324682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112;p14">
            <a:extLst>
              <a:ext uri="{FF2B5EF4-FFF2-40B4-BE49-F238E27FC236}">
                <a16:creationId xmlns:a16="http://schemas.microsoft.com/office/drawing/2014/main" id="{BFA806EF-41C5-4639-AC4C-D8DE579862AD}"/>
              </a:ext>
            </a:extLst>
          </p:cNvPr>
          <p:cNvSpPr txBox="1"/>
          <p:nvPr/>
        </p:nvSpPr>
        <p:spPr>
          <a:xfrm>
            <a:off x="4669756" y="3372821"/>
            <a:ext cx="2709842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İlişkiler</a:t>
            </a:r>
            <a:endParaRPr/>
          </a:p>
        </p:txBody>
      </p:sp>
      <p:sp>
        <p:nvSpPr>
          <p:cNvPr id="21" name="Google Shape;113;p14">
            <a:extLst>
              <a:ext uri="{FF2B5EF4-FFF2-40B4-BE49-F238E27FC236}">
                <a16:creationId xmlns:a16="http://schemas.microsoft.com/office/drawing/2014/main" id="{8DCDBC4F-B326-4B83-9A0A-C6B414FB64CB}"/>
              </a:ext>
            </a:extLst>
          </p:cNvPr>
          <p:cNvSpPr txBox="1"/>
          <p:nvPr/>
        </p:nvSpPr>
        <p:spPr>
          <a:xfrm>
            <a:off x="4743574" y="3858596"/>
            <a:ext cx="2580802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Kümeler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arasındaki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alt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küme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birleşim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ilişkilerini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kavrama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pic>
        <p:nvPicPr>
          <p:cNvPr id="22" name="Google Shape;100;p14" descr="image.png">
            <a:extLst>
              <a:ext uri="{FF2B5EF4-FFF2-40B4-BE49-F238E27FC236}">
                <a16:creationId xmlns:a16="http://schemas.microsoft.com/office/drawing/2014/main" id="{AB726DD2-74B1-4A60-A6FC-4793883E56E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97318" y="2567870"/>
            <a:ext cx="3195319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114;p14" descr="image.png">
            <a:extLst>
              <a:ext uri="{FF2B5EF4-FFF2-40B4-BE49-F238E27FC236}">
                <a16:creationId xmlns:a16="http://schemas.microsoft.com/office/drawing/2014/main" id="{B9B02126-FC55-42EA-9A5F-F3E575AB4C0C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198814" y="2853620"/>
            <a:ext cx="293624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115;p14">
            <a:extLst>
              <a:ext uri="{FF2B5EF4-FFF2-40B4-BE49-F238E27FC236}">
                <a16:creationId xmlns:a16="http://schemas.microsoft.com/office/drawing/2014/main" id="{9D0445F1-9C68-4344-AEE2-F78969EFD32E}"/>
              </a:ext>
            </a:extLst>
          </p:cNvPr>
          <p:cNvSpPr txBox="1"/>
          <p:nvPr/>
        </p:nvSpPr>
        <p:spPr>
          <a:xfrm>
            <a:off x="8069689" y="3472745"/>
            <a:ext cx="281101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Uygulama</a:t>
            </a:r>
            <a:endParaRPr/>
          </a:p>
        </p:txBody>
      </p:sp>
      <p:sp>
        <p:nvSpPr>
          <p:cNvPr id="25" name="Google Shape;116;p14">
            <a:extLst>
              <a:ext uri="{FF2B5EF4-FFF2-40B4-BE49-F238E27FC236}">
                <a16:creationId xmlns:a16="http://schemas.microsoft.com/office/drawing/2014/main" id="{96BE1A5C-C559-4AF7-8A33-988F74974B2F}"/>
              </a:ext>
            </a:extLst>
          </p:cNvPr>
          <p:cNvSpPr txBox="1"/>
          <p:nvPr/>
        </p:nvSpPr>
        <p:spPr>
          <a:xfrm>
            <a:off x="8129728" y="3958520"/>
            <a:ext cx="2677159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 özelliklerini kullanarak matematiksel problemleri çözme.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SISTEMLERININ HİYERARŞİSİ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Matematikte sayılar, kapsama özelliklerine göre iç içe geçmiş kümelerden oluşur. Her yeni küme, bir önceki kümenin çözemediği bir ihtiyacı karşılamak için doğmuştur.</a:t>
            </a:r>
          </a:p>
          <a:p>
            <a:pPr marL="0" indent="0">
              <a:buNone/>
            </a:pPr>
            <a:r>
              <a:rPr lang="en-US" sz="280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Temel</a:t>
            </a:r>
            <a:r>
              <a:rPr lang="en-US" sz="2800" b="1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Zincir</a:t>
            </a:r>
            <a:r>
              <a:rPr lang="tr-TR" sz="2800" b="1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7" name="Google Shape;134;p15" descr="image.png">
            <a:extLst>
              <a:ext uri="{FF2B5EF4-FFF2-40B4-BE49-F238E27FC236}">
                <a16:creationId xmlns:a16="http://schemas.microsoft.com/office/drawing/2014/main" id="{388D68EA-7EF2-4E6B-908B-06926A50A3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96897" y="4730044"/>
            <a:ext cx="2247548" cy="408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E2626F5A-45D2-44A3-BBD7-B464C7FBDD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1059" y="3455899"/>
            <a:ext cx="30575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SAYMA SAYILARI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Pozitif Tam Sayılar</a:t>
            </a:r>
          </a:p>
          <a:p>
            <a:pPr marL="0" indent="0">
              <a:buNone/>
            </a:pPr>
            <a:r>
              <a:rPr lang="tr-TR" dirty="0"/>
              <a:t>Nesneleri saymak için kullandığımız en temel kümedir. 1'den başlar ve sonsuza kadar birer birer artarak devam eder.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7" name="Google Shape;140;p16" descr="image.png">
            <a:extLst>
              <a:ext uri="{FF2B5EF4-FFF2-40B4-BE49-F238E27FC236}">
                <a16:creationId xmlns:a16="http://schemas.microsoft.com/office/drawing/2014/main" id="{496AC131-C7C2-4BDD-A7E0-95D6EE49114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5314" y="4264730"/>
            <a:ext cx="8982075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51;p16" descr="image.png">
            <a:extLst>
              <a:ext uri="{FF2B5EF4-FFF2-40B4-BE49-F238E27FC236}">
                <a16:creationId xmlns:a16="http://schemas.microsoft.com/office/drawing/2014/main" id="{F4F5C5B8-F746-445B-B62A-D1C4E0D514D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2737" y="4487823"/>
            <a:ext cx="2587228" cy="3007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DOĞAL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Sayma sayıları kümesine "0" (sıfır) elemanının eklenmesiyle oluşan kümedir. "</a:t>
            </a:r>
            <a:r>
              <a:rPr lang="tr-TR" dirty="0" err="1"/>
              <a:t>Naturalis</a:t>
            </a:r>
            <a:r>
              <a:rPr lang="tr-TR" dirty="0"/>
              <a:t>" kelimesinden gelen N sembolü ile gösterilir.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Kritik Bilgi: 0 bir doğal sayıdır ancak bir sayma sayısı değildir. 0, yokluğu veya başlangıç noktasını temsil eder.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8C73EB-9D7D-A7E1-0C79-433EFE38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7" name="Google Shape;157;p17" descr="image.png">
            <a:extLst>
              <a:ext uri="{FF2B5EF4-FFF2-40B4-BE49-F238E27FC236}">
                <a16:creationId xmlns:a16="http://schemas.microsoft.com/office/drawing/2014/main" id="{0A928960-B9F5-46B8-AD13-88A592FB81B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85245" y="3169355"/>
            <a:ext cx="8956322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67;p17" descr="image.png">
            <a:extLst>
              <a:ext uri="{FF2B5EF4-FFF2-40B4-BE49-F238E27FC236}">
                <a16:creationId xmlns:a16="http://schemas.microsoft.com/office/drawing/2014/main" id="{1172518E-A2ED-4CFB-82F4-6FDBCFED1B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53258" y="3445580"/>
            <a:ext cx="2254160" cy="247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TAM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Doğal sayılar kümesine, pozitif sayıların toplama işlemine göre tersi olan negatif sayıların eklenmesiyle oluşan kümedir. Almanca "</a:t>
            </a:r>
            <a:r>
              <a:rPr lang="tr-TR" dirty="0" err="1"/>
              <a:t>Zahlen</a:t>
            </a:r>
            <a:r>
              <a:rPr lang="tr-TR" dirty="0"/>
              <a:t>" kelimesinden gelen Z ile gösterilir.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49B225-9DAB-11F1-8D3A-BC84DE83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7" name="Google Shape;174;p18" descr="image.png">
            <a:extLst>
              <a:ext uri="{FF2B5EF4-FFF2-40B4-BE49-F238E27FC236}">
                <a16:creationId xmlns:a16="http://schemas.microsoft.com/office/drawing/2014/main" id="{157CB502-098C-428C-BE95-E976C9149DB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30400" y="3742794"/>
            <a:ext cx="9072882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6;p18" descr="image.png">
            <a:extLst>
              <a:ext uri="{FF2B5EF4-FFF2-40B4-BE49-F238E27FC236}">
                <a16:creationId xmlns:a16="http://schemas.microsoft.com/office/drawing/2014/main" id="{DAF6EFE7-C2A6-431E-BBEE-28B6437D1E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6" y="4004731"/>
            <a:ext cx="3396587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175;p18" descr="image.png">
            <a:extLst>
              <a:ext uri="{FF2B5EF4-FFF2-40B4-BE49-F238E27FC236}">
                <a16:creationId xmlns:a16="http://schemas.microsoft.com/office/drawing/2014/main" id="{AC44FC33-FC55-473C-92FB-146649CA88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39144" y="4776256"/>
            <a:ext cx="2476500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87;p18">
            <a:extLst>
              <a:ext uri="{FF2B5EF4-FFF2-40B4-BE49-F238E27FC236}">
                <a16:creationId xmlns:a16="http://schemas.microsoft.com/office/drawing/2014/main" id="{07B0E7FC-F5D2-4AB9-ABFF-FC2353CB9A32}"/>
              </a:ext>
            </a:extLst>
          </p:cNvPr>
          <p:cNvSpPr txBox="1"/>
          <p:nvPr/>
        </p:nvSpPr>
        <p:spPr>
          <a:xfrm>
            <a:off x="1748719" y="5109631"/>
            <a:ext cx="10414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Negatif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Tam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Sayılar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pic>
        <p:nvPicPr>
          <p:cNvPr id="24" name="Google Shape;176;p18" descr="image.png">
            <a:extLst>
              <a:ext uri="{FF2B5EF4-FFF2-40B4-BE49-F238E27FC236}">
                <a16:creationId xmlns:a16="http://schemas.microsoft.com/office/drawing/2014/main" id="{67BB7C16-035E-4AF3-A342-BB7D9D47F28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25219" y="4833756"/>
            <a:ext cx="2830337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188;p18">
            <a:extLst>
              <a:ext uri="{FF2B5EF4-FFF2-40B4-BE49-F238E27FC236}">
                <a16:creationId xmlns:a16="http://schemas.microsoft.com/office/drawing/2014/main" id="{247B7769-4A7D-4E45-9DDB-8D092539D4B2}"/>
              </a:ext>
            </a:extLst>
          </p:cNvPr>
          <p:cNvSpPr txBox="1"/>
          <p:nvPr/>
        </p:nvSpPr>
        <p:spPr>
          <a:xfrm>
            <a:off x="4634795" y="5167131"/>
            <a:ext cx="11296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Pozitif Tam Sayılar:</a:t>
            </a:r>
            <a:endParaRPr/>
          </a:p>
        </p:txBody>
      </p:sp>
      <p:pic>
        <p:nvPicPr>
          <p:cNvPr id="26" name="Google Shape;177;p18" descr="image.png">
            <a:extLst>
              <a:ext uri="{FF2B5EF4-FFF2-40B4-BE49-F238E27FC236}">
                <a16:creationId xmlns:a16="http://schemas.microsoft.com/office/drawing/2014/main" id="{9D79D070-0F61-453A-9C1A-B8EFC364CADD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426701" y="4788426"/>
            <a:ext cx="3426155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189;p18">
            <a:extLst>
              <a:ext uri="{FF2B5EF4-FFF2-40B4-BE49-F238E27FC236}">
                <a16:creationId xmlns:a16="http://schemas.microsoft.com/office/drawing/2014/main" id="{90DD153C-787F-4403-B870-7C4CFDD9B5CE}"/>
              </a:ext>
            </a:extLst>
          </p:cNvPr>
          <p:cNvSpPr txBox="1"/>
          <p:nvPr/>
        </p:nvSpPr>
        <p:spPr>
          <a:xfrm>
            <a:off x="7836276" y="5121801"/>
            <a:ext cx="358279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Sıfır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 ve b tam sayı, b sıfırdan farklı olmak üzere a/b şeklinde yazılabilen sayılardır. İngilizce "</a:t>
            </a:r>
            <a:r>
              <a:rPr lang="tr-TR" dirty="0" err="1"/>
              <a:t>Quotient</a:t>
            </a:r>
            <a:r>
              <a:rPr lang="tr-TR" dirty="0"/>
              <a:t>" (Bölüm) kelimesinden gelen Q ile gösterilir.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Her tam sayı, paydası 1 olan bir rasyonel sayıdır. (5 =5/1)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7CA3E-AEF2-BDD4-5834-E699194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7" name="Google Shape;293;p24" descr="image.png">
            <a:extLst>
              <a:ext uri="{FF2B5EF4-FFF2-40B4-BE49-F238E27FC236}">
                <a16:creationId xmlns:a16="http://schemas.microsoft.com/office/drawing/2014/main" id="{CFD69D9D-6A53-48AF-B143-A4A7D070B35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91644" y="3745089"/>
            <a:ext cx="8516056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03;p24" descr="image.png">
            <a:extLst>
              <a:ext uri="{FF2B5EF4-FFF2-40B4-BE49-F238E27FC236}">
                <a16:creationId xmlns:a16="http://schemas.microsoft.com/office/drawing/2014/main" id="{D27663BD-3C11-4D1B-BBA8-F3C747FA19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53476" y="4011789"/>
            <a:ext cx="2361760" cy="291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KESIR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86553"/>
            <a:ext cx="10165081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7" name="Google Shape;311;p25" descr="image.png">
            <a:extLst>
              <a:ext uri="{FF2B5EF4-FFF2-40B4-BE49-F238E27FC236}">
                <a16:creationId xmlns:a16="http://schemas.microsoft.com/office/drawing/2014/main" id="{82DD9D29-F2C2-4270-BFF9-D7AA8016C98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44977" y="2719387"/>
            <a:ext cx="2593623" cy="204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12;p25" descr="image.png">
            <a:extLst>
              <a:ext uri="{FF2B5EF4-FFF2-40B4-BE49-F238E27FC236}">
                <a16:creationId xmlns:a16="http://schemas.microsoft.com/office/drawing/2014/main" id="{4AB8FA00-37C4-4785-937A-C29A9E78754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21008" y="2403598"/>
            <a:ext cx="2593623" cy="2679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13;p25" descr="image.png">
            <a:extLst>
              <a:ext uri="{FF2B5EF4-FFF2-40B4-BE49-F238E27FC236}">
                <a16:creationId xmlns:a16="http://schemas.microsoft.com/office/drawing/2014/main" id="{063BE717-DBF4-4A5D-9263-A675B33C589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0082" y="2719387"/>
            <a:ext cx="2743200" cy="229501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321;p25">
            <a:extLst>
              <a:ext uri="{FF2B5EF4-FFF2-40B4-BE49-F238E27FC236}">
                <a16:creationId xmlns:a16="http://schemas.microsoft.com/office/drawing/2014/main" id="{FA4DFCA6-2FDE-4D93-8ED1-FF4D06A67D54}"/>
              </a:ext>
            </a:extLst>
          </p:cNvPr>
          <p:cNvSpPr txBox="1"/>
          <p:nvPr/>
        </p:nvSpPr>
        <p:spPr>
          <a:xfrm>
            <a:off x="1551855" y="3005137"/>
            <a:ext cx="228168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Basit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Kesir</a:t>
            </a:r>
            <a:endParaRPr dirty="0"/>
          </a:p>
        </p:txBody>
      </p:sp>
      <p:sp>
        <p:nvSpPr>
          <p:cNvPr id="11" name="Google Shape;322;p25">
            <a:extLst>
              <a:ext uri="{FF2B5EF4-FFF2-40B4-BE49-F238E27FC236}">
                <a16:creationId xmlns:a16="http://schemas.microsoft.com/office/drawing/2014/main" id="{E38492A3-4751-4378-80CB-2062172DBDF4}"/>
              </a:ext>
            </a:extLst>
          </p:cNvPr>
          <p:cNvSpPr txBox="1"/>
          <p:nvPr/>
        </p:nvSpPr>
        <p:spPr>
          <a:xfrm>
            <a:off x="1589082" y="3490912"/>
            <a:ext cx="2173035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paydasından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mutlak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değerce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küçük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(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Örn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2/3)</a:t>
            </a:r>
            <a:endParaRPr dirty="0"/>
          </a:p>
        </p:txBody>
      </p:sp>
      <p:sp>
        <p:nvSpPr>
          <p:cNvPr id="12" name="Google Shape;323;p25">
            <a:extLst>
              <a:ext uri="{FF2B5EF4-FFF2-40B4-BE49-F238E27FC236}">
                <a16:creationId xmlns:a16="http://schemas.microsoft.com/office/drawing/2014/main" id="{1E39F54B-3A20-45FC-8804-D13E823966DD}"/>
              </a:ext>
            </a:extLst>
          </p:cNvPr>
          <p:cNvSpPr txBox="1"/>
          <p:nvPr/>
        </p:nvSpPr>
        <p:spPr>
          <a:xfrm>
            <a:off x="4927886" y="3005136"/>
            <a:ext cx="228168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Bileşik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Kesir</a:t>
            </a:r>
            <a:endParaRPr dirty="0"/>
          </a:p>
        </p:txBody>
      </p:sp>
      <p:sp>
        <p:nvSpPr>
          <p:cNvPr id="13" name="Google Shape;324;p25">
            <a:extLst>
              <a:ext uri="{FF2B5EF4-FFF2-40B4-BE49-F238E27FC236}">
                <a16:creationId xmlns:a16="http://schemas.microsoft.com/office/drawing/2014/main" id="{EC1DE666-284A-46E3-9C84-8825D0054D78}"/>
              </a:ext>
            </a:extLst>
          </p:cNvPr>
          <p:cNvSpPr txBox="1"/>
          <p:nvPr/>
        </p:nvSpPr>
        <p:spPr>
          <a:xfrm>
            <a:off x="4965113" y="3490911"/>
            <a:ext cx="2173035" cy="1523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paydasından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mutlak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değerce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büyük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veya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eşit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(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Örn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5/2)</a:t>
            </a:r>
            <a:endParaRPr dirty="0"/>
          </a:p>
        </p:txBody>
      </p:sp>
      <p:sp>
        <p:nvSpPr>
          <p:cNvPr id="14" name="Google Shape;325;p25">
            <a:extLst>
              <a:ext uri="{FF2B5EF4-FFF2-40B4-BE49-F238E27FC236}">
                <a16:creationId xmlns:a16="http://schemas.microsoft.com/office/drawing/2014/main" id="{C8A1A5C0-A004-49F1-9F2B-6A6FA07323BF}"/>
              </a:ext>
            </a:extLst>
          </p:cNvPr>
          <p:cNvSpPr txBox="1"/>
          <p:nvPr/>
        </p:nvSpPr>
        <p:spPr>
          <a:xfrm>
            <a:off x="8366959" y="3005137"/>
            <a:ext cx="241327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Tam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Sayılı</a:t>
            </a:r>
            <a:endParaRPr dirty="0"/>
          </a:p>
        </p:txBody>
      </p:sp>
      <p:sp>
        <p:nvSpPr>
          <p:cNvPr id="15" name="Google Shape;326;p25">
            <a:extLst>
              <a:ext uri="{FF2B5EF4-FFF2-40B4-BE49-F238E27FC236}">
                <a16:creationId xmlns:a16="http://schemas.microsoft.com/office/drawing/2014/main" id="{F371FE3C-559E-4F0A-AE77-100F38510F00}"/>
              </a:ext>
            </a:extLst>
          </p:cNvPr>
          <p:cNvSpPr txBox="1"/>
          <p:nvPr/>
        </p:nvSpPr>
        <p:spPr>
          <a:xfrm>
            <a:off x="8404187" y="3490912"/>
            <a:ext cx="2298356" cy="11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 tam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basit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kesirden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oluşanlar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 (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Örn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: 2½)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GENIŞLETME VE SADELEŞTIRME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Kesrin değerini değiştirmeden pay ve paydayı aynı sıfırdan farklı sayıyla çarpmaya genişletme, bölmeye ise sadeleştirme denir.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Örnek: 10/15 kesrini 5 ile sadeleştirirsek 2/3 elde ederiz. Bu iki kesir denk kesirlerdir.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E1BE2F-1205-28B6-A63D-0513D9BB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7" name="Google Shape;332;p26" descr="image.png">
            <a:extLst>
              <a:ext uri="{FF2B5EF4-FFF2-40B4-BE49-F238E27FC236}">
                <a16:creationId xmlns:a16="http://schemas.microsoft.com/office/drawing/2014/main" id="{CE0C2468-779B-4E68-8CE8-2A8CFF5B318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46489" y="3514725"/>
            <a:ext cx="7461956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42;p26" descr="image.png">
            <a:extLst>
              <a:ext uri="{FF2B5EF4-FFF2-40B4-BE49-F238E27FC236}">
                <a16:creationId xmlns:a16="http://schemas.microsoft.com/office/drawing/2014/main" id="{35A67A93-8906-4884-A696-AFEB1FC851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36301" y="3786633"/>
            <a:ext cx="503260" cy="2863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940</Words>
  <Application>Microsoft Office PowerPoint</Application>
  <PresentationFormat>Geniş ekran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Inter</vt:lpstr>
      <vt:lpstr>Office Teması</vt:lpstr>
      <vt:lpstr>Özel Tasarım</vt:lpstr>
      <vt:lpstr>MATEMATİK I</vt:lpstr>
      <vt:lpstr>SAYI KÜMELERI VE TEMEL KAVRAMLAR</vt:lpstr>
      <vt:lpstr>SAYI SISTEMLERININ HİYERARŞİSİ </vt:lpstr>
      <vt:lpstr>SAYMA SAYILARI</vt:lpstr>
      <vt:lpstr>DOĞAL SAYILAR</vt:lpstr>
      <vt:lpstr>TAM SAYILAR</vt:lpstr>
      <vt:lpstr>RASYONEL SAYILAR</vt:lpstr>
      <vt:lpstr>KESIR ÇEŞITLERI</vt:lpstr>
      <vt:lpstr>GENIŞLETME VE SADELEŞTIRME</vt:lpstr>
      <vt:lpstr>ONDALIK SAYILAR</vt:lpstr>
      <vt:lpstr>DEVIRLI ONDALIK SAYILAR</vt:lpstr>
      <vt:lpstr>İRRASYONEL SAYILAR</vt:lpstr>
      <vt:lpstr>GERÇEL (REEL) SAYILAR</vt:lpstr>
      <vt:lpstr>ÖRNEK SORULAR </vt:lpstr>
      <vt:lpstr>ÖRNEK SORULAR </vt:lpstr>
      <vt:lpstr>ÖRNEK SORULAR </vt:lpstr>
      <vt:lpstr>SAYI KÜMELERI ÖZET TABLOSU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I</dc:title>
  <dc:creator>EÖ</dc:creator>
  <cp:lastModifiedBy>ONUR METIN</cp:lastModifiedBy>
  <cp:revision>18</cp:revision>
  <dcterms:created xsi:type="dcterms:W3CDTF">2026-04-02T07:47:59Z</dcterms:created>
  <dcterms:modified xsi:type="dcterms:W3CDTF">2026-06-24T09:25:45Z</dcterms:modified>
</cp:coreProperties>
</file>